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18"/>
  </p:notesMasterIdLst>
  <p:handoutMasterIdLst>
    <p:handoutMasterId r:id="rId119"/>
  </p:handoutMasterIdLst>
  <p:sldIdLst>
    <p:sldId id="754" r:id="rId5"/>
    <p:sldId id="804" r:id="rId6"/>
    <p:sldId id="805" r:id="rId7"/>
    <p:sldId id="858" r:id="rId8"/>
    <p:sldId id="5851" r:id="rId9"/>
    <p:sldId id="5853" r:id="rId10"/>
    <p:sldId id="5860" r:id="rId11"/>
    <p:sldId id="5854" r:id="rId12"/>
    <p:sldId id="5870" r:id="rId13"/>
    <p:sldId id="5871" r:id="rId14"/>
    <p:sldId id="5863" r:id="rId15"/>
    <p:sldId id="5857" r:id="rId16"/>
    <p:sldId id="5855" r:id="rId17"/>
    <p:sldId id="5872" r:id="rId18"/>
    <p:sldId id="5880" r:id="rId19"/>
    <p:sldId id="5864" r:id="rId20"/>
    <p:sldId id="5865" r:id="rId21"/>
    <p:sldId id="5873" r:id="rId22"/>
    <p:sldId id="5874" r:id="rId23"/>
    <p:sldId id="5866" r:id="rId24"/>
    <p:sldId id="5867" r:id="rId25"/>
    <p:sldId id="5881" r:id="rId26"/>
    <p:sldId id="6456" r:id="rId27"/>
    <p:sldId id="6457" r:id="rId28"/>
    <p:sldId id="6533" r:id="rId29"/>
    <p:sldId id="5825" r:id="rId30"/>
    <p:sldId id="1102" r:id="rId31"/>
    <p:sldId id="6539" r:id="rId32"/>
    <p:sldId id="6538" r:id="rId33"/>
    <p:sldId id="6540" r:id="rId34"/>
    <p:sldId id="6541" r:id="rId35"/>
    <p:sldId id="6542" r:id="rId36"/>
    <p:sldId id="6544" r:id="rId37"/>
    <p:sldId id="1093" r:id="rId38"/>
    <p:sldId id="6545" r:id="rId39"/>
    <p:sldId id="6620" r:id="rId40"/>
    <p:sldId id="6465" r:id="rId41"/>
    <p:sldId id="6588" r:id="rId42"/>
    <p:sldId id="6589" r:id="rId43"/>
    <p:sldId id="420" r:id="rId44"/>
    <p:sldId id="6466" r:id="rId45"/>
    <p:sldId id="6590" r:id="rId46"/>
    <p:sldId id="6507" r:id="rId47"/>
    <p:sldId id="6508" r:id="rId48"/>
    <p:sldId id="6509" r:id="rId49"/>
    <p:sldId id="6591" r:id="rId50"/>
    <p:sldId id="443" r:id="rId51"/>
    <p:sldId id="6592" r:id="rId52"/>
    <p:sldId id="447" r:id="rId53"/>
    <p:sldId id="476" r:id="rId54"/>
    <p:sldId id="479" r:id="rId55"/>
    <p:sldId id="6462" r:id="rId56"/>
    <p:sldId id="6510" r:id="rId57"/>
    <p:sldId id="5886" r:id="rId58"/>
    <p:sldId id="6594" r:id="rId59"/>
    <p:sldId id="6595" r:id="rId60"/>
    <p:sldId id="6596" r:id="rId61"/>
    <p:sldId id="5887" r:id="rId62"/>
    <p:sldId id="6599" r:id="rId63"/>
    <p:sldId id="6598" r:id="rId64"/>
    <p:sldId id="5888" r:id="rId65"/>
    <p:sldId id="6453" r:id="rId66"/>
    <p:sldId id="6568" r:id="rId67"/>
    <p:sldId id="6569" r:id="rId68"/>
    <p:sldId id="5856" r:id="rId69"/>
    <p:sldId id="6570" r:id="rId70"/>
    <p:sldId id="6571" r:id="rId71"/>
    <p:sldId id="6572" r:id="rId72"/>
    <p:sldId id="6573" r:id="rId73"/>
    <p:sldId id="895" r:id="rId74"/>
    <p:sldId id="6567" r:id="rId75"/>
    <p:sldId id="6459" r:id="rId76"/>
    <p:sldId id="6549" r:id="rId77"/>
    <p:sldId id="6574" r:id="rId78"/>
    <p:sldId id="6582" r:id="rId79"/>
    <p:sldId id="6580" r:id="rId80"/>
    <p:sldId id="6577" r:id="rId81"/>
    <p:sldId id="6578" r:id="rId82"/>
    <p:sldId id="6579" r:id="rId83"/>
    <p:sldId id="6601" r:id="rId84"/>
    <p:sldId id="6600" r:id="rId85"/>
    <p:sldId id="6583" r:id="rId86"/>
    <p:sldId id="5889" r:id="rId87"/>
    <p:sldId id="258" r:id="rId88"/>
    <p:sldId id="259" r:id="rId89"/>
    <p:sldId id="1058" r:id="rId90"/>
    <p:sldId id="6584" r:id="rId91"/>
    <p:sldId id="6585" r:id="rId92"/>
    <p:sldId id="266" r:id="rId93"/>
    <p:sldId id="6607" r:id="rId94"/>
    <p:sldId id="6608" r:id="rId95"/>
    <p:sldId id="6609" r:id="rId96"/>
    <p:sldId id="6610" r:id="rId97"/>
    <p:sldId id="276" r:id="rId98"/>
    <p:sldId id="277" r:id="rId99"/>
    <p:sldId id="278" r:id="rId100"/>
    <p:sldId id="279" r:id="rId101"/>
    <p:sldId id="6611" r:id="rId102"/>
    <p:sldId id="6612" r:id="rId103"/>
    <p:sldId id="6613" r:id="rId104"/>
    <p:sldId id="292" r:id="rId105"/>
    <p:sldId id="5890" r:id="rId106"/>
    <p:sldId id="5862" r:id="rId107"/>
    <p:sldId id="6553" r:id="rId108"/>
    <p:sldId id="6556" r:id="rId109"/>
    <p:sldId id="6555" r:id="rId110"/>
    <p:sldId id="6602" r:id="rId111"/>
    <p:sldId id="6603" r:id="rId112"/>
    <p:sldId id="6604" r:id="rId113"/>
    <p:sldId id="6605" r:id="rId114"/>
    <p:sldId id="6606" r:id="rId115"/>
    <p:sldId id="5891" r:id="rId116"/>
    <p:sldId id="755" r:id="rId117"/>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EEEE"/>
    <a:srgbClr val="E8E8E8"/>
    <a:srgbClr val="DEDEDE"/>
    <a:srgbClr val="F8F8F8"/>
    <a:srgbClr val="B3B3B3"/>
    <a:srgbClr val="6E6E6E"/>
    <a:srgbClr val="0071C5"/>
    <a:srgbClr val="4A4A4A"/>
    <a:srgbClr val="0C34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D7E33-25ED-4DA6-A285-B7F72D2B6EBE}" v="5" dt="2021-07-09T17:05:34.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5797" autoAdjust="0"/>
  </p:normalViewPr>
  <p:slideViewPr>
    <p:cSldViewPr snapToGrid="0">
      <p:cViewPr varScale="1">
        <p:scale>
          <a:sx n="56" d="100"/>
          <a:sy n="56" d="100"/>
        </p:scale>
        <p:origin x="126" y="660"/>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Sheahen" userId="e07e8a2f-5d44-46a1-8660-50c065428d62" providerId="ADAL" clId="{034D7E33-25ED-4DA6-A285-B7F72D2B6EBE}"/>
    <pc:docChg chg="modSld">
      <pc:chgData name="Dana Sheahen" userId="e07e8a2f-5d44-46a1-8660-50c065428d62" providerId="ADAL" clId="{034D7E33-25ED-4DA6-A285-B7F72D2B6EBE}" dt="2021-07-09T17:05:34.696" v="39" actId="164"/>
      <pc:docMkLst>
        <pc:docMk/>
      </pc:docMkLst>
      <pc:sldChg chg="addSp modSp mod">
        <pc:chgData name="Dana Sheahen" userId="e07e8a2f-5d44-46a1-8660-50c065428d62" providerId="ADAL" clId="{034D7E33-25ED-4DA6-A285-B7F72D2B6EBE}" dt="2021-07-09T17:05:34.696" v="39" actId="164"/>
        <pc:sldMkLst>
          <pc:docMk/>
          <pc:sldMk cId="1848056802" sldId="6602"/>
        </pc:sldMkLst>
        <pc:spChg chg="add mod">
          <ac:chgData name="Dana Sheahen" userId="e07e8a2f-5d44-46a1-8660-50c065428d62" providerId="ADAL" clId="{034D7E33-25ED-4DA6-A285-B7F72D2B6EBE}" dt="2021-07-09T17:05:34.696" v="39" actId="164"/>
          <ac:spMkLst>
            <pc:docMk/>
            <pc:sldMk cId="1848056802" sldId="6602"/>
            <ac:spMk id="2" creationId="{A2FD4C0B-1530-4CA6-A9D2-1CF4D7C83257}"/>
          </ac:spMkLst>
        </pc:spChg>
        <pc:grpChg chg="add mod">
          <ac:chgData name="Dana Sheahen" userId="e07e8a2f-5d44-46a1-8660-50c065428d62" providerId="ADAL" clId="{034D7E33-25ED-4DA6-A285-B7F72D2B6EBE}" dt="2021-07-09T17:05:34.696" v="39" actId="164"/>
          <ac:grpSpMkLst>
            <pc:docMk/>
            <pc:sldMk cId="1848056802" sldId="6602"/>
            <ac:grpSpMk id="3" creationId="{499AC40B-90FF-4A79-9AD8-4CA299FD85FE}"/>
          </ac:grpSpMkLst>
        </pc:grpChg>
        <pc:picChg chg="mod">
          <ac:chgData name="Dana Sheahen" userId="e07e8a2f-5d44-46a1-8660-50c065428d62" providerId="ADAL" clId="{034D7E33-25ED-4DA6-A285-B7F72D2B6EBE}" dt="2021-07-09T17:05:34.696" v="39" actId="164"/>
          <ac:picMkLst>
            <pc:docMk/>
            <pc:sldMk cId="1848056802" sldId="6602"/>
            <ac:picMk id="3074" creationId="{81A1D1DC-20F2-49DB-86BA-6F5FD2F72C4F}"/>
          </ac:picMkLst>
        </pc:picChg>
      </pc:sldChg>
      <pc:sldChg chg="addSp modSp mod">
        <pc:chgData name="Dana Sheahen" userId="e07e8a2f-5d44-46a1-8660-50c065428d62" providerId="ADAL" clId="{034D7E33-25ED-4DA6-A285-B7F72D2B6EBE}" dt="2021-07-09T17:03:02.795" v="16" actId="1076"/>
        <pc:sldMkLst>
          <pc:docMk/>
          <pc:sldMk cId="2410730663" sldId="6603"/>
        </pc:sldMkLst>
        <pc:spChg chg="add mod">
          <ac:chgData name="Dana Sheahen" userId="e07e8a2f-5d44-46a1-8660-50c065428d62" providerId="ADAL" clId="{034D7E33-25ED-4DA6-A285-B7F72D2B6EBE}" dt="2021-07-09T17:03:02.795" v="16" actId="1076"/>
          <ac:spMkLst>
            <pc:docMk/>
            <pc:sldMk cId="2410730663" sldId="6603"/>
            <ac:spMk id="3" creationId="{CF8E2D8F-FAED-463D-BA98-6186265E3B45}"/>
          </ac:spMkLst>
        </pc:spChg>
        <pc:grpChg chg="add mod">
          <ac:chgData name="Dana Sheahen" userId="e07e8a2f-5d44-46a1-8660-50c065428d62" providerId="ADAL" clId="{034D7E33-25ED-4DA6-A285-B7F72D2B6EBE}" dt="2021-07-09T17:03:02.795" v="16" actId="1076"/>
          <ac:grpSpMkLst>
            <pc:docMk/>
            <pc:sldMk cId="2410730663" sldId="6603"/>
            <ac:grpSpMk id="4" creationId="{8E959AEB-7100-48E9-9921-EFAD81F74930}"/>
          </ac:grpSpMkLst>
        </pc:grpChg>
        <pc:picChg chg="mod">
          <ac:chgData name="Dana Sheahen" userId="e07e8a2f-5d44-46a1-8660-50c065428d62" providerId="ADAL" clId="{034D7E33-25ED-4DA6-A285-B7F72D2B6EBE}" dt="2021-07-09T17:03:02.795" v="16" actId="1076"/>
          <ac:picMkLst>
            <pc:docMk/>
            <pc:sldMk cId="2410730663" sldId="6603"/>
            <ac:picMk id="4100" creationId="{83B57EBF-D5FC-41B6-9CDA-F71751C1D88A}"/>
          </ac:picMkLst>
        </pc:picChg>
      </pc:sldChg>
      <pc:sldChg chg="addSp modSp mod">
        <pc:chgData name="Dana Sheahen" userId="e07e8a2f-5d44-46a1-8660-50c065428d62" providerId="ADAL" clId="{034D7E33-25ED-4DA6-A285-B7F72D2B6EBE}" dt="2021-07-09T16:56:59.699" v="2" actId="164"/>
        <pc:sldMkLst>
          <pc:docMk/>
          <pc:sldMk cId="1237698463" sldId="6606"/>
        </pc:sldMkLst>
        <pc:spChg chg="add mod">
          <ac:chgData name="Dana Sheahen" userId="e07e8a2f-5d44-46a1-8660-50c065428d62" providerId="ADAL" clId="{034D7E33-25ED-4DA6-A285-B7F72D2B6EBE}" dt="2021-07-09T16:56:59.699" v="2" actId="164"/>
          <ac:spMkLst>
            <pc:docMk/>
            <pc:sldMk cId="1237698463" sldId="6606"/>
            <ac:spMk id="3" creationId="{BFC4C1A4-E3BF-48F9-B4CE-B6E31A53AF22}"/>
          </ac:spMkLst>
        </pc:spChg>
        <pc:grpChg chg="add mod">
          <ac:chgData name="Dana Sheahen" userId="e07e8a2f-5d44-46a1-8660-50c065428d62" providerId="ADAL" clId="{034D7E33-25ED-4DA6-A285-B7F72D2B6EBE}" dt="2021-07-09T16:56:59.699" v="2" actId="164"/>
          <ac:grpSpMkLst>
            <pc:docMk/>
            <pc:sldMk cId="1237698463" sldId="6606"/>
            <ac:grpSpMk id="4" creationId="{C29FFCE0-57E6-4975-AEAE-FB4024F47A84}"/>
          </ac:grpSpMkLst>
        </pc:grpChg>
        <pc:picChg chg="mod">
          <ac:chgData name="Dana Sheahen" userId="e07e8a2f-5d44-46a1-8660-50c065428d62" providerId="ADAL" clId="{034D7E33-25ED-4DA6-A285-B7F72D2B6EBE}" dt="2021-07-09T16:56:59.699" v="2" actId="164"/>
          <ac:picMkLst>
            <pc:docMk/>
            <pc:sldMk cId="1237698463" sldId="6606"/>
            <ac:picMk id="10" creationId="{1C90F30D-9A95-4AAF-8FBE-FD8559DB389D}"/>
          </ac:picMkLst>
        </pc:picChg>
      </pc:sldChg>
    </pc:docChg>
  </pc:docChgLst>
  <pc:docChgLst>
    <pc:chgData name="Dana Sheahen" userId="e07e8a2f-5d44-46a1-8660-50c065428d62" providerId="ADAL" clId="{8B8EDB0B-A59C-C043-83B3-E09E571402BD}"/>
    <pc:docChg chg="modSld">
      <pc:chgData name="Dana Sheahen" userId="e07e8a2f-5d44-46a1-8660-50c065428d62" providerId="ADAL" clId="{8B8EDB0B-A59C-C043-83B3-E09E571402BD}" dt="2020-08-25T11:30:12.374" v="0"/>
      <pc:docMkLst>
        <pc:docMk/>
      </pc:docMkLst>
      <pc:sldChg chg="modSp">
        <pc:chgData name="Dana Sheahen" userId="e07e8a2f-5d44-46a1-8660-50c065428d62" providerId="ADAL" clId="{8B8EDB0B-A59C-C043-83B3-E09E571402BD}" dt="2020-08-25T11:30:12.374" v="0"/>
        <pc:sldMkLst>
          <pc:docMk/>
          <pc:sldMk cId="681465380" sldId="804"/>
        </pc:sldMkLst>
        <pc:graphicFrameChg chg="mod">
          <ac:chgData name="Dana Sheahen" userId="e07e8a2f-5d44-46a1-8660-50c065428d62" providerId="ADAL" clId="{8B8EDB0B-A59C-C043-83B3-E09E571402BD}" dt="2020-08-25T11:30:12.374" v="0"/>
          <ac:graphicFrameMkLst>
            <pc:docMk/>
            <pc:sldMk cId="681465380" sldId="804"/>
            <ac:graphicFrameMk id="5" creationId="{3FEA6200-402C-4D56-8F20-7DFA329E7B13}"/>
          </ac:graphicFrameMkLst>
        </pc:graphicFrameChg>
      </pc:sldChg>
    </pc:docChg>
  </pc:docChgLst>
  <pc:docChgLst>
    <pc:chgData name="Dana Sheahen" userId="e07e8a2f-5d44-46a1-8660-50c065428d62" providerId="ADAL" clId="{00904A32-DE1C-4464-A997-50EC9D90BC5E}"/>
    <pc:docChg chg="custSel modSld">
      <pc:chgData name="Dana Sheahen" userId="e07e8a2f-5d44-46a1-8660-50c065428d62" providerId="ADAL" clId="{00904A32-DE1C-4464-A997-50EC9D90BC5E}" dt="2021-07-09T16:30:29.874" v="74" actId="313"/>
      <pc:docMkLst>
        <pc:docMk/>
      </pc:docMkLst>
      <pc:sldChg chg="delSp modSp mod modNotesTx">
        <pc:chgData name="Dana Sheahen" userId="e07e8a2f-5d44-46a1-8660-50c065428d62" providerId="ADAL" clId="{00904A32-DE1C-4464-A997-50EC9D90BC5E}" dt="2021-07-09T16:25:24.836" v="17" actId="313"/>
        <pc:sldMkLst>
          <pc:docMk/>
          <pc:sldMk cId="4123828141" sldId="6555"/>
        </pc:sldMkLst>
        <pc:spChg chg="mod">
          <ac:chgData name="Dana Sheahen" userId="e07e8a2f-5d44-46a1-8660-50c065428d62" providerId="ADAL" clId="{00904A32-DE1C-4464-A997-50EC9D90BC5E}" dt="2021-07-09T16:24:50.892" v="15" actId="20577"/>
          <ac:spMkLst>
            <pc:docMk/>
            <pc:sldMk cId="4123828141" sldId="6555"/>
            <ac:spMk id="3" creationId="{E2D4B1AA-9039-4AA5-B9DD-5CD653923E2F}"/>
          </ac:spMkLst>
        </pc:spChg>
        <pc:spChg chg="del">
          <ac:chgData name="Dana Sheahen" userId="e07e8a2f-5d44-46a1-8660-50c065428d62" providerId="ADAL" clId="{00904A32-DE1C-4464-A997-50EC9D90BC5E}" dt="2021-07-09T16:25:17.890" v="16" actId="478"/>
          <ac:spMkLst>
            <pc:docMk/>
            <pc:sldMk cId="4123828141" sldId="6555"/>
            <ac:spMk id="4" creationId="{961459CF-C99A-48B9-9FA8-9DCC53A40BB1}"/>
          </ac:spMkLst>
        </pc:spChg>
        <pc:spChg chg="mod">
          <ac:chgData name="Dana Sheahen" userId="e07e8a2f-5d44-46a1-8660-50c065428d62" providerId="ADAL" clId="{00904A32-DE1C-4464-A997-50EC9D90BC5E}" dt="2021-07-09T16:24:42.335" v="11" actId="20577"/>
          <ac:spMkLst>
            <pc:docMk/>
            <pc:sldMk cId="4123828141" sldId="6555"/>
            <ac:spMk id="5" creationId="{00000000-0000-0000-0000-000000000000}"/>
          </ac:spMkLst>
        </pc:spChg>
      </pc:sldChg>
      <pc:sldChg chg="modSp mod">
        <pc:chgData name="Dana Sheahen" userId="e07e8a2f-5d44-46a1-8660-50c065428d62" providerId="ADAL" clId="{00904A32-DE1C-4464-A997-50EC9D90BC5E}" dt="2021-07-09T16:24:23.808" v="7" actId="20577"/>
        <pc:sldMkLst>
          <pc:docMk/>
          <pc:sldMk cId="443021581" sldId="6556"/>
        </pc:sldMkLst>
        <pc:spChg chg="mod">
          <ac:chgData name="Dana Sheahen" userId="e07e8a2f-5d44-46a1-8660-50c065428d62" providerId="ADAL" clId="{00904A32-DE1C-4464-A997-50EC9D90BC5E}" dt="2021-07-09T16:24:23.808" v="7" actId="20577"/>
          <ac:spMkLst>
            <pc:docMk/>
            <pc:sldMk cId="443021581" sldId="6556"/>
            <ac:spMk id="2" creationId="{00000000-0000-0000-0000-000000000000}"/>
          </ac:spMkLst>
        </pc:spChg>
      </pc:sldChg>
      <pc:sldChg chg="modSp mod modNotesTx">
        <pc:chgData name="Dana Sheahen" userId="e07e8a2f-5d44-46a1-8660-50c065428d62" providerId="ADAL" clId="{00904A32-DE1C-4464-A997-50EC9D90BC5E}" dt="2021-07-09T16:27:39.965" v="40" actId="313"/>
        <pc:sldMkLst>
          <pc:docMk/>
          <pc:sldMk cId="2387420166" sldId="6604"/>
        </pc:sldMkLst>
        <pc:spChg chg="mod">
          <ac:chgData name="Dana Sheahen" userId="e07e8a2f-5d44-46a1-8660-50c065428d62" providerId="ADAL" clId="{00904A32-DE1C-4464-A997-50EC9D90BC5E}" dt="2021-07-09T16:27:38.584" v="39" actId="313"/>
          <ac:spMkLst>
            <pc:docMk/>
            <pc:sldMk cId="2387420166" sldId="6604"/>
            <ac:spMk id="151" creationId="{263E6461-5D7A-4ADB-80E1-2EBC15B0834F}"/>
          </ac:spMkLst>
        </pc:spChg>
        <pc:spChg chg="mod">
          <ac:chgData name="Dana Sheahen" userId="e07e8a2f-5d44-46a1-8660-50c065428d62" providerId="ADAL" clId="{00904A32-DE1C-4464-A997-50EC9D90BC5E}" dt="2021-07-09T16:27:39.965" v="40" actId="313"/>
          <ac:spMkLst>
            <pc:docMk/>
            <pc:sldMk cId="2387420166" sldId="6604"/>
            <ac:spMk id="161" creationId="{2366BF9D-E449-4200-B78F-7DC9F9A5BF22}"/>
          </ac:spMkLst>
        </pc:spChg>
        <pc:spChg chg="mod">
          <ac:chgData name="Dana Sheahen" userId="e07e8a2f-5d44-46a1-8660-50c065428d62" providerId="ADAL" clId="{00904A32-DE1C-4464-A997-50EC9D90BC5E}" dt="2021-07-09T16:26:42.318" v="29" actId="20577"/>
          <ac:spMkLst>
            <pc:docMk/>
            <pc:sldMk cId="2387420166" sldId="6604"/>
            <ac:spMk id="164" creationId="{C6D1B13B-9461-494F-9259-39DCB6B83BEB}"/>
          </ac:spMkLst>
        </pc:spChg>
        <pc:spChg chg="mod">
          <ac:chgData name="Dana Sheahen" userId="e07e8a2f-5d44-46a1-8660-50c065428d62" providerId="ADAL" clId="{00904A32-DE1C-4464-A997-50EC9D90BC5E}" dt="2021-07-09T16:26:07.465" v="21" actId="20577"/>
          <ac:spMkLst>
            <pc:docMk/>
            <pc:sldMk cId="2387420166" sldId="6604"/>
            <ac:spMk id="286" creationId="{AD38193A-9BA5-48D4-B9E2-270932CDEA06}"/>
          </ac:spMkLst>
        </pc:spChg>
      </pc:sldChg>
      <pc:sldChg chg="delSp modSp mod modNotesTx">
        <pc:chgData name="Dana Sheahen" userId="e07e8a2f-5d44-46a1-8660-50c065428d62" providerId="ADAL" clId="{00904A32-DE1C-4464-A997-50EC9D90BC5E}" dt="2021-07-09T16:30:00.502" v="68" actId="20577"/>
        <pc:sldMkLst>
          <pc:docMk/>
          <pc:sldMk cId="2438475623" sldId="6605"/>
        </pc:sldMkLst>
        <pc:spChg chg="del">
          <ac:chgData name="Dana Sheahen" userId="e07e8a2f-5d44-46a1-8660-50c065428d62" providerId="ADAL" clId="{00904A32-DE1C-4464-A997-50EC9D90BC5E}" dt="2021-07-09T16:27:14.101" v="35" actId="478"/>
          <ac:spMkLst>
            <pc:docMk/>
            <pc:sldMk cId="2438475623" sldId="6605"/>
            <ac:spMk id="18" creationId="{8C13A7EA-1491-422C-8199-82D440E32B87}"/>
          </ac:spMkLst>
        </pc:spChg>
        <pc:spChg chg="mod">
          <ac:chgData name="Dana Sheahen" userId="e07e8a2f-5d44-46a1-8660-50c065428d62" providerId="ADAL" clId="{00904A32-DE1C-4464-A997-50EC9D90BC5E}" dt="2021-07-09T16:27:19.749" v="36" actId="313"/>
          <ac:spMkLst>
            <pc:docMk/>
            <pc:sldMk cId="2438475623" sldId="6605"/>
            <ac:spMk id="36" creationId="{21DE62C5-E648-4642-A3C2-4265EEF820A0}"/>
          </ac:spMkLst>
        </pc:spChg>
        <pc:spChg chg="mod">
          <ac:chgData name="Dana Sheahen" userId="e07e8a2f-5d44-46a1-8660-50c065428d62" providerId="ADAL" clId="{00904A32-DE1C-4464-A997-50EC9D90BC5E}" dt="2021-07-09T16:27:41.428" v="41" actId="313"/>
          <ac:spMkLst>
            <pc:docMk/>
            <pc:sldMk cId="2438475623" sldId="6605"/>
            <ac:spMk id="85" creationId="{38642125-DB80-43F9-8C94-EA831E77BD44}"/>
          </ac:spMkLst>
        </pc:spChg>
        <pc:spChg chg="mod">
          <ac:chgData name="Dana Sheahen" userId="e07e8a2f-5d44-46a1-8660-50c065428d62" providerId="ADAL" clId="{00904A32-DE1C-4464-A997-50EC9D90BC5E}" dt="2021-07-09T16:27:23.277" v="37" actId="313"/>
          <ac:spMkLst>
            <pc:docMk/>
            <pc:sldMk cId="2438475623" sldId="6605"/>
            <ac:spMk id="116" creationId="{A2D8A770-F659-420F-AB15-AD24D66B5E84}"/>
          </ac:spMkLst>
        </pc:spChg>
      </pc:sldChg>
      <pc:sldChg chg="modSp mod modNotesTx">
        <pc:chgData name="Dana Sheahen" userId="e07e8a2f-5d44-46a1-8660-50c065428d62" providerId="ADAL" clId="{00904A32-DE1C-4464-A997-50EC9D90BC5E}" dt="2021-07-09T16:30:29.874" v="74" actId="313"/>
        <pc:sldMkLst>
          <pc:docMk/>
          <pc:sldMk cId="1237698463" sldId="6606"/>
        </pc:sldMkLst>
        <pc:spChg chg="mod">
          <ac:chgData name="Dana Sheahen" userId="e07e8a2f-5d44-46a1-8660-50c065428d62" providerId="ADAL" clId="{00904A32-DE1C-4464-A997-50EC9D90BC5E}" dt="2021-07-09T16:30:06.509" v="69" actId="313"/>
          <ac:spMkLst>
            <pc:docMk/>
            <pc:sldMk cId="1237698463" sldId="6606"/>
            <ac:spMk id="17" creationId="{7876670B-DFAB-4328-B17C-A86A4CABEC1A}"/>
          </ac:spMkLst>
        </pc:spChg>
      </pc:sldChg>
    </pc:docChg>
  </pc:docChgLst>
  <pc:docChgLst>
    <pc:chgData name="Dana Sheahen" userId="e07e8a2f-5d44-46a1-8660-50c065428d62" providerId="ADAL" clId="{AF2E4033-F4B5-344D-A285-485965245BB3}"/>
    <pc:docChg chg="modMainMaster">
      <pc:chgData name="Dana Sheahen" userId="e07e8a2f-5d44-46a1-8660-50c065428d62" providerId="ADAL" clId="{AF2E4033-F4B5-344D-A285-485965245BB3}" dt="2020-08-24T14:49:48.945" v="0" actId="1076"/>
      <pc:docMkLst>
        <pc:docMk/>
      </pc:docMkLst>
      <pc:sldMasterChg chg="modSldLayout">
        <pc:chgData name="Dana Sheahen" userId="e07e8a2f-5d44-46a1-8660-50c065428d62" providerId="ADAL" clId="{AF2E4033-F4B5-344D-A285-485965245BB3}" dt="2020-08-24T14:49:48.945" v="0" actId="1076"/>
        <pc:sldMasterMkLst>
          <pc:docMk/>
          <pc:sldMasterMk cId="1725690729" sldId="2147483894"/>
        </pc:sldMasterMkLst>
        <pc:sldLayoutChg chg="modSp mod">
          <pc:chgData name="Dana Sheahen" userId="e07e8a2f-5d44-46a1-8660-50c065428d62" providerId="ADAL" clId="{AF2E4033-F4B5-344D-A285-485965245BB3}" dt="2020-08-24T14:49:48.945" v="0" actId="1076"/>
          <pc:sldLayoutMkLst>
            <pc:docMk/>
            <pc:sldMasterMk cId="1725690729" sldId="2147483894"/>
            <pc:sldLayoutMk cId="1043030392" sldId="2147483980"/>
          </pc:sldLayoutMkLst>
          <pc:picChg chg="mod">
            <ac:chgData name="Dana Sheahen" userId="e07e8a2f-5d44-46a1-8660-50c065428d62" providerId="ADAL" clId="{AF2E4033-F4B5-344D-A285-485965245BB3}" dt="2020-08-24T14:49:48.945" v="0" actId="1076"/>
            <ac:picMkLst>
              <pc:docMk/>
              <pc:sldMasterMk cId="1725690729" sldId="2147483894"/>
              <pc:sldLayoutMk cId="1043030392" sldId="2147483980"/>
              <ac:picMk id="8" creationId="{CA28B2A9-89D6-4CF3-BBAF-1CA0E88E14CD}"/>
            </ac:picMkLst>
          </pc:picChg>
        </pc:sldLayoutChg>
      </pc:sldMasterChg>
    </pc:docChg>
  </pc:docChgLst>
  <pc:docChgLst>
    <pc:chgData name="Dana Sheahen" userId="e07e8a2f-5d44-46a1-8660-50c065428d62" providerId="ADAL" clId="{C5A80B45-B02C-4761-8AA5-DA9A1136F9F4}"/>
    <pc:docChg chg="modSld">
      <pc:chgData name="Dana Sheahen" userId="e07e8a2f-5d44-46a1-8660-50c065428d62" providerId="ADAL" clId="{C5A80B45-B02C-4761-8AA5-DA9A1136F9F4}" dt="2020-10-01T20:05:56.852" v="0"/>
      <pc:docMkLst>
        <pc:docMk/>
      </pc:docMkLst>
      <pc:sldChg chg="modSp">
        <pc:chgData name="Dana Sheahen" userId="e07e8a2f-5d44-46a1-8660-50c065428d62" providerId="ADAL" clId="{C5A80B45-B02C-4761-8AA5-DA9A1136F9F4}" dt="2020-10-01T20:05:56.852" v="0"/>
        <pc:sldMkLst>
          <pc:docMk/>
          <pc:sldMk cId="681465380" sldId="804"/>
        </pc:sldMkLst>
        <pc:graphicFrameChg chg="mod">
          <ac:chgData name="Dana Sheahen" userId="e07e8a2f-5d44-46a1-8660-50c065428d62" providerId="ADAL" clId="{C5A80B45-B02C-4761-8AA5-DA9A1136F9F4}" dt="2020-10-01T20:05:56.852" v="0"/>
          <ac:graphicFrameMkLst>
            <pc:docMk/>
            <pc:sldMk cId="681465380" sldId="804"/>
            <ac:graphicFrameMk id="5" creationId="{3FEA6200-402C-4D56-8F20-7DFA329E7B13}"/>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MxNet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lumMod val="40000"/>
                <a:lumOff val="60000"/>
              </a:schemeClr>
            </a:solidFill>
            <a:ln>
              <a:noFill/>
            </a:ln>
            <a:effectLst/>
          </c:spPr>
          <c:invertIfNegative val="0"/>
          <c:dPt>
            <c:idx val="0"/>
            <c:invertIfNegative val="0"/>
            <c:bubble3D val="0"/>
            <c:spPr>
              <a:solidFill>
                <a:srgbClr val="76B900">
                  <a:alpha val="30000"/>
                </a:srgbClr>
              </a:solidFill>
              <a:ln>
                <a:noFill/>
              </a:ln>
              <a:effectLst/>
            </c:spPr>
            <c:extLst>
              <c:ext xmlns:c16="http://schemas.microsoft.com/office/drawing/2014/chart" uri="{C3380CC4-5D6E-409C-BE32-E72D297353CC}">
                <c16:uniqueId val="{00000003-2C48-4D56-8532-B27356D864AA}"/>
              </c:ext>
            </c:extLst>
          </c:dPt>
          <c:dPt>
            <c:idx val="1"/>
            <c:invertIfNegative val="0"/>
            <c:bubble3D val="0"/>
            <c:spPr>
              <a:solidFill>
                <a:srgbClr val="76B900">
                  <a:alpha val="50196"/>
                </a:srgbClr>
              </a:solidFill>
              <a:ln>
                <a:noFill/>
              </a:ln>
              <a:effectLst/>
            </c:spPr>
            <c:extLst>
              <c:ext xmlns:c16="http://schemas.microsoft.com/office/drawing/2014/chart" uri="{C3380CC4-5D6E-409C-BE32-E72D297353CC}">
                <c16:uniqueId val="{00000001-148B-4C38-9D1A-FC9EF0E46C15}"/>
              </c:ext>
            </c:extLst>
          </c:dPt>
          <c:dPt>
            <c:idx val="2"/>
            <c:invertIfNegative val="0"/>
            <c:bubble3D val="0"/>
            <c:spPr>
              <a:solidFill>
                <a:srgbClr val="76B900">
                  <a:alpha val="60000"/>
                </a:srgbClr>
              </a:solidFill>
              <a:ln>
                <a:noFill/>
              </a:ln>
              <a:effectLst/>
            </c:spPr>
            <c:extLst>
              <c:ext xmlns:c16="http://schemas.microsoft.com/office/drawing/2014/chart" uri="{C3380CC4-5D6E-409C-BE32-E72D297353CC}">
                <c16:uniqueId val="{00000003-148B-4C38-9D1A-FC9EF0E46C15}"/>
              </c:ext>
            </c:extLst>
          </c:dPt>
          <c:dPt>
            <c:idx val="3"/>
            <c:invertIfNegative val="0"/>
            <c:bubble3D val="0"/>
            <c:spPr>
              <a:solidFill>
                <a:srgbClr val="76B900"/>
              </a:solidFill>
              <a:ln>
                <a:noFill/>
              </a:ln>
              <a:effectLst/>
            </c:spPr>
            <c:extLst>
              <c:ext xmlns:c16="http://schemas.microsoft.com/office/drawing/2014/chart" uri="{C3380CC4-5D6E-409C-BE32-E72D297353CC}">
                <c16:uniqueId val="{00000002-2C48-4D56-8532-B27356D864AA}"/>
              </c:ext>
            </c:extLst>
          </c:dPt>
          <c:cat>
            <c:numRef>
              <c:f>Sheet1!$B$1:$E$1</c:f>
              <c:numCache>
                <c:formatCode>General</c:formatCode>
                <c:ptCount val="4"/>
                <c:pt idx="0">
                  <c:v>17.079999999999998</c:v>
                </c:pt>
                <c:pt idx="1">
                  <c:v>18.02</c:v>
                </c:pt>
                <c:pt idx="2">
                  <c:v>18.12</c:v>
                </c:pt>
                <c:pt idx="3">
                  <c:v>19.12</c:v>
                </c:pt>
              </c:numCache>
            </c:numRef>
          </c:cat>
          <c:val>
            <c:numRef>
              <c:f>Sheet1!$B$2:$E$2</c:f>
              <c:numCache>
                <c:formatCode>General</c:formatCode>
                <c:ptCount val="4"/>
                <c:pt idx="0">
                  <c:v>5243</c:v>
                </c:pt>
                <c:pt idx="1">
                  <c:v>6284</c:v>
                </c:pt>
                <c:pt idx="2">
                  <c:v>10185</c:v>
                </c:pt>
                <c:pt idx="3" formatCode="#,##0.00">
                  <c:v>10787.44</c:v>
                </c:pt>
              </c:numCache>
            </c:numRef>
          </c:val>
          <c:extLst>
            <c:ext xmlns:c16="http://schemas.microsoft.com/office/drawing/2014/chart" uri="{C3380CC4-5D6E-409C-BE32-E72D297353CC}">
              <c16:uniqueId val="{00000004-148B-4C38-9D1A-FC9EF0E46C15}"/>
            </c:ext>
          </c:extLst>
        </c:ser>
        <c:dLbls>
          <c:showLegendKey val="0"/>
          <c:showVal val="0"/>
          <c:showCatName val="0"/>
          <c:showSerName val="0"/>
          <c:showPercent val="0"/>
          <c:showBubbleSize val="0"/>
        </c:dLbls>
        <c:gapWidth val="219"/>
        <c:overlap val="-27"/>
        <c:axId val="809433600"/>
        <c:axId val="809429664"/>
      </c:barChart>
      <c:catAx>
        <c:axId val="80943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29664"/>
        <c:crosses val="autoZero"/>
        <c:auto val="1"/>
        <c:lblAlgn val="ctr"/>
        <c:lblOffset val="100"/>
        <c:noMultiLvlLbl val="0"/>
      </c:catAx>
      <c:valAx>
        <c:axId val="8094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Images/Second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3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PyTorch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76B900"/>
            </a:solidFill>
            <a:ln>
              <a:noFill/>
            </a:ln>
            <a:effectLst/>
          </c:spPr>
          <c:invertIfNegative val="0"/>
          <c:dPt>
            <c:idx val="0"/>
            <c:invertIfNegative val="0"/>
            <c:bubble3D val="0"/>
            <c:spPr>
              <a:solidFill>
                <a:srgbClr val="76B900">
                  <a:alpha val="30000"/>
                </a:srgbClr>
              </a:solidFill>
              <a:ln>
                <a:noFill/>
              </a:ln>
              <a:effectLst/>
            </c:spPr>
            <c:extLst>
              <c:ext xmlns:c16="http://schemas.microsoft.com/office/drawing/2014/chart" uri="{C3380CC4-5D6E-409C-BE32-E72D297353CC}">
                <c16:uniqueId val="{00000001-35C4-421D-AB81-404866D4578F}"/>
              </c:ext>
            </c:extLst>
          </c:dPt>
          <c:dPt>
            <c:idx val="1"/>
            <c:invertIfNegative val="0"/>
            <c:bubble3D val="0"/>
            <c:spPr>
              <a:solidFill>
                <a:srgbClr val="76B900">
                  <a:alpha val="50000"/>
                </a:srgbClr>
              </a:solidFill>
              <a:ln>
                <a:noFill/>
              </a:ln>
              <a:effectLst/>
            </c:spPr>
            <c:extLst>
              <c:ext xmlns:c16="http://schemas.microsoft.com/office/drawing/2014/chart" uri="{C3380CC4-5D6E-409C-BE32-E72D297353CC}">
                <c16:uniqueId val="{00000003-35C4-421D-AB81-404866D4578F}"/>
              </c:ext>
            </c:extLst>
          </c:dPt>
          <c:dPt>
            <c:idx val="2"/>
            <c:invertIfNegative val="0"/>
            <c:bubble3D val="0"/>
            <c:spPr>
              <a:solidFill>
                <a:srgbClr val="76B900">
                  <a:alpha val="60000"/>
                </a:srgbClr>
              </a:solidFill>
              <a:ln>
                <a:noFill/>
              </a:ln>
              <a:effectLst/>
            </c:spPr>
            <c:extLst>
              <c:ext xmlns:c16="http://schemas.microsoft.com/office/drawing/2014/chart" uri="{C3380CC4-5D6E-409C-BE32-E72D297353CC}">
                <c16:uniqueId val="{00000005-35C4-421D-AB81-404866D4578F}"/>
              </c:ext>
            </c:extLst>
          </c:dPt>
          <c:cat>
            <c:numRef>
              <c:f>Sheet1!$B$1:$E$1</c:f>
              <c:numCache>
                <c:formatCode>General</c:formatCode>
                <c:ptCount val="4"/>
                <c:pt idx="0">
                  <c:v>17.079999999999998</c:v>
                </c:pt>
                <c:pt idx="1">
                  <c:v>18.02</c:v>
                </c:pt>
                <c:pt idx="2">
                  <c:v>18.12</c:v>
                </c:pt>
                <c:pt idx="3">
                  <c:v>19.12</c:v>
                </c:pt>
              </c:numCache>
            </c:numRef>
          </c:cat>
          <c:val>
            <c:numRef>
              <c:f>Sheet1!$B$2:$E$2</c:f>
              <c:numCache>
                <c:formatCode>General</c:formatCode>
                <c:ptCount val="4"/>
                <c:pt idx="0">
                  <c:v>4240</c:v>
                </c:pt>
                <c:pt idx="1">
                  <c:v>6263</c:v>
                </c:pt>
                <c:pt idx="2">
                  <c:v>6675</c:v>
                </c:pt>
                <c:pt idx="3" formatCode="#,##0.00">
                  <c:v>6881.12</c:v>
                </c:pt>
              </c:numCache>
            </c:numRef>
          </c:val>
          <c:extLst>
            <c:ext xmlns:c16="http://schemas.microsoft.com/office/drawing/2014/chart" uri="{C3380CC4-5D6E-409C-BE32-E72D297353CC}">
              <c16:uniqueId val="{00000006-35C4-421D-AB81-404866D4578F}"/>
            </c:ext>
          </c:extLst>
        </c:ser>
        <c:dLbls>
          <c:showLegendKey val="0"/>
          <c:showVal val="0"/>
          <c:showCatName val="0"/>
          <c:showSerName val="0"/>
          <c:showPercent val="0"/>
          <c:showBubbleSize val="0"/>
        </c:dLbls>
        <c:gapWidth val="219"/>
        <c:overlap val="-27"/>
        <c:axId val="809433600"/>
        <c:axId val="809429664"/>
      </c:barChart>
      <c:catAx>
        <c:axId val="80943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29664"/>
        <c:crosses val="autoZero"/>
        <c:auto val="1"/>
        <c:lblAlgn val="ctr"/>
        <c:lblOffset val="100"/>
        <c:noMultiLvlLbl val="0"/>
      </c:catAx>
      <c:valAx>
        <c:axId val="8094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Tokens/Second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3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TensorFlow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76B900"/>
            </a:solidFill>
            <a:ln>
              <a:noFill/>
            </a:ln>
            <a:effectLst/>
          </c:spPr>
          <c:invertIfNegative val="0"/>
          <c:dPt>
            <c:idx val="0"/>
            <c:invertIfNegative val="0"/>
            <c:bubble3D val="0"/>
            <c:spPr>
              <a:solidFill>
                <a:srgbClr val="76B900">
                  <a:alpha val="30000"/>
                </a:srgbClr>
              </a:solidFill>
              <a:ln>
                <a:noFill/>
              </a:ln>
              <a:effectLst/>
            </c:spPr>
            <c:extLst>
              <c:ext xmlns:c16="http://schemas.microsoft.com/office/drawing/2014/chart" uri="{C3380CC4-5D6E-409C-BE32-E72D297353CC}">
                <c16:uniqueId val="{00000001-B01E-43A6-A218-707F975A7C03}"/>
              </c:ext>
            </c:extLst>
          </c:dPt>
          <c:dPt>
            <c:idx val="1"/>
            <c:invertIfNegative val="0"/>
            <c:bubble3D val="0"/>
            <c:spPr>
              <a:solidFill>
                <a:srgbClr val="76B900">
                  <a:alpha val="50000"/>
                </a:srgbClr>
              </a:solidFill>
              <a:ln>
                <a:noFill/>
              </a:ln>
              <a:effectLst/>
            </c:spPr>
            <c:extLst>
              <c:ext xmlns:c16="http://schemas.microsoft.com/office/drawing/2014/chart" uri="{C3380CC4-5D6E-409C-BE32-E72D297353CC}">
                <c16:uniqueId val="{00000003-B01E-43A6-A218-707F975A7C03}"/>
              </c:ext>
            </c:extLst>
          </c:dPt>
          <c:dPt>
            <c:idx val="2"/>
            <c:invertIfNegative val="0"/>
            <c:bubble3D val="0"/>
            <c:spPr>
              <a:solidFill>
                <a:srgbClr val="76B900">
                  <a:alpha val="60000"/>
                </a:srgbClr>
              </a:solidFill>
              <a:ln>
                <a:noFill/>
              </a:ln>
              <a:effectLst/>
            </c:spPr>
            <c:extLst>
              <c:ext xmlns:c16="http://schemas.microsoft.com/office/drawing/2014/chart" uri="{C3380CC4-5D6E-409C-BE32-E72D297353CC}">
                <c16:uniqueId val="{00000005-B01E-43A6-A218-707F975A7C03}"/>
              </c:ext>
            </c:extLst>
          </c:dPt>
          <c:cat>
            <c:numRef>
              <c:f>Sheet1!$B$1:$E$1</c:f>
              <c:numCache>
                <c:formatCode>General</c:formatCode>
                <c:ptCount val="4"/>
                <c:pt idx="0">
                  <c:v>17.079999999999998</c:v>
                </c:pt>
                <c:pt idx="1">
                  <c:v>18.02</c:v>
                </c:pt>
                <c:pt idx="2">
                  <c:v>18.12</c:v>
                </c:pt>
                <c:pt idx="3">
                  <c:v>19.12</c:v>
                </c:pt>
              </c:numCache>
            </c:numRef>
          </c:cat>
          <c:val>
            <c:numRef>
              <c:f>Sheet1!$B$2:$E$2</c:f>
              <c:numCache>
                <c:formatCode>General</c:formatCode>
                <c:ptCount val="4"/>
                <c:pt idx="0">
                  <c:v>3304</c:v>
                </c:pt>
                <c:pt idx="1">
                  <c:v>5003</c:v>
                </c:pt>
                <c:pt idx="2">
                  <c:v>6720</c:v>
                </c:pt>
                <c:pt idx="3" formatCode="#,##0.00">
                  <c:v>8116.45</c:v>
                </c:pt>
              </c:numCache>
            </c:numRef>
          </c:val>
          <c:extLst>
            <c:ext xmlns:c16="http://schemas.microsoft.com/office/drawing/2014/chart" uri="{C3380CC4-5D6E-409C-BE32-E72D297353CC}">
              <c16:uniqueId val="{00000006-B01E-43A6-A218-707F975A7C03}"/>
            </c:ext>
          </c:extLst>
        </c:ser>
        <c:dLbls>
          <c:showLegendKey val="0"/>
          <c:showVal val="0"/>
          <c:showCatName val="0"/>
          <c:showSerName val="0"/>
          <c:showPercent val="0"/>
          <c:showBubbleSize val="0"/>
        </c:dLbls>
        <c:gapWidth val="219"/>
        <c:overlap val="-27"/>
        <c:axId val="809433600"/>
        <c:axId val="809429664"/>
      </c:barChart>
      <c:catAx>
        <c:axId val="80943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29664"/>
        <c:crosses val="autoZero"/>
        <c:auto val="1"/>
        <c:lblAlgn val="ctr"/>
        <c:lblOffset val="100"/>
        <c:noMultiLvlLbl val="0"/>
      </c:catAx>
      <c:valAx>
        <c:axId val="8094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Tokens/Second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3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7/9/2021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315D3D-35F8-473D-9AA4-7782D694280D}" type="slidenum">
              <a:rPr lang="en-US" smtClean="0"/>
              <a:t>47</a:t>
            </a:fld>
            <a:endParaRPr lang="en-US"/>
          </a:p>
        </p:txBody>
      </p:sp>
    </p:spTree>
    <p:extLst>
      <p:ext uri="{BB962C8B-B14F-4D97-AF65-F5344CB8AC3E}">
        <p14:creationId xmlns:p14="http://schemas.microsoft.com/office/powerpoint/2010/main" val="2710588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8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701040" y="4415789"/>
            <a:ext cx="5608200" cy="4183500"/>
          </a:xfrm>
          <a:prstGeom prst="rect">
            <a:avLst/>
          </a:prstGeom>
          <a:noFill/>
          <a:ln>
            <a:noFill/>
          </a:ln>
        </p:spPr>
        <p:txBody>
          <a:bodyPr wrap="square" lIns="92950" tIns="46475" rIns="92950" bIns="46475" anchor="t" anchorCtr="0">
            <a:noAutofit/>
          </a:bodyPr>
          <a:lstStyle/>
          <a:p>
            <a:pPr marL="0" marR="0" lvl="0" indent="0" algn="l" rtl="0">
              <a:spcBef>
                <a:spcPts val="0"/>
              </a:spcBef>
              <a:spcAft>
                <a:spcPts val="0"/>
              </a:spcAft>
              <a:buClr>
                <a:schemeClr val="dk1"/>
              </a:buClr>
              <a:buSzPct val="100000"/>
              <a:buFont typeface="Arial"/>
              <a:buNone/>
            </a:pPr>
            <a:endParaRPr lang="en-US" sz="1100" b="0" i="0" kern="1200" dirty="0">
              <a:solidFill>
                <a:schemeClr val="tx1"/>
              </a:solidFill>
              <a:effectLst/>
              <a:latin typeface="Trebuchet MS" pitchFamily="34" charset="0"/>
              <a:ea typeface="+mn-ea"/>
              <a:cs typeface="+mn-cs"/>
            </a:endParaRPr>
          </a:p>
        </p:txBody>
      </p:sp>
      <p:sp>
        <p:nvSpPr>
          <p:cNvPr id="145" name="Shape 145"/>
          <p:cNvSpPr txBox="1">
            <a:spLocks noGrp="1"/>
          </p:cNvSpPr>
          <p:nvPr>
            <p:ph type="sldNum" idx="12"/>
          </p:nvPr>
        </p:nvSpPr>
        <p:spPr>
          <a:xfrm>
            <a:off x="3663169" y="8829967"/>
            <a:ext cx="3037800" cy="464700"/>
          </a:xfrm>
          <a:prstGeom prst="rect">
            <a:avLst/>
          </a:prstGeom>
          <a:noFill/>
          <a:ln>
            <a:noFill/>
          </a:ln>
        </p:spPr>
        <p:txBody>
          <a:bodyPr wrap="square" lIns="92950" tIns="46475" rIns="92950" bIns="46475" anchor="ctr" anchorCtr="0">
            <a:noAutofit/>
          </a:bodyPr>
          <a:lstStyle/>
          <a:p>
            <a:pPr marL="0" marR="0" lvl="0" indent="0" algn="r" defTabSz="457200" rtl="0" eaLnBrk="1" fontAlgn="base" latinLnBrk="0" hangingPunct="1">
              <a:lnSpc>
                <a:spcPct val="100000"/>
              </a:lnSpc>
              <a:spcBef>
                <a:spcPts val="0"/>
              </a:spcBef>
              <a:spcAft>
                <a:spcPts val="0"/>
              </a:spcAft>
              <a:buClrTx/>
              <a:buSzPct val="25000"/>
              <a:buFontTx/>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Tx/>
                <a:buSzPct val="25000"/>
                <a:buFontTx/>
                <a:buNone/>
                <a:tabLst/>
                <a:defRPr/>
              </a:pPr>
              <a:t>64</a:t>
            </a:fld>
            <a:endPar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388525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441fe9c9f2_0_0:notes"/>
          <p:cNvSpPr>
            <a:spLocks noGrp="1" noRot="1" noChangeAspect="1"/>
          </p:cNvSpPr>
          <p:nvPr>
            <p:ph type="sldImg" idx="2"/>
          </p:nvPr>
        </p:nvSpPr>
        <p:spPr>
          <a:xfrm>
            <a:off x="2376488" y="534988"/>
            <a:ext cx="4749800" cy="26717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441fe9c9f2_0_0: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marR="0" lvl="0" indent="0" algn="l" rtl="0">
              <a:lnSpc>
                <a:spcPct val="80000"/>
              </a:lnSpc>
              <a:spcBef>
                <a:spcPts val="0"/>
              </a:spcBef>
              <a:spcAft>
                <a:spcPts val="0"/>
              </a:spcAft>
              <a:buNone/>
            </a:pPr>
            <a:r>
              <a:rPr lang="en-US" sz="1400" b="1" i="0" u="sng" strike="noStrike" cap="none" dirty="0">
                <a:solidFill>
                  <a:schemeClr val="dk1"/>
                </a:solidFill>
                <a:latin typeface="Calibri"/>
                <a:ea typeface="Calibri"/>
                <a:cs typeface="Calibri"/>
                <a:sym typeface="Calibri"/>
              </a:rPr>
              <a:t>Quantized INT8 </a:t>
            </a:r>
            <a:r>
              <a:rPr lang="en-US" sz="1400" b="0" i="0" u="sng" strike="noStrike" cap="none" dirty="0">
                <a:solidFill>
                  <a:schemeClr val="dk1"/>
                </a:solidFill>
                <a:latin typeface="Calibri"/>
                <a:ea typeface="Calibri"/>
                <a:cs typeface="Calibri"/>
                <a:sym typeface="Calibri"/>
              </a:rPr>
              <a:t>(Precision Optimization</a:t>
            </a:r>
            <a:r>
              <a:rPr lang="en-US" sz="1400" b="0" i="0" u="none" strike="noStrike" cap="none" dirty="0">
                <a:solidFill>
                  <a:schemeClr val="dk1"/>
                </a:solidFill>
                <a:latin typeface="Calibri"/>
                <a:ea typeface="Calibri"/>
                <a:cs typeface="Calibri"/>
                <a:sym typeface="Calibri"/>
              </a:rPr>
              <a:t>)</a:t>
            </a: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Significantly improves (~ triples actually) inference performance of models trained in FP32 full precision by quantizing them to INT8, while minimizing accuracy loss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Layer Fusion</a:t>
            </a:r>
            <a:r>
              <a:rPr lang="en-US" sz="1400" b="0" i="0" u="none" strike="noStrike" cap="none" dirty="0">
                <a:solidFill>
                  <a:schemeClr val="dk1"/>
                </a:solidFill>
                <a:latin typeface="Calibri"/>
                <a:ea typeface="Calibri"/>
                <a:cs typeface="Calibri"/>
                <a:sym typeface="Calibri"/>
              </a:rPr>
              <a:t> (Graph Optimization)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Improves GPU utilization and optimizes memory storage and bandwidth by combining successive nodes into a single node, for single kernel execution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Kernel Auto-Tuning</a:t>
            </a:r>
            <a:r>
              <a:rPr lang="en-US" sz="1400" b="0" i="0" u="none" strike="noStrike" cap="none" dirty="0">
                <a:solidFill>
                  <a:schemeClr val="dk1"/>
                </a:solidFill>
                <a:latin typeface="Calibri"/>
                <a:ea typeface="Calibri"/>
                <a:cs typeface="Calibri"/>
                <a:sym typeface="Calibri"/>
              </a:rPr>
              <a:t> (Auto-tuning)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Optimizes execution time by choosing the best data layer and best parallel algorithms for the target Jetson, Tesla or DrivePX GPU platform</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1400"/>
              <a:buFont typeface="Calibri"/>
              <a:buNone/>
            </a:pPr>
            <a:r>
              <a:rPr lang="en-US" sz="1400" b="1" i="0" u="sng" strike="noStrike" cap="none" dirty="0">
                <a:solidFill>
                  <a:schemeClr val="dk1"/>
                </a:solidFill>
                <a:latin typeface="Calibri"/>
                <a:ea typeface="Calibri"/>
                <a:cs typeface="Calibri"/>
                <a:sym typeface="Calibri"/>
              </a:rPr>
              <a:t>Dynamic Tensor Memory</a:t>
            </a:r>
            <a:r>
              <a:rPr lang="en-US" sz="1400" b="0" i="0" u="none" strike="noStrike" cap="none" dirty="0">
                <a:solidFill>
                  <a:schemeClr val="dk1"/>
                </a:solidFill>
                <a:latin typeface="Calibri"/>
                <a:ea typeface="Calibri"/>
                <a:cs typeface="Calibri"/>
                <a:sym typeface="Calibri"/>
              </a:rPr>
              <a:t> (Memory optimization)</a:t>
            </a:r>
            <a:endParaRPr dirty="0"/>
          </a:p>
          <a:p>
            <a:pPr marL="0" marR="0" lvl="0" indent="0" algn="l" rtl="0">
              <a:lnSpc>
                <a:spcPct val="8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Reduces memory footprint and improves memory re-use by allocating memory for each tensor only for the duration it’s usage</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Multi Stream Execution</a:t>
            </a:r>
            <a:endParaRPr sz="1400" b="1"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Scales to multiple input streams, by processing them parallel using the same model and weights</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endParaRPr sz="1400" b="0" i="0" u="none" strike="noStrike" cap="none" dirty="0">
              <a:solidFill>
                <a:schemeClr val="dk1"/>
              </a:solidFill>
              <a:latin typeface="Trebuchet MS"/>
              <a:ea typeface="Trebuchet MS"/>
              <a:cs typeface="Trebuchet MS"/>
              <a:sym typeface="Trebuchet MS"/>
            </a:endParaRPr>
          </a:p>
        </p:txBody>
      </p:sp>
      <p:sp>
        <p:nvSpPr>
          <p:cNvPr id="720" name="Google Shape;720;g441fe9c9f2_0_0:notes"/>
          <p:cNvSpPr txBox="1">
            <a:spLocks noGrp="1"/>
          </p:cNvSpPr>
          <p:nvPr>
            <p:ph type="sldNum" idx="12"/>
          </p:nvPr>
        </p:nvSpPr>
        <p:spPr>
          <a:xfrm>
            <a:off x="4965631" y="6769642"/>
            <a:ext cx="4117800" cy="356100"/>
          </a:xfrm>
          <a:prstGeom prst="rect">
            <a:avLst/>
          </a:prstGeom>
          <a:noFill/>
          <a:ln>
            <a:noFill/>
          </a:ln>
        </p:spPr>
        <p:txBody>
          <a:bodyPr spcFirstLastPara="1" wrap="square" lIns="93275" tIns="46625" rIns="93275" bIns="46625" anchor="b" anchorCtr="0">
            <a:noAutofit/>
          </a:bodyPr>
          <a:lstStyle/>
          <a:p>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t>69</a:t>
            </a:fld>
            <a:endParaRPr kumimoji="0" sz="18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699280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13539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Will have python and C++ bindings for ONNX parser in TRT 4. Much easier than C++ API. Might have done an ONNX parser demo. Leon </a:t>
            </a:r>
            <a:r>
              <a:rPr lang="en-US" sz="1100" u="none" strike="noStrike" kern="1200" dirty="0" err="1">
                <a:solidFill>
                  <a:schemeClr val="tx1"/>
                </a:solidFill>
                <a:effectLst/>
                <a:latin typeface="Trebuchet MS" pitchFamily="34" charset="0"/>
                <a:ea typeface="+mn-ea"/>
                <a:cs typeface="+mn-cs"/>
              </a:rPr>
              <a:t>Goldgeisser</a:t>
            </a:r>
            <a:r>
              <a:rPr lang="en-US" sz="1100" u="none" strike="noStrike" kern="1200" dirty="0">
                <a:solidFill>
                  <a:schemeClr val="tx1"/>
                </a:solidFill>
                <a:effectLst/>
                <a:latin typeface="Trebuchet MS" pitchFamily="34" charset="0"/>
                <a:ea typeface="+mn-ea"/>
                <a:cs typeface="+mn-cs"/>
              </a:rPr>
              <a:t> is engineer. Also people in the frameworks team might be familiar (Ben </a:t>
            </a:r>
            <a:r>
              <a:rPr lang="en-US" sz="1100" u="none" strike="noStrike" kern="1200" dirty="0" err="1">
                <a:solidFill>
                  <a:schemeClr val="tx1"/>
                </a:solidFill>
                <a:effectLst/>
                <a:latin typeface="Trebuchet MS" pitchFamily="34" charset="0"/>
                <a:ea typeface="+mn-ea"/>
                <a:cs typeface="+mn-cs"/>
              </a:rPr>
              <a:t>Barstell</a:t>
            </a:r>
            <a:r>
              <a:rPr lang="en-US" sz="1100" u="none" strike="noStrike" kern="1200" dirty="0">
                <a:solidFill>
                  <a:schemeClr val="tx1"/>
                </a:solidFill>
                <a:effectLst/>
                <a:latin typeface="Trebuchet MS" pitchFamily="34" charset="0"/>
                <a:ea typeface="+mn-ea"/>
                <a:cs typeface="+mn-cs"/>
              </a:rPr>
              <a:t>).</a:t>
            </a:r>
          </a:p>
          <a:p>
            <a:r>
              <a:rPr lang="en-US" sz="1100" u="none" strike="noStrike" kern="1200" dirty="0">
                <a:solidFill>
                  <a:schemeClr val="tx1"/>
                </a:solidFill>
                <a:effectLst/>
                <a:latin typeface="Trebuchet MS" pitchFamily="34" charset="0"/>
                <a:ea typeface="+mn-ea"/>
                <a:cs typeface="+mn-cs"/>
              </a:rPr>
              <a:t>Should find out what sample. Resnet50 parser with ONNX. We will run TRT on all models in ONNX model zoo.</a:t>
            </a:r>
          </a:p>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2699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63350E-6E9A-464B-9969-6AF188CBEE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65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spcBef>
                <a:spcPts val="330"/>
              </a:spcBef>
              <a:spcAft>
                <a:spcPts val="0"/>
              </a:spcAft>
              <a:buClr>
                <a:schemeClr val="dk1"/>
              </a:buClr>
              <a:buSzPts val="1100"/>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9" name="Google Shape;119;p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Clr>
                <a:srgbClr val="000000"/>
              </a:buClr>
              <a:buSzPts val="1100"/>
              <a:buFont typeface="Trebuchet MS"/>
              <a:buNone/>
            </a:pPr>
            <a:fld id="{00000000-1234-1234-1234-123412341234}" type="slidenum">
              <a:rPr lang="en-US" sz="1100">
                <a:solidFill>
                  <a:srgbClr val="000000"/>
                </a:solidFill>
                <a:latin typeface="Trebuchet MS"/>
                <a:ea typeface="Trebuchet MS"/>
                <a:cs typeface="Trebuchet MS"/>
                <a:sym typeface="Trebuchet MS"/>
              </a:rPr>
              <a:t>84</a:t>
            </a:fld>
            <a:endParaRPr sz="110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137489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197" name="Google Shape;197;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1050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429b94ec2b_3_17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330"/>
              </a:spcBef>
              <a:spcAft>
                <a:spcPts val="0"/>
              </a:spcAft>
              <a:buClr>
                <a:schemeClr val="dk1"/>
              </a:buClr>
              <a:buSzPts val="1100"/>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886" name="Google Shape;886;g429b94ec2b_3_1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1704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256" name="Google Shape;256;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4115002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287" name="Google Shape;287;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2800402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1: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1851795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17: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457200" lvl="0" indent="-228600" algn="l" rtl="0">
              <a:spcBef>
                <a:spcPts val="330"/>
              </a:spcBef>
              <a:spcAft>
                <a:spcPts val="0"/>
              </a:spcAft>
              <a:buClr>
                <a:schemeClr val="dk1"/>
              </a:buClr>
              <a:buSzPts val="1000"/>
              <a:buFont typeface="Trebuchet MS"/>
              <a:buNone/>
            </a:pPr>
            <a:endParaRPr sz="1000">
              <a:solidFill>
                <a:schemeClr val="dk1"/>
              </a:solidFill>
            </a:endParaRPr>
          </a:p>
        </p:txBody>
      </p:sp>
    </p:spTree>
    <p:extLst>
      <p:ext uri="{BB962C8B-B14F-4D97-AF65-F5344CB8AC3E}">
        <p14:creationId xmlns:p14="http://schemas.microsoft.com/office/powerpoint/2010/main" val="383295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18: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457200" lvl="0" indent="-228600" algn="l" rtl="0">
              <a:spcBef>
                <a:spcPts val="330"/>
              </a:spcBef>
              <a:spcAft>
                <a:spcPts val="0"/>
              </a:spcAft>
              <a:buClr>
                <a:schemeClr val="dk1"/>
              </a:buClr>
              <a:buSzPts val="1000"/>
              <a:buFont typeface="Trebuchet MS"/>
              <a:buNone/>
            </a:pPr>
            <a:endParaRPr sz="1000">
              <a:solidFill>
                <a:schemeClr val="dk1"/>
              </a:solidFill>
            </a:endParaRPr>
          </a:p>
        </p:txBody>
      </p:sp>
    </p:spTree>
    <p:extLst>
      <p:ext uri="{BB962C8B-B14F-4D97-AF65-F5344CB8AC3E}">
        <p14:creationId xmlns:p14="http://schemas.microsoft.com/office/powerpoint/2010/main" val="4141839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19: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Arial"/>
              <a:buNone/>
            </a:pPr>
            <a:endParaRPr sz="1000">
              <a:solidFill>
                <a:schemeClr val="dk1"/>
              </a:solidFill>
            </a:endParaRPr>
          </a:p>
        </p:txBody>
      </p:sp>
    </p:spTree>
    <p:extLst>
      <p:ext uri="{BB962C8B-B14F-4D97-AF65-F5344CB8AC3E}">
        <p14:creationId xmlns:p14="http://schemas.microsoft.com/office/powerpoint/2010/main" val="2790278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2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Arial"/>
              <a:buNone/>
            </a:pPr>
            <a:r>
              <a:rPr lang="en-US" sz="1000">
                <a:solidFill>
                  <a:schemeClr val="dk1"/>
                </a:solidFill>
              </a:rPr>
              <a:t>ResNet50 TRT on V100 FP 16 16GB Batch Size 8 Model Concurrency 4 1909 infer/sec, latency 33456 usec</a:t>
            </a:r>
            <a:endParaRPr sz="1000">
              <a:solidFill>
                <a:schemeClr val="dk1"/>
              </a:solidFill>
            </a:endParaRPr>
          </a:p>
          <a:p>
            <a:pPr marL="0" lvl="0" indent="0" algn="l" rtl="0">
              <a:spcBef>
                <a:spcPts val="330"/>
              </a:spcBef>
              <a:spcAft>
                <a:spcPts val="0"/>
              </a:spcAft>
              <a:buClr>
                <a:schemeClr val="dk1"/>
              </a:buClr>
              <a:buSzPts val="1100"/>
              <a:buFont typeface="Arial"/>
              <a:buNone/>
            </a:pPr>
            <a:r>
              <a:rPr lang="en-US" sz="1000">
                <a:solidFill>
                  <a:schemeClr val="dk1"/>
                </a:solidFill>
              </a:rPr>
              <a:t>Deep Recommender TRT om V100 FP16 16GB Batch Size 8 Model COncurrency 4 5000 inf/sec, latency 19211 usec</a:t>
            </a:r>
            <a:endParaRPr sz="1000">
              <a:solidFill>
                <a:schemeClr val="dk1"/>
              </a:solidFill>
            </a:endParaRPr>
          </a:p>
          <a:p>
            <a:pPr marL="0" lvl="0" indent="0" algn="l" rtl="0">
              <a:spcBef>
                <a:spcPts val="330"/>
              </a:spcBef>
              <a:spcAft>
                <a:spcPts val="0"/>
              </a:spcAft>
              <a:buClr>
                <a:schemeClr val="dk1"/>
              </a:buClr>
              <a:buSzPts val="1100"/>
              <a:buFont typeface="Trebuchet MS"/>
              <a:buNone/>
            </a:pPr>
            <a:endParaRPr/>
          </a:p>
          <a:p>
            <a:pPr marL="0" lvl="0" indent="0" algn="l" rtl="0">
              <a:spcBef>
                <a:spcPts val="330"/>
              </a:spcBef>
              <a:spcAft>
                <a:spcPts val="0"/>
              </a:spcAft>
              <a:buClr>
                <a:schemeClr val="dk1"/>
              </a:buClr>
              <a:buSzPts val="1100"/>
              <a:buFont typeface="Trebuchet MS"/>
              <a:buNone/>
            </a:pPr>
            <a:r>
              <a:rPr lang="en-US"/>
              <a:t>Write each instance is 2GB </a:t>
            </a:r>
            <a:endParaRPr/>
          </a:p>
          <a:p>
            <a:pPr marL="0" lvl="0" indent="0" algn="l" rtl="0">
              <a:spcBef>
                <a:spcPts val="330"/>
              </a:spcBef>
              <a:spcAft>
                <a:spcPts val="0"/>
              </a:spcAft>
              <a:buClr>
                <a:schemeClr val="dk1"/>
              </a:buClr>
              <a:buSzPts val="1100"/>
              <a:buFont typeface="Trebuchet MS"/>
              <a:buNone/>
            </a:pPr>
            <a:r>
              <a:rPr lang="en-US"/>
              <a:t>10 requests, 8 happen at the same time, 2 happen after</a:t>
            </a:r>
            <a:endParaRPr/>
          </a:p>
          <a:p>
            <a:pPr marL="0" lvl="0" indent="0" algn="l" rtl="0">
              <a:spcBef>
                <a:spcPts val="330"/>
              </a:spcBef>
              <a:spcAft>
                <a:spcPts val="0"/>
              </a:spcAft>
              <a:buClr>
                <a:schemeClr val="dk1"/>
              </a:buClr>
              <a:buSzPts val="1100"/>
              <a:buFont typeface="Trebuchet MS"/>
              <a:buNone/>
            </a:pPr>
            <a:r>
              <a:rPr lang="en-US"/>
              <a:t>Derive how long 12 requests will take at same time = 0.001 seconds</a:t>
            </a:r>
            <a:endParaRPr/>
          </a:p>
          <a:p>
            <a:pPr marL="0" lvl="0" indent="0" algn="l" rtl="0">
              <a:spcBef>
                <a:spcPts val="330"/>
              </a:spcBef>
              <a:spcAft>
                <a:spcPts val="0"/>
              </a:spcAft>
              <a:buClr>
                <a:schemeClr val="dk1"/>
              </a:buClr>
              <a:buSzPts val="1100"/>
              <a:buFont typeface="Trebuchet MS"/>
              <a:buNone/>
            </a:pPr>
            <a:r>
              <a:rPr lang="en-US"/>
              <a:t>BS 8 on each instance</a:t>
            </a:r>
            <a:endParaRPr/>
          </a:p>
          <a:p>
            <a:pPr marL="0" lvl="0" indent="0" algn="l" rtl="0">
              <a:spcBef>
                <a:spcPts val="330"/>
              </a:spcBef>
              <a:spcAft>
                <a:spcPts val="0"/>
              </a:spcAft>
              <a:buClr>
                <a:schemeClr val="dk1"/>
              </a:buClr>
              <a:buSzPts val="1100"/>
              <a:buFont typeface="Trebuchet MS"/>
              <a:buNone/>
            </a:pPr>
            <a:endParaRPr/>
          </a:p>
          <a:p>
            <a:pPr marL="0" lvl="0" indent="0" algn="l" rtl="0">
              <a:spcBef>
                <a:spcPts val="330"/>
              </a:spcBef>
              <a:spcAft>
                <a:spcPts val="0"/>
              </a:spcAft>
              <a:buClr>
                <a:schemeClr val="dk1"/>
              </a:buClr>
              <a:buSzPts val="800"/>
              <a:buFont typeface="Trebuchet MS"/>
              <a:buNone/>
            </a:pPr>
            <a:r>
              <a:rPr lang="en-US" sz="800">
                <a:solidFill>
                  <a:schemeClr val="dk1"/>
                </a:solidFill>
              </a:rPr>
              <a:t>4 instances of TRT FP16 Resnet50 and 4 instances of TRT FP16 Deep Recommender are running concurrently on on GPU. Ten requests come in for both models at the same time (5 for each model) and fed to the appropriate model for inference. The requests are fulfilled concurrently and sent back to the user. One request is queued for each model. With this configuration, 6909 inferences per second at 53 ms with batch size 8 on each inference server instance is achieved.</a:t>
            </a:r>
            <a:endParaRPr/>
          </a:p>
        </p:txBody>
      </p:sp>
    </p:spTree>
    <p:extLst>
      <p:ext uri="{BB962C8B-B14F-4D97-AF65-F5344CB8AC3E}">
        <p14:creationId xmlns:p14="http://schemas.microsoft.com/office/powerpoint/2010/main" val="1556203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1: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19864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22: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921799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632" name="Google Shape;632;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4138865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956599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2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When an inference request for the ensemble model is received, the ensemble scheduler will:</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1) Recognize that the “IMAGE” tensor in the request is mapped to input “RAW_IMAGE” in the preprocess model.</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2) Check models within the ensemble and send an internal request to the preprocess model because all the input tensors required are ready.</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3) Recognize the completion of the internal request, collect the output tensor and map the content to “preprocessed_image” which is an unique name known within the ensemble.</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4) Map the newly collected tensor to inputs of the models within the ensemble. In this case, the inputs of “classification_model” and “segmentation_model” will be mapped and marked as ready.</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5) Check models that require the newly collected tensor and send internal requests to models whose inputs are ready, the classification model and the segmentation model in this case. Note that the responses will be in arbitrary order depending on the load and computation time of individual models.</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6) Repeat step 3-5 until no more internal requests should be sent, and then response to the inference request with the tensors mapped to the ensemble output names.</a:t>
            </a:r>
            <a:endParaRPr/>
          </a:p>
          <a:p>
            <a:pPr marL="0" lvl="0" indent="0" algn="l" rtl="0">
              <a:spcBef>
                <a:spcPts val="330"/>
              </a:spcBef>
              <a:spcAft>
                <a:spcPts val="0"/>
              </a:spcAft>
              <a:buNone/>
            </a:pPr>
            <a:br>
              <a:rPr lang="en-US" b="0"/>
            </a:br>
            <a:endParaRPr/>
          </a:p>
        </p:txBody>
      </p:sp>
      <p:sp>
        <p:nvSpPr>
          <p:cNvPr id="739" name="Google Shape;739;p2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1403520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781" name="Google Shape;781;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858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Model concurrency: you just indicate how many instances of the model you want to be available for concurrent execution. For CPU the concurrent model instances are run on multiple CPUs </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(depending on the framework each instance may itself use multiple CPUs).</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CPU uses threads and a model might need multiple threads, TF executer spons the threads necessary depending on how many each instance needs</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With batching, it works pretty much the same as on GPU. A larger batch on CPU will be a larger operation for the model, and will therefore take longer. It’s important to make sure all CPUs are busy (enough threads/models to fill CPUs) before implementing batching.</a:t>
            </a:r>
            <a:endParaRPr b="0"/>
          </a:p>
          <a:p>
            <a:pPr marL="0" lvl="0" indent="0" algn="l" rtl="0">
              <a:spcBef>
                <a:spcPts val="330"/>
              </a:spcBef>
              <a:spcAft>
                <a:spcPts val="0"/>
              </a:spcAft>
              <a:buNone/>
            </a:pPr>
            <a:br>
              <a:rPr lang="en-US" b="0"/>
            </a:br>
            <a:r>
              <a:rPr lang="en-US" sz="1100" b="0" i="0" u="none" strike="noStrike">
                <a:solidFill>
                  <a:schemeClr val="dk1"/>
                </a:solidFill>
                <a:latin typeface="Trebuchet MS"/>
                <a:ea typeface="Trebuchet MS"/>
                <a:cs typeface="Trebuchet MS"/>
                <a:sym typeface="Trebuchet MS"/>
              </a:rPr>
              <a:t>Pulling from TF (most popular framework)</a:t>
            </a:r>
            <a:endParaRPr b="0"/>
          </a:p>
          <a:p>
            <a:pPr marL="0" lvl="0" indent="0" algn="l" rtl="0">
              <a:spcBef>
                <a:spcPts val="330"/>
              </a:spcBef>
              <a:spcAft>
                <a:spcPts val="0"/>
              </a:spcAft>
              <a:buNone/>
            </a:pPr>
            <a:br>
              <a:rPr lang="en-US"/>
            </a:br>
            <a:endParaRPr/>
          </a:p>
        </p:txBody>
      </p:sp>
      <p:sp>
        <p:nvSpPr>
          <p:cNvPr id="790" name="Google Shape;790;p3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2542500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34: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107015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 name="Google Shape;94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4002887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04932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buClr>
                <a:schemeClr val="tx2"/>
              </a:buClr>
            </a:pPr>
            <a:r>
              <a:rPr lang="en-US" sz="2400">
                <a:solidFill>
                  <a:schemeClr val="bg1"/>
                </a:solidFill>
                <a:latin typeface="Trebuchet MS" panose="020B0603020202020204" pitchFamily="34" charset="0"/>
              </a:rPr>
              <a:t>However, building such conv AI models is difficult for the following reasons:</a:t>
            </a:r>
          </a:p>
          <a:p>
            <a:pPr>
              <a:lnSpc>
                <a:spcPct val="90000"/>
              </a:lnSpc>
              <a:buClr>
                <a:schemeClr val="tx2"/>
              </a:buClr>
            </a:pPr>
            <a:endParaRPr lang="en-US" sz="2400">
              <a:solidFill>
                <a:schemeClr val="bg1"/>
              </a:solidFill>
              <a:latin typeface="Trebuchet MS" panose="020B0603020202020204" pitchFamily="34" charset="0"/>
            </a:endParaRPr>
          </a:p>
          <a:p>
            <a:pPr>
              <a:lnSpc>
                <a:spcPct val="90000"/>
              </a:lnSpc>
              <a:buClr>
                <a:schemeClr val="tx2"/>
              </a:buClr>
            </a:pPr>
            <a:r>
              <a:rPr lang="en-US" sz="2400">
                <a:solidFill>
                  <a:schemeClr val="bg1"/>
                </a:solidFill>
                <a:latin typeface="Trebuchet MS" panose="020B0603020202020204" pitchFamily="34" charset="0"/>
              </a:rPr>
              <a:t>1. Multiple modules needs to be joined to build a conversational AI model</a:t>
            </a:r>
            <a:r>
              <a:rPr lang="en-US">
                <a:solidFill>
                  <a:schemeClr val="bg1"/>
                </a:solidFill>
                <a:latin typeface="Trebuchet MS" panose="020B0603020202020204" pitchFamily="34" charset="0"/>
              </a:rPr>
              <a:t>.</a:t>
            </a:r>
          </a:p>
          <a:p>
            <a:pPr>
              <a:lnSpc>
                <a:spcPct val="90000"/>
              </a:lnSpc>
              <a:buClr>
                <a:schemeClr val="tx2"/>
              </a:buClr>
            </a:pPr>
            <a:endParaRPr lang="en-US">
              <a:solidFill>
                <a:schemeClr val="bg1"/>
              </a:solidFill>
              <a:latin typeface="Trebuchet MS" panose="020B0603020202020204" pitchFamily="34" charset="0"/>
            </a:endParaRPr>
          </a:p>
          <a:p>
            <a:pPr>
              <a:lnSpc>
                <a:spcPct val="90000"/>
              </a:lnSpc>
              <a:buClr>
                <a:schemeClr val="tx2"/>
              </a:buClr>
            </a:pPr>
            <a:r>
              <a:rPr lang="en-US">
                <a:solidFill>
                  <a:schemeClr val="bg1"/>
                </a:solidFill>
                <a:latin typeface="Trebuchet MS" panose="020B0603020202020204" pitchFamily="34" charset="0"/>
              </a:rPr>
              <a:t>2. Mixing and matching, manipulating and experimenting to get the best performance is hard.</a:t>
            </a:r>
          </a:p>
          <a:p>
            <a:pPr>
              <a:lnSpc>
                <a:spcPct val="90000"/>
              </a:lnSpc>
              <a:buClr>
                <a:schemeClr val="tx2"/>
              </a:buClr>
            </a:pPr>
            <a:endParaRPr lang="en-US">
              <a:solidFill>
                <a:schemeClr val="bg1"/>
              </a:solidFill>
              <a:latin typeface="Trebuchet MS" panose="020B0603020202020204" pitchFamily="34" charset="0"/>
            </a:endParaRPr>
          </a:p>
          <a:p>
            <a:pPr marL="0" marR="0" lvl="0" indent="0" algn="l" defTabSz="914400" rtl="0" eaLnBrk="0" fontAlgn="base" latinLnBrk="0" hangingPunct="0">
              <a:lnSpc>
                <a:spcPct val="90000"/>
              </a:lnSpc>
              <a:spcBef>
                <a:spcPct val="30000"/>
              </a:spcBef>
              <a:spcAft>
                <a:spcPct val="0"/>
              </a:spcAft>
              <a:buClr>
                <a:schemeClr val="tx2"/>
              </a:buClr>
              <a:buSzTx/>
              <a:buFontTx/>
              <a:buNone/>
              <a:tabLst/>
              <a:defRPr/>
            </a:pPr>
            <a:r>
              <a:rPr lang="en-US"/>
              <a:t>So how is NVIDIA working will help to solve this problem ? Through NeMo.</a:t>
            </a:r>
          </a:p>
          <a:p>
            <a:pPr>
              <a:lnSpc>
                <a:spcPct val="90000"/>
              </a:lnSpc>
              <a:buClr>
                <a:schemeClr val="tx2"/>
              </a:buClr>
            </a:pPr>
            <a:endParaRPr lang="en-US">
              <a:solidFill>
                <a:schemeClr val="bg1"/>
              </a:solidFill>
              <a:latin typeface="Trebuchet MS" panose="020B0603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104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16802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55000" lnSpcReduction="20000"/>
          </a:bodyPr>
          <a:lstStyle/>
          <a:p>
            <a:pPr defTabSz="914400">
              <a:lnSpc>
                <a:spcPct val="150000"/>
              </a:lnSpc>
              <a:spcBef>
                <a:spcPts val="0"/>
              </a:spcBef>
              <a:buClr>
                <a:schemeClr val="tx2"/>
              </a:buClr>
            </a:pPr>
            <a:endParaRPr lang="en-US" sz="3200" kern="0" dirty="0">
              <a:solidFill>
                <a:schemeClr val="tx1"/>
              </a:solidFill>
              <a:highlight>
                <a:srgbClr val="FFFFFF"/>
              </a:highlight>
              <a:latin typeface="Trebuchet MS" pitchFamily="34" charset="0"/>
              <a:ea typeface="+mn-ea"/>
              <a:cs typeface="+mn-cs"/>
            </a:endParaRPr>
          </a:p>
          <a:p>
            <a:pPr defTabSz="914400">
              <a:lnSpc>
                <a:spcPct val="150000"/>
              </a:lnSpc>
              <a:spcBef>
                <a:spcPts val="0"/>
              </a:spcBef>
              <a:buClr>
                <a:schemeClr val="tx2"/>
              </a:buClr>
            </a:pPr>
            <a:r>
              <a:rPr lang="en-US" sz="3200" kern="0" dirty="0">
                <a:solidFill>
                  <a:schemeClr val="tx1"/>
                </a:solidFill>
                <a:highlight>
                  <a:srgbClr val="FFFFFF"/>
                </a:highlight>
                <a:latin typeface="Trebuchet MS" pitchFamily="34" charset="0"/>
                <a:ea typeface="+mn-ea"/>
                <a:cs typeface="+mn-cs"/>
              </a:rPr>
              <a:t>Build, train and deploy GPU-accelerated AI systems.</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Enables multi-modal fusion such as gestures and gaze along with speech in context. </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Enables simultaneous multi-user, multi-context conversations with AI agent.</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NeMo integration for training and fine-tuning models.</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TensorRT integration for high throughput and low latency deep learning inference.</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One click deployment using Helm charts to create  AI services. </a:t>
            </a:r>
          </a:p>
          <a:p>
            <a:pPr defTabSz="914400">
              <a:lnSpc>
                <a:spcPct val="150000"/>
              </a:lnSpc>
              <a:spcBef>
                <a:spcPts val="0"/>
              </a:spcBef>
              <a:buClr>
                <a:schemeClr val="tx2"/>
              </a:buClr>
            </a:pPr>
            <a:endParaRPr lang="en-US" sz="2800" kern="0" dirty="0">
              <a:solidFill>
                <a:schemeClr val="tx1"/>
              </a:solidFill>
              <a:highlight>
                <a:srgbClr val="FFFFFF"/>
              </a:highlight>
              <a:latin typeface="Trebuchet MS" pitchFamily="34" charset="0"/>
              <a:ea typeface="+mn-ea"/>
              <a:cs typeface="+mn-cs"/>
            </a:endParaRPr>
          </a:p>
          <a:p>
            <a:pPr marL="381000" defTabSz="914400">
              <a:lnSpc>
                <a:spcPct val="150000"/>
              </a:lnSpc>
              <a:spcBef>
                <a:spcPts val="3000"/>
              </a:spcBef>
            </a:pPr>
            <a:endParaRPr lang="en-US" sz="2000" b="1" kern="0" dirty="0">
              <a:solidFill>
                <a:schemeClr val="tx1"/>
              </a:solidFill>
              <a:highlight>
                <a:srgbClr val="FFFFFF"/>
              </a:highlight>
              <a:latin typeface="Trebuchet MS" pitchFamily="34" charset="0"/>
              <a:ea typeface="+mn-ea"/>
              <a:cs typeface="+mn-cs"/>
            </a:endParaRPr>
          </a:p>
          <a:p>
            <a:pPr defTabSz="914400">
              <a:lnSpc>
                <a:spcPct val="150000"/>
              </a:lnSpc>
              <a:spcBef>
                <a:spcPts val="0"/>
              </a:spcBef>
            </a:pPr>
            <a:endParaRPr lang="en-US" sz="2800" kern="0" dirty="0">
              <a:solidFill>
                <a:schemeClr val="tx1"/>
              </a:solidFill>
              <a:highlight>
                <a:srgbClr val="FFFFFF"/>
              </a:highlight>
              <a:latin typeface="Trebuchet MS" pitchFamily="34" charset="0"/>
              <a:ea typeface="+mn-ea"/>
              <a:cs typeface="+mn-cs"/>
            </a:endParaRPr>
          </a:p>
        </p:txBody>
      </p:sp>
      <p:sp>
        <p:nvSpPr>
          <p:cNvPr id="4" name="Slide Number Placeholder 3"/>
          <p:cNvSpPr>
            <a:spLocks noGrp="1"/>
          </p:cNvSpPr>
          <p:nvPr>
            <p:ph type="sldNum" sz="quarter" idx="10"/>
          </p:nvPr>
        </p:nvSpPr>
        <p:spPr>
          <a:xfrm>
            <a:off x="4857682" y="6658664"/>
            <a:ext cx="4028440" cy="350520"/>
          </a:xfrm>
          <a:prstGeom prst="rect">
            <a:avLst/>
          </a:prstGeom>
        </p:spPr>
        <p:txBody>
          <a:bodyPr/>
          <a:lstStyle/>
          <a:p>
            <a:pPr marL="0" marR="0" lvl="0" indent="0" algn="l" defTabSz="748126"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800" b="0" i="0" u="none" strike="noStrike" kern="1200" cap="none" spc="0" normalizeH="0" baseline="0" noProof="0" smtClean="0">
                <a:ln>
                  <a:noFill/>
                </a:ln>
                <a:solidFill>
                  <a:prstClr val="black"/>
                </a:solidFill>
                <a:effectLst/>
                <a:uLnTx/>
                <a:uFillTx/>
                <a:latin typeface="Arial" charset="0"/>
                <a:ea typeface="MS PGothic" pitchFamily="34" charset="-128"/>
                <a:cs typeface="+mn-cs"/>
              </a:rPr>
              <a:pPr marL="0" marR="0" lvl="0" indent="0" algn="l" defTabSz="748126" rtl="0" eaLnBrk="1" fontAlgn="base" latinLnBrk="0" hangingPunct="1">
                <a:lnSpc>
                  <a:spcPct val="100000"/>
                </a:lnSpc>
                <a:spcBef>
                  <a:spcPct val="0"/>
                </a:spcBef>
                <a:spcAft>
                  <a:spcPct val="0"/>
                </a:spcAft>
                <a:buClrTx/>
                <a:buSzTx/>
                <a:buFontTx/>
                <a:buNone/>
                <a:tabLst/>
                <a:defRPr/>
              </a:pPr>
              <a:t>106</a:t>
            </a:fld>
            <a:endParaRPr kumimoji="0" lang="en-US" sz="18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434821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rtl="0">
              <a:spcBef>
                <a:spcPts val="0"/>
              </a:spcBef>
              <a:spcAft>
                <a:spcPts val="0"/>
              </a:spcAft>
              <a:buSzPts val="1100"/>
              <a:buNone/>
            </a:pPr>
            <a:r>
              <a:rPr lang="en-US" sz="2000">
                <a:latin typeface="Arial" panose="020B0604020202020204" pitchFamily="34" charset="0"/>
                <a:cs typeface="Arial" panose="020B0604020202020204" pitchFamily="34" charset="0"/>
              </a:rPr>
              <a:t>NeMo stack has several components for rapid building of Conversational AI applications:</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 Core Modules </a:t>
            </a:r>
            <a:r>
              <a:rPr lang="en-US" sz="2000">
                <a:latin typeface="Arial" panose="020B0604020202020204" pitchFamily="34" charset="0"/>
                <a:cs typeface="Arial" panose="020B0604020202020204" pitchFamily="34" charset="0"/>
              </a:rPr>
              <a:t>– NeMo module is a block of python code that takes input types and produce output types. Nemo has over 80 core modules that helps to quickly mix and match to create a conversational AI model. </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Neural Types: </a:t>
            </a:r>
            <a:r>
              <a:rPr lang="en-US" sz="1833" b="0" i="0" kern="1200">
                <a:solidFill>
                  <a:schemeClr val="tx1"/>
                </a:solidFill>
                <a:effectLst/>
                <a:latin typeface="Trebuchet MS" pitchFamily="34" charset="0"/>
                <a:ea typeface="+mn-ea"/>
                <a:cs typeface="+mn-cs"/>
              </a:rPr>
              <a:t>Neural Types are used to check input tensors to make sure that two neural modules are compatible and catch semantic and dimensionality errors.</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Data Layer: </a:t>
            </a:r>
            <a:r>
              <a:rPr lang="en-US" sz="1833" b="0" i="0" kern="1200">
                <a:solidFill>
                  <a:schemeClr val="tx1"/>
                </a:solidFill>
                <a:effectLst/>
                <a:latin typeface="Trebuchet MS" pitchFamily="34" charset="0"/>
                <a:ea typeface="+mn-ea"/>
                <a:cs typeface="+mn-cs"/>
              </a:rPr>
              <a:t>Ready to use data layer APIs to load the dataset for training. </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NeMo Collections: </a:t>
            </a:r>
            <a:r>
              <a:rPr lang="en-US" sz="1833" b="0" i="0" kern="1200">
                <a:solidFill>
                  <a:schemeClr val="tx1"/>
                </a:solidFill>
                <a:effectLst/>
                <a:latin typeface="Trebuchet MS" pitchFamily="34" charset="0"/>
                <a:ea typeface="+mn-ea"/>
                <a:cs typeface="+mn-cs"/>
              </a:rPr>
              <a:t>Rapid building of conversational AI applications for ASR, NLP and TTS using pretrained models available.</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Pre-trained models: </a:t>
            </a:r>
            <a:r>
              <a:rPr lang="en-US" sz="1833" b="0" i="0" kern="1200">
                <a:solidFill>
                  <a:schemeClr val="tx1"/>
                </a:solidFill>
                <a:effectLst/>
                <a:latin typeface="Trebuchet MS" pitchFamily="34" charset="0"/>
                <a:ea typeface="+mn-ea"/>
                <a:cs typeface="+mn-cs"/>
              </a:rPr>
              <a:t>Many pre-trained models trained with multiple large corpus are available in NGC. </a:t>
            </a:r>
            <a:endParaRPr lang="en-US" sz="1833" b="1" i="0" kern="1200">
              <a:solidFill>
                <a:schemeClr val="tx1"/>
              </a:solidFill>
              <a:effectLst/>
              <a:latin typeface="Trebuchet MS" pitchFamily="34" charset="0"/>
              <a:ea typeface="+mn-ea"/>
              <a:cs typeface="+mn-cs"/>
            </a:endParaRPr>
          </a:p>
          <a:p>
            <a:pPr marL="0" lvl="0" indent="0" rtl="0">
              <a:spcBef>
                <a:spcPts val="0"/>
              </a:spcBef>
              <a:spcAft>
                <a:spcPts val="0"/>
              </a:spcAft>
              <a:buSzPts val="1100"/>
              <a:buNone/>
            </a:pPr>
            <a:endParaRPr sz="2000" b="1">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66845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rtl="0">
              <a:spcBef>
                <a:spcPts val="0"/>
              </a:spcBef>
              <a:spcAft>
                <a:spcPts val="0"/>
              </a:spcAft>
              <a:buSzPts val="1100"/>
              <a:buNone/>
            </a:pPr>
            <a:r>
              <a:rPr lang="en-US" sz="2000">
                <a:latin typeface="Arial" panose="020B0604020202020204" pitchFamily="34" charset="0"/>
                <a:cs typeface="Arial" panose="020B0604020202020204" pitchFamily="34" charset="0"/>
              </a:rPr>
              <a:t>NeMo stack has several components for rapid building of Conversational AI applications:</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 Core Modules </a:t>
            </a:r>
            <a:r>
              <a:rPr lang="en-US" sz="2000">
                <a:latin typeface="Arial" panose="020B0604020202020204" pitchFamily="34" charset="0"/>
                <a:cs typeface="Arial" panose="020B0604020202020204" pitchFamily="34" charset="0"/>
              </a:rPr>
              <a:t>– NeMo module is a block of python code that takes input types and produce output types. Nemo has over 80 core modules that helps to quickly mix and match to create a conversational AI model. </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Neural Types: </a:t>
            </a:r>
            <a:r>
              <a:rPr lang="en-US" sz="1833" b="0" i="0" kern="1200">
                <a:solidFill>
                  <a:schemeClr val="tx1"/>
                </a:solidFill>
                <a:effectLst/>
                <a:latin typeface="Trebuchet MS" pitchFamily="34" charset="0"/>
                <a:ea typeface="+mn-ea"/>
                <a:cs typeface="+mn-cs"/>
              </a:rPr>
              <a:t>Neural Types are used to check input tensors to make sure that two neural modules are compatible and catch semantic and dimensionality errors.</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Data Layer: </a:t>
            </a:r>
            <a:r>
              <a:rPr lang="en-US" sz="1833" b="0" i="0" kern="1200">
                <a:solidFill>
                  <a:schemeClr val="tx1"/>
                </a:solidFill>
                <a:effectLst/>
                <a:latin typeface="Trebuchet MS" pitchFamily="34" charset="0"/>
                <a:ea typeface="+mn-ea"/>
                <a:cs typeface="+mn-cs"/>
              </a:rPr>
              <a:t>Ready to use data layer APIs to load the dataset for training. </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NeMo Collections: </a:t>
            </a:r>
            <a:r>
              <a:rPr lang="en-US" sz="1833" b="0" i="0" kern="1200">
                <a:solidFill>
                  <a:schemeClr val="tx1"/>
                </a:solidFill>
                <a:effectLst/>
                <a:latin typeface="Trebuchet MS" pitchFamily="34" charset="0"/>
                <a:ea typeface="+mn-ea"/>
                <a:cs typeface="+mn-cs"/>
              </a:rPr>
              <a:t>Rapid building of conversational AI applications for ASR, NLP and TTS using pretrained models available.</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Pre-trained models: </a:t>
            </a:r>
            <a:r>
              <a:rPr lang="en-US" sz="1833" b="0" i="0" kern="1200">
                <a:solidFill>
                  <a:schemeClr val="tx1"/>
                </a:solidFill>
                <a:effectLst/>
                <a:latin typeface="Trebuchet MS" pitchFamily="34" charset="0"/>
                <a:ea typeface="+mn-ea"/>
                <a:cs typeface="+mn-cs"/>
              </a:rPr>
              <a:t>Many pre-trained models trained with multiple large corpus are available in NGC. </a:t>
            </a:r>
            <a:endParaRPr lang="en-US" sz="1833" b="1" i="0" kern="1200">
              <a:solidFill>
                <a:schemeClr val="tx1"/>
              </a:solidFill>
              <a:effectLst/>
              <a:latin typeface="Trebuchet MS" pitchFamily="34" charset="0"/>
              <a:ea typeface="+mn-ea"/>
              <a:cs typeface="+mn-cs"/>
            </a:endParaRPr>
          </a:p>
          <a:p>
            <a:pPr marL="0" lvl="0" indent="0" rtl="0">
              <a:spcBef>
                <a:spcPts val="0"/>
              </a:spcBef>
              <a:spcAft>
                <a:spcPts val="0"/>
              </a:spcAft>
              <a:buSzPts val="1100"/>
              <a:buNone/>
            </a:pPr>
            <a:endParaRPr sz="2000" b="1">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68967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0000" lnSpcReduction="20000"/>
          </a:bodyPr>
          <a:lstStyle/>
          <a:p>
            <a:r>
              <a:rPr lang="en-GB" dirty="0"/>
              <a:t>This is a set of slides explains:</a:t>
            </a:r>
          </a:p>
          <a:p>
            <a:pPr marL="171450" indent="-171450">
              <a:buFontTx/>
              <a:buChar char="-"/>
            </a:pPr>
            <a:r>
              <a:rPr lang="en-GB" dirty="0"/>
              <a:t>Why Neural Networks did not work in the past but work now</a:t>
            </a:r>
          </a:p>
          <a:p>
            <a:pPr marL="171450" indent="-171450">
              <a:buFontTx/>
              <a:buChar char="-"/>
            </a:pPr>
            <a:r>
              <a:rPr lang="en-GB" dirty="0"/>
              <a:t>Why majority of interesting problems require scale</a:t>
            </a:r>
          </a:p>
          <a:p>
            <a:pPr marL="171450" indent="-171450">
              <a:buFontTx/>
              <a:buChar char="-"/>
            </a:pPr>
            <a:endParaRPr lang="en-GB" dirty="0"/>
          </a:p>
          <a:p>
            <a:pPr marL="0" indent="0">
              <a:buFontTx/>
              <a:buNone/>
            </a:pPr>
            <a:r>
              <a:rPr lang="en-US" dirty="0"/>
              <a:t>The flow:</a:t>
            </a:r>
          </a:p>
          <a:p>
            <a:pPr marL="171450" indent="-171450">
              <a:buFont typeface="Arial" panose="020B0604020202020204" pitchFamily="34" charset="0"/>
              <a:buChar char="•"/>
            </a:pPr>
            <a:r>
              <a:rPr lang="en-US" dirty="0"/>
              <a:t>Neural networks are not new, first theorized in the 1940s, first implementation in the 1950s.</a:t>
            </a:r>
          </a:p>
          <a:p>
            <a:pPr marL="171450" indent="-171450">
              <a:buFont typeface="Arial" panose="020B0604020202020204" pitchFamily="34" charset="0"/>
              <a:buChar char="•"/>
            </a:pPr>
            <a:r>
              <a:rPr lang="en-US" dirty="0"/>
              <a:t>Backpropagation algorithms used to train large modern models existed in the 1980s.</a:t>
            </a:r>
          </a:p>
          <a:p>
            <a:pPr marL="171450" indent="-171450">
              <a:buFont typeface="Arial" panose="020B0604020202020204" pitchFamily="34" charset="0"/>
              <a:buChar char="•"/>
            </a:pPr>
            <a:r>
              <a:rPr lang="en-US" dirty="0"/>
              <a:t>Relatively simple in comparison to many alternative machine learning algorithms </a:t>
            </a:r>
          </a:p>
          <a:p>
            <a:pPr marL="628650" lvl="1" indent="-171450">
              <a:buFont typeface="Arial" panose="020B0604020202020204" pitchFamily="34" charset="0"/>
              <a:buChar char="•"/>
            </a:pPr>
            <a:r>
              <a:rPr lang="en-US" dirty="0"/>
              <a:t>Input data and passes through the neuron by multiplying the data by a set of weights/numbers, adding a set of numbers / biases, and applying a simple non linear function to the result. </a:t>
            </a:r>
          </a:p>
          <a:p>
            <a:pPr marL="628650" lvl="1" indent="-171450">
              <a:buFont typeface="Arial" panose="020B0604020202020204" pitchFamily="34" charset="0"/>
              <a:buChar char="•"/>
            </a:pPr>
            <a:r>
              <a:rPr lang="en-US" dirty="0"/>
              <a:t>Stack the resulting logic up.</a:t>
            </a:r>
          </a:p>
          <a:p>
            <a:pPr marL="171450" indent="-171450">
              <a:buFont typeface="Arial" panose="020B0604020202020204" pitchFamily="34" charset="0"/>
              <a:buChar char="•"/>
            </a:pPr>
            <a:r>
              <a:rPr lang="en-US" dirty="0"/>
              <a:t>Why do we see the progress in translation, self driving cars, natural language processing, and many more only now?</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68956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rtl="0">
              <a:spcBef>
                <a:spcPts val="0"/>
              </a:spcBef>
              <a:spcAft>
                <a:spcPts val="0"/>
              </a:spcAft>
              <a:buSzPts val="1100"/>
              <a:buNone/>
            </a:pPr>
            <a:r>
              <a:rPr lang="en-US" sz="2000" dirty="0">
                <a:latin typeface="Arial" panose="020B0604020202020204" pitchFamily="34" charset="0"/>
                <a:cs typeface="Arial" panose="020B0604020202020204" pitchFamily="34" charset="0"/>
              </a:rPr>
              <a:t>Riva ASR service steps without using helm charts from Server side.</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Download NGC containers/models</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Preprocess custom dataset and train model</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Export/Generate </a:t>
            </a:r>
            <a:r>
              <a:rPr lang="en-US" sz="2000" dirty="0" err="1">
                <a:latin typeface="Arial" panose="020B0604020202020204" pitchFamily="34" charset="0"/>
                <a:cs typeface="Arial" panose="020B0604020202020204" pitchFamily="34" charset="0"/>
              </a:rPr>
              <a:t>Pytorch</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TorchScript</a:t>
            </a:r>
            <a:r>
              <a:rPr lang="en-US" sz="2000" dirty="0">
                <a:latin typeface="Arial" panose="020B0604020202020204" pitchFamily="34" charset="0"/>
                <a:cs typeface="Arial" panose="020B0604020202020204" pitchFamily="34" charset="0"/>
              </a:rPr>
              <a:t>/ONNX files</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Generate TRTIS repository (TRT6 is generated behind the scenes) </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Launch TRTIs container.</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Launch Riva API server with </a:t>
            </a:r>
            <a:r>
              <a:rPr lang="en-US" sz="2000" dirty="0" err="1">
                <a:latin typeface="Arial" panose="020B0604020202020204" pitchFamily="34" charset="0"/>
                <a:cs typeface="Arial" panose="020B0604020202020204" pitchFamily="34" charset="0"/>
              </a:rPr>
              <a:t>asr</a:t>
            </a:r>
            <a:r>
              <a:rPr lang="en-US" sz="2000" dirty="0">
                <a:latin typeface="Arial" panose="020B0604020202020204" pitchFamily="34" charset="0"/>
                <a:cs typeface="Arial" panose="020B0604020202020204" pitchFamily="34" charset="0"/>
              </a:rPr>
              <a:t>=true</a:t>
            </a:r>
          </a:p>
          <a:p>
            <a:pPr marL="457200" lvl="0" indent="-457200" rtl="0">
              <a:spcBef>
                <a:spcPts val="0"/>
              </a:spcBef>
              <a:spcAft>
                <a:spcPts val="0"/>
              </a:spcAft>
              <a:buSzPts val="1100"/>
              <a:buAutoNum type="arabicPeriod"/>
            </a:pPr>
            <a:r>
              <a:rPr lang="en-US" sz="2000" dirty="0">
                <a:latin typeface="Arial" panose="020B0604020202020204" pitchFamily="34" charset="0"/>
                <a:cs typeface="Arial" panose="020B0604020202020204" pitchFamily="34" charset="0"/>
              </a:rPr>
              <a:t>Call API in client application</a:t>
            </a:r>
          </a:p>
          <a:p>
            <a:pPr marL="457200" lvl="0" indent="-457200" rtl="0">
              <a:spcBef>
                <a:spcPts val="0"/>
              </a:spcBef>
              <a:spcAft>
                <a:spcPts val="0"/>
              </a:spcAft>
              <a:buSzPts val="1100"/>
              <a:buAutoNum type="arabicPeriod"/>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Available pretrained models for Riva:    </a:t>
            </a:r>
            <a:br>
              <a:rPr lang="en-US" sz="2000" b="1" dirty="0">
                <a:latin typeface="Arial" panose="020B0604020202020204" pitchFamily="34" charset="0"/>
                <a:cs typeface="Arial" panose="020B0604020202020204" pitchFamily="34" charset="0"/>
              </a:rPr>
            </a:br>
            <a:r>
              <a:rPr lang="en-US" sz="1833" b="0" i="0" u="none" strike="noStrike" kern="1200" dirty="0">
                <a:solidFill>
                  <a:schemeClr val="tx1"/>
                </a:solidFill>
                <a:effectLst/>
                <a:latin typeface="Trebuchet MS" pitchFamily="34" charset="0"/>
                <a:ea typeface="+mn-ea"/>
                <a:cs typeface="+mn-cs"/>
              </a:rPr>
              <a:t>1. </a:t>
            </a:r>
            <a:r>
              <a:rPr lang="en-US" sz="2000" b="0" i="0" u="none" strike="noStrike" kern="1200" dirty="0">
                <a:solidFill>
                  <a:schemeClr val="tx1"/>
                </a:solidFill>
                <a:effectLst/>
                <a:latin typeface="Trebuchet MS" pitchFamily="34" charset="0"/>
                <a:ea typeface="+mn-ea"/>
                <a:cs typeface="+mn-cs"/>
              </a:rPr>
              <a:t>Standard streaming recognition model. </a:t>
            </a:r>
          </a:p>
          <a:p>
            <a:r>
              <a:rPr lang="en-US" sz="2000" b="0" i="0" u="none" strike="noStrike" kern="1200" dirty="0">
                <a:solidFill>
                  <a:schemeClr val="tx1"/>
                </a:solidFill>
                <a:effectLst/>
                <a:latin typeface="Trebuchet MS" pitchFamily="34" charset="0"/>
                <a:ea typeface="+mn-ea"/>
                <a:cs typeface="+mn-cs"/>
              </a:rPr>
              <a:t>2. Streaming recognition with voice activity detection - Use for long streams</a:t>
            </a:r>
          </a:p>
          <a:p>
            <a:r>
              <a:rPr lang="en-US" sz="2000" b="0" i="0" u="none" strike="noStrike" kern="1200" dirty="0">
                <a:solidFill>
                  <a:schemeClr val="tx1"/>
                </a:solidFill>
                <a:effectLst/>
                <a:latin typeface="Trebuchet MS" pitchFamily="34" charset="0"/>
                <a:ea typeface="+mn-ea"/>
                <a:cs typeface="+mn-cs"/>
              </a:rPr>
              <a:t>3. Offline recognition with voice activity detection.</a:t>
            </a:r>
          </a:p>
          <a:p>
            <a:r>
              <a:rPr lang="en-US" sz="2000" b="0" i="0" u="none" strike="noStrike" kern="1200" dirty="0">
                <a:solidFill>
                  <a:schemeClr val="tx1"/>
                </a:solidFill>
                <a:effectLst/>
                <a:latin typeface="Trebuchet MS" pitchFamily="34" charset="0"/>
                <a:ea typeface="+mn-ea"/>
                <a:cs typeface="+mn-cs"/>
              </a:rPr>
              <a:t>4. Offline recognition without voice activity detection.</a:t>
            </a:r>
          </a:p>
          <a:p>
            <a:pPr marL="0" lvl="0" indent="0" rtl="0">
              <a:spcBef>
                <a:spcPts val="0"/>
              </a:spcBef>
              <a:spcAft>
                <a:spcPts val="0"/>
              </a:spcAft>
              <a:buSzPts val="1100"/>
              <a:buNone/>
            </a:pPr>
            <a:endParaRPr lang="en-US" sz="2000" b="1" dirty="0">
              <a:latin typeface="Arial" panose="020B0604020202020204" pitchFamily="34" charset="0"/>
              <a:cs typeface="Arial" panose="020B0604020202020204" pitchFamily="34" charset="0"/>
            </a:endParaRPr>
          </a:p>
          <a:p>
            <a:pPr marL="0" lvl="0" indent="0" rtl="0">
              <a:spcBef>
                <a:spcPts val="0"/>
              </a:spcBef>
              <a:spcAft>
                <a:spcPts val="0"/>
              </a:spcAft>
              <a:buSzPts val="1100"/>
              <a:buNone/>
            </a:pPr>
            <a:endParaRPr sz="2000" b="1" dirty="0">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300691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r>
              <a:rPr lang="en-US" sz="2000" b="0" dirty="0">
                <a:latin typeface="Arial" panose="020B0604020202020204" pitchFamily="34" charset="0"/>
                <a:cs typeface="Arial" panose="020B0604020202020204" pitchFamily="34" charset="0"/>
              </a:rPr>
              <a:t>In real-time conversational AI applications, more than 30 models are involved in the pipeline. Helm charts automates all the deployment process. </a:t>
            </a:r>
          </a:p>
          <a:p>
            <a:r>
              <a:rPr lang="en-US" sz="2000" b="1" dirty="0">
                <a:latin typeface="Arial" panose="020B0604020202020204" pitchFamily="34" charset="0"/>
                <a:cs typeface="Arial" panose="020B0604020202020204" pitchFamily="34" charset="0"/>
              </a:rPr>
              <a:t>Steps to deploy Riva service using Helm charts:</a:t>
            </a:r>
          </a:p>
          <a:p>
            <a:pPr marL="0" indent="0">
              <a:buNone/>
            </a:pPr>
            <a:r>
              <a:rPr lang="en-US" sz="2000" b="0" dirty="0">
                <a:latin typeface="Arial" panose="020B0604020202020204" pitchFamily="34" charset="0"/>
                <a:cs typeface="Arial" panose="020B0604020202020204" pitchFamily="34" charset="0"/>
              </a:rPr>
              <a:t>1. Download the Helm chart from NGC using the following command.</a:t>
            </a:r>
          </a:p>
          <a:p>
            <a:r>
              <a:rPr lang="en-US" sz="1833" b="0" i="0" u="none" strike="noStrike" kern="1200" baseline="0" dirty="0">
                <a:solidFill>
                  <a:schemeClr val="tx1"/>
                </a:solidFill>
                <a:latin typeface="Trebuchet MS" pitchFamily="34" charset="0"/>
                <a:ea typeface="+mn-ea"/>
                <a:cs typeface="+mn-cs"/>
              </a:rPr>
              <a:t>export NGC_API_KEY=&lt;your </a:t>
            </a:r>
            <a:r>
              <a:rPr lang="en-US" sz="1833" b="0" i="0" u="none" strike="noStrike" kern="1200" baseline="0" dirty="0" err="1">
                <a:solidFill>
                  <a:schemeClr val="tx1"/>
                </a:solidFill>
                <a:latin typeface="Trebuchet MS" pitchFamily="34" charset="0"/>
                <a:ea typeface="+mn-ea"/>
                <a:cs typeface="+mn-cs"/>
              </a:rPr>
              <a:t>ngc</a:t>
            </a:r>
            <a:r>
              <a:rPr lang="en-US" sz="1833" b="0" i="0" u="none" strike="noStrike" kern="1200" baseline="0" dirty="0">
                <a:solidFill>
                  <a:schemeClr val="tx1"/>
                </a:solidFill>
                <a:latin typeface="Trebuchet MS" pitchFamily="34" charset="0"/>
                <a:ea typeface="+mn-ea"/>
                <a:cs typeface="+mn-cs"/>
              </a:rPr>
              <a:t> key&gt;</a:t>
            </a:r>
          </a:p>
          <a:p>
            <a:r>
              <a:rPr lang="en-US" sz="1833" b="0" i="0" u="none" strike="noStrike" kern="1200" baseline="0" dirty="0">
                <a:solidFill>
                  <a:schemeClr val="tx1"/>
                </a:solidFill>
                <a:latin typeface="Trebuchet MS" pitchFamily="34" charset="0"/>
                <a:ea typeface="+mn-ea"/>
                <a:cs typeface="+mn-cs"/>
              </a:rPr>
              <a:t>helm fetch &lt;correct api.tgz&gt; --username=\$</a:t>
            </a:r>
            <a:r>
              <a:rPr lang="en-US" sz="1833" b="0" i="0" u="none" strike="noStrike" kern="1200" baseline="0" dirty="0" err="1">
                <a:solidFill>
                  <a:schemeClr val="tx1"/>
                </a:solidFill>
                <a:latin typeface="Trebuchet MS" pitchFamily="34" charset="0"/>
                <a:ea typeface="+mn-ea"/>
                <a:cs typeface="+mn-cs"/>
              </a:rPr>
              <a:t>oauthtoken</a:t>
            </a:r>
            <a:r>
              <a:rPr lang="en-US" sz="1833" b="0" i="0" u="none" strike="noStrike" kern="1200" baseline="0" dirty="0">
                <a:solidFill>
                  <a:schemeClr val="tx1"/>
                </a:solidFill>
                <a:latin typeface="Trebuchet MS" pitchFamily="34" charset="0"/>
                <a:ea typeface="+mn-ea"/>
                <a:cs typeface="+mn-cs"/>
              </a:rPr>
              <a:t> --password=$NGC_API_KEY –</a:t>
            </a:r>
            <a:r>
              <a:rPr lang="en-US" sz="1833" b="0" i="0" u="none" strike="noStrike" kern="1200" baseline="0" dirty="0" err="1">
                <a:solidFill>
                  <a:schemeClr val="tx1"/>
                </a:solidFill>
                <a:latin typeface="Trebuchet MS" pitchFamily="34" charset="0"/>
                <a:ea typeface="+mn-ea"/>
                <a:cs typeface="+mn-cs"/>
              </a:rPr>
              <a:t>untar</a:t>
            </a:r>
            <a:endParaRPr lang="en-US" sz="1833" b="0" i="0" u="none" strike="noStrike" kern="1200" baseline="0" dirty="0">
              <a:solidFill>
                <a:schemeClr val="tx1"/>
              </a:solidFill>
              <a:latin typeface="Trebuchet MS" pitchFamily="34" charset="0"/>
              <a:ea typeface="+mn-ea"/>
              <a:cs typeface="+mn-cs"/>
            </a:endParaRPr>
          </a:p>
          <a:p>
            <a:r>
              <a:rPr lang="en-US" sz="1833" b="0" i="0" u="none" strike="noStrike" kern="1200" baseline="0" dirty="0">
                <a:solidFill>
                  <a:schemeClr val="tx1"/>
                </a:solidFill>
                <a:latin typeface="Trebuchet MS" pitchFamily="34" charset="0"/>
                <a:ea typeface="+mn-ea"/>
                <a:cs typeface="+mn-cs"/>
              </a:rPr>
              <a:t>2. The above commands creates a Riva-</a:t>
            </a:r>
            <a:r>
              <a:rPr lang="en-US" sz="1833" b="0" i="0" u="none" strike="noStrike" kern="1200" baseline="0" dirty="0" err="1">
                <a:solidFill>
                  <a:schemeClr val="tx1"/>
                </a:solidFill>
                <a:latin typeface="Trebuchet MS" pitchFamily="34" charset="0"/>
                <a:ea typeface="+mn-ea"/>
                <a:cs typeface="+mn-cs"/>
              </a:rPr>
              <a:t>api</a:t>
            </a:r>
            <a:r>
              <a:rPr lang="en-US" sz="1833" b="0" i="0" u="none" strike="noStrike" kern="1200" baseline="0" dirty="0">
                <a:solidFill>
                  <a:schemeClr val="tx1"/>
                </a:solidFill>
                <a:latin typeface="Trebuchet MS" pitchFamily="34" charset="0"/>
                <a:ea typeface="+mn-ea"/>
                <a:cs typeface="+mn-cs"/>
              </a:rPr>
              <a:t> folder in the current directory. </a:t>
            </a:r>
          </a:p>
          <a:p>
            <a:r>
              <a:rPr lang="en-US" sz="1833" b="0" i="0" u="none" strike="noStrike" kern="1200" baseline="0" dirty="0">
                <a:solidFill>
                  <a:schemeClr val="tx1"/>
                </a:solidFill>
                <a:latin typeface="Trebuchet MS" pitchFamily="34" charset="0"/>
                <a:ea typeface="+mn-ea"/>
                <a:cs typeface="+mn-cs"/>
              </a:rPr>
              <a:t>3. Modify </a:t>
            </a:r>
            <a:r>
              <a:rPr lang="en-US" sz="1833" b="0" i="0" u="none" strike="noStrike" kern="1200" baseline="0" dirty="0" err="1">
                <a:solidFill>
                  <a:schemeClr val="tx1"/>
                </a:solidFill>
                <a:latin typeface="Trebuchet MS" pitchFamily="34" charset="0"/>
                <a:ea typeface="+mn-ea"/>
                <a:cs typeface="+mn-cs"/>
              </a:rPr>
              <a:t>values.yaml</a:t>
            </a:r>
            <a:r>
              <a:rPr lang="en-US" sz="1833" b="0" i="0" u="none" strike="noStrike" kern="1200" baseline="0" dirty="0">
                <a:solidFill>
                  <a:schemeClr val="tx1"/>
                </a:solidFill>
                <a:latin typeface="Trebuchet MS" pitchFamily="34" charset="0"/>
                <a:ea typeface="+mn-ea"/>
                <a:cs typeface="+mn-cs"/>
              </a:rPr>
              <a:t> files in the directory according to the custom model requirements such as disabling any of the conv AI service, replication count for handling the system failure, removing pre-built models etc.. </a:t>
            </a:r>
          </a:p>
          <a:p>
            <a:r>
              <a:rPr lang="en-US" sz="1833" b="0" i="0" u="none" strike="noStrike" kern="1200" baseline="0" dirty="0">
                <a:solidFill>
                  <a:schemeClr val="tx1"/>
                </a:solidFill>
                <a:latin typeface="Trebuchet MS" pitchFamily="34" charset="0"/>
                <a:ea typeface="+mn-ea"/>
                <a:cs typeface="+mn-cs"/>
              </a:rPr>
              <a:t>4. Deploy the chart using helm install Riva-</a:t>
            </a:r>
            <a:r>
              <a:rPr lang="en-US" sz="1833" b="0" i="0" u="none" strike="noStrike" kern="1200" baseline="0" dirty="0" err="1">
                <a:solidFill>
                  <a:schemeClr val="tx1"/>
                </a:solidFill>
                <a:latin typeface="Trebuchet MS" pitchFamily="34" charset="0"/>
                <a:ea typeface="+mn-ea"/>
                <a:cs typeface="+mn-cs"/>
              </a:rPr>
              <a:t>api</a:t>
            </a:r>
            <a:endParaRPr lang="en-US" sz="1833" b="0" i="0" u="none" strike="noStrike" kern="1200" baseline="0" dirty="0">
              <a:solidFill>
                <a:schemeClr val="tx1"/>
              </a:solidFill>
              <a:latin typeface="Trebuchet MS" pitchFamily="34" charset="0"/>
              <a:ea typeface="+mn-ea"/>
              <a:cs typeface="+mn-cs"/>
            </a:endParaRPr>
          </a:p>
          <a:p>
            <a:endParaRPr lang="en-US" sz="1833" b="0" i="0" u="none" strike="noStrike" kern="1200" baseline="0" dirty="0">
              <a:solidFill>
                <a:schemeClr val="tx1"/>
              </a:solidFill>
              <a:latin typeface="Trebuchet MS" pitchFamily="34" charset="0"/>
              <a:ea typeface="+mn-ea"/>
              <a:cs typeface="+mn-cs"/>
            </a:endParaRPr>
          </a:p>
          <a:p>
            <a:r>
              <a:rPr lang="en-US" sz="1833" b="1" i="0" u="none" strike="noStrike" kern="1200" baseline="0" dirty="0">
                <a:solidFill>
                  <a:schemeClr val="tx1"/>
                </a:solidFill>
                <a:latin typeface="Trebuchet MS" pitchFamily="34" charset="0"/>
                <a:ea typeface="+mn-ea"/>
                <a:cs typeface="+mn-cs"/>
              </a:rPr>
              <a:t>Deployment pre-requisite steps:</a:t>
            </a:r>
          </a:p>
          <a:p>
            <a:r>
              <a:rPr lang="en-US" sz="1833" b="0" i="0" u="none" strike="noStrike" kern="1200" baseline="0" dirty="0">
                <a:solidFill>
                  <a:schemeClr val="tx1"/>
                </a:solidFill>
                <a:latin typeface="Trebuchet MS" pitchFamily="34" charset="0"/>
                <a:ea typeface="+mn-ea"/>
                <a:cs typeface="+mn-cs"/>
              </a:rPr>
              <a:t>The helm deployment uses two Kubernetes secrets for obtaining access to NGC: one for Docker images, and another for model artifacts. The names of the secrets can be modified in the </a:t>
            </a:r>
            <a:r>
              <a:rPr lang="en-US" sz="1833" b="0" i="0" u="none" strike="noStrike" kern="1200" baseline="0" dirty="0" err="1">
                <a:solidFill>
                  <a:schemeClr val="tx1"/>
                </a:solidFill>
                <a:latin typeface="Trebuchet MS" pitchFamily="34" charset="0"/>
                <a:ea typeface="+mn-ea"/>
                <a:cs typeface="+mn-cs"/>
              </a:rPr>
              <a:t>values.yaml</a:t>
            </a:r>
            <a:r>
              <a:rPr lang="en-US" sz="1833" b="0" i="0" u="none" strike="noStrike" kern="1200" baseline="0" dirty="0">
                <a:solidFill>
                  <a:schemeClr val="tx1"/>
                </a:solidFill>
                <a:latin typeface="Trebuchet MS" pitchFamily="34" charset="0"/>
                <a:ea typeface="+mn-ea"/>
                <a:cs typeface="+mn-cs"/>
              </a:rPr>
              <a:t> file.</a:t>
            </a:r>
          </a:p>
          <a:p>
            <a:endParaRPr lang="en-US" sz="1833" b="1" i="0" u="none" strike="noStrike" kern="1200" baseline="0" dirty="0">
              <a:solidFill>
                <a:schemeClr val="tx1"/>
              </a:solidFill>
              <a:latin typeface="Trebuchet MS" pitchFamily="34" charset="0"/>
              <a:ea typeface="+mn-ea"/>
              <a:cs typeface="+mn-cs"/>
            </a:endParaRPr>
          </a:p>
          <a:p>
            <a:endParaRPr lang="en-US" sz="2000" b="0" dirty="0">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40149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b="1" dirty="0"/>
              <a:t>Visual </a:t>
            </a:r>
            <a:r>
              <a:rPr lang="en-US" b="1" dirty="0" err="1"/>
              <a:t>Diarization</a:t>
            </a:r>
            <a:endParaRPr lang="en-US" b="1" dirty="0"/>
          </a:p>
          <a:p>
            <a:pPr>
              <a:lnSpc>
                <a:spcPct val="150000"/>
              </a:lnSpc>
              <a:buClr>
                <a:schemeClr val="tx2"/>
              </a:buClr>
            </a:pPr>
            <a:r>
              <a:rPr lang="en-US" sz="1400" dirty="0">
                <a:solidFill>
                  <a:schemeClr val="bg1"/>
                </a:solidFill>
              </a:rPr>
              <a:t>Handles multi-contextual conversations with Face detection and lip activity.</a:t>
            </a:r>
          </a:p>
          <a:p>
            <a:pPr>
              <a:lnSpc>
                <a:spcPct val="150000"/>
              </a:lnSpc>
              <a:buClr>
                <a:schemeClr val="tx2"/>
              </a:buClr>
            </a:pPr>
            <a:r>
              <a:rPr lang="en-US" sz="1200" dirty="0">
                <a:solidFill>
                  <a:schemeClr val="bg1"/>
                </a:solidFill>
              </a:rPr>
              <a:t>Sensor fusion technology for supporting the multiuser and multi context conversations. </a:t>
            </a:r>
          </a:p>
          <a:p>
            <a:pPr>
              <a:lnSpc>
                <a:spcPct val="150000"/>
              </a:lnSpc>
              <a:buClr>
                <a:schemeClr val="tx2"/>
              </a:buClr>
            </a:pPr>
            <a:r>
              <a:rPr lang="en-US" sz="1400" dirty="0">
                <a:solidFill>
                  <a:schemeClr val="bg1"/>
                </a:solidFill>
              </a:rPr>
              <a:t>	</a:t>
            </a:r>
            <a:r>
              <a:rPr lang="en-US" sz="1200" dirty="0">
                <a:solidFill>
                  <a:schemeClr val="bg1"/>
                </a:solidFill>
              </a:rPr>
              <a:t>Face detection to understand the context</a:t>
            </a:r>
          </a:p>
          <a:p>
            <a:pPr>
              <a:lnSpc>
                <a:spcPct val="150000"/>
              </a:lnSpc>
              <a:buClr>
                <a:schemeClr val="tx2"/>
              </a:buClr>
            </a:pPr>
            <a:r>
              <a:rPr lang="en-US" sz="1200" dirty="0">
                <a:solidFill>
                  <a:schemeClr val="bg1"/>
                </a:solidFill>
              </a:rPr>
              <a:t>	Lip activity to determine who is speaking</a:t>
            </a:r>
          </a:p>
          <a:p>
            <a:pPr>
              <a:lnSpc>
                <a:spcPct val="150000"/>
              </a:lnSpc>
              <a:buClr>
                <a:schemeClr val="tx2"/>
              </a:buClr>
            </a:pPr>
            <a:r>
              <a:rPr lang="en-US" sz="1200" dirty="0">
                <a:solidFill>
                  <a:schemeClr val="bg1"/>
                </a:solidFill>
              </a:rPr>
              <a:t>	Transcribe the audio</a:t>
            </a:r>
          </a:p>
          <a:p>
            <a:pPr>
              <a:lnSpc>
                <a:spcPct val="150000"/>
              </a:lnSpc>
              <a:buClr>
                <a:schemeClr val="tx2"/>
              </a:buClr>
            </a:pPr>
            <a:r>
              <a:rPr lang="en-US" sz="1200" dirty="0">
                <a:solidFill>
                  <a:schemeClr val="bg1"/>
                </a:solidFill>
              </a:rPr>
              <a:t>	Label transcriptions per individual speaker.</a:t>
            </a:r>
          </a:p>
          <a:p>
            <a:pPr>
              <a:lnSpc>
                <a:spcPct val="150000"/>
              </a:lnSpc>
              <a:buClr>
                <a:schemeClr val="tx2"/>
              </a:buClr>
            </a:pPr>
            <a:r>
              <a:rPr lang="en-US" sz="1200" dirty="0" err="1">
                <a:solidFill>
                  <a:schemeClr val="bg1"/>
                </a:solidFill>
              </a:rPr>
              <a:t>gRPC</a:t>
            </a:r>
            <a:r>
              <a:rPr lang="en-US" sz="1200" dirty="0">
                <a:solidFill>
                  <a:schemeClr val="bg1"/>
                </a:solidFill>
              </a:rPr>
              <a:t> endpoints for direct interaction with the inference models.</a:t>
            </a:r>
          </a:p>
          <a:p>
            <a:pPr>
              <a:lnSpc>
                <a:spcPct val="150000"/>
              </a:lnSpc>
              <a:buClr>
                <a:schemeClr val="tx2"/>
              </a:buClr>
            </a:pPr>
            <a:endParaRPr lang="en-US" sz="1200" dirty="0">
              <a:solidFill>
                <a:schemeClr val="bg1"/>
              </a:solidFill>
            </a:endParaRPr>
          </a:p>
          <a:p>
            <a:pPr>
              <a:lnSpc>
                <a:spcPct val="150000"/>
              </a:lnSpc>
              <a:buClr>
                <a:schemeClr val="tx2"/>
              </a:buClr>
            </a:pPr>
            <a:r>
              <a:rPr lang="en-US" sz="1200" b="1" dirty="0">
                <a:solidFill>
                  <a:schemeClr val="bg1"/>
                </a:solidFill>
              </a:rPr>
              <a:t>Look To Talk</a:t>
            </a:r>
          </a:p>
          <a:p>
            <a:pPr>
              <a:lnSpc>
                <a:spcPct val="150000"/>
              </a:lnSpc>
              <a:buClr>
                <a:schemeClr val="tx2"/>
              </a:buClr>
            </a:pPr>
            <a:endParaRPr lang="en-US" sz="1200" b="1" dirty="0">
              <a:solidFill>
                <a:schemeClr val="bg1"/>
              </a:solidFill>
            </a:endParaRPr>
          </a:p>
          <a:p>
            <a:pPr>
              <a:lnSpc>
                <a:spcPct val="150000"/>
              </a:lnSpc>
              <a:buClr>
                <a:schemeClr val="tx2"/>
              </a:buClr>
            </a:pPr>
            <a:r>
              <a:rPr lang="en-US" sz="1400" dirty="0">
                <a:solidFill>
                  <a:schemeClr val="bg1"/>
                </a:solidFill>
              </a:rPr>
              <a:t>No wakeup word required to trigger the AI assistant</a:t>
            </a:r>
          </a:p>
          <a:p>
            <a:pPr>
              <a:lnSpc>
                <a:spcPct val="150000"/>
              </a:lnSpc>
              <a:buClr>
                <a:schemeClr val="tx2"/>
              </a:buClr>
            </a:pPr>
            <a:r>
              <a:rPr lang="en-US" sz="1200" dirty="0">
                <a:solidFill>
                  <a:schemeClr val="bg1"/>
                </a:solidFill>
              </a:rPr>
              <a:t>Sensor fusion technology for automatically triggering the AI assistant</a:t>
            </a:r>
          </a:p>
          <a:p>
            <a:pPr>
              <a:lnSpc>
                <a:spcPct val="150000"/>
              </a:lnSpc>
              <a:buClr>
                <a:schemeClr val="tx2"/>
              </a:buClr>
            </a:pPr>
            <a:r>
              <a:rPr lang="en-US" sz="1400" dirty="0">
                <a:solidFill>
                  <a:schemeClr val="bg1"/>
                </a:solidFill>
              </a:rPr>
              <a:t>	</a:t>
            </a:r>
            <a:r>
              <a:rPr lang="en-US" sz="1200" dirty="0">
                <a:solidFill>
                  <a:schemeClr val="bg1"/>
                </a:solidFill>
              </a:rPr>
              <a:t>Gaze detection to understand user engagement</a:t>
            </a:r>
          </a:p>
          <a:p>
            <a:pPr>
              <a:lnSpc>
                <a:spcPct val="150000"/>
              </a:lnSpc>
              <a:buClr>
                <a:schemeClr val="tx2"/>
              </a:buClr>
            </a:pPr>
            <a:r>
              <a:rPr lang="en-US" sz="1200" dirty="0">
                <a:solidFill>
                  <a:schemeClr val="bg1"/>
                </a:solidFill>
              </a:rPr>
              <a:t>	Transcribe the audio</a:t>
            </a:r>
          </a:p>
          <a:p>
            <a:pPr>
              <a:lnSpc>
                <a:spcPct val="150000"/>
              </a:lnSpc>
              <a:buClr>
                <a:schemeClr val="tx2"/>
              </a:buClr>
            </a:pPr>
            <a:r>
              <a:rPr lang="en-US" sz="1200" dirty="0">
                <a:solidFill>
                  <a:schemeClr val="bg1"/>
                </a:solidFill>
              </a:rPr>
              <a:t>	Label transcriptions per individual speaker.</a:t>
            </a:r>
          </a:p>
          <a:p>
            <a:pPr>
              <a:lnSpc>
                <a:spcPct val="150000"/>
              </a:lnSpc>
              <a:buClr>
                <a:schemeClr val="tx2"/>
              </a:buClr>
            </a:pPr>
            <a:r>
              <a:rPr lang="en-US" sz="1200" dirty="0" err="1">
                <a:solidFill>
                  <a:schemeClr val="bg1"/>
                </a:solidFill>
              </a:rPr>
              <a:t>gRPC</a:t>
            </a:r>
            <a:r>
              <a:rPr lang="en-US" sz="1200" dirty="0">
                <a:solidFill>
                  <a:schemeClr val="bg1"/>
                </a:solidFill>
              </a:rPr>
              <a:t> endpoints for direct interaction with the inference models.</a:t>
            </a:r>
          </a:p>
          <a:p>
            <a:pPr>
              <a:lnSpc>
                <a:spcPct val="150000"/>
              </a:lnSpc>
              <a:buClr>
                <a:schemeClr val="tx2"/>
              </a:buClr>
            </a:pPr>
            <a:endParaRPr lang="en-US" sz="1200" b="1" dirty="0">
              <a:solidFill>
                <a:schemeClr val="bg1"/>
              </a:solidFill>
            </a:endParaRPr>
          </a:p>
          <a:p>
            <a:pPr>
              <a:lnSpc>
                <a:spcPct val="150000"/>
              </a:lnSpc>
              <a:buClr>
                <a:schemeClr val="tx2"/>
              </a:buClr>
            </a:pPr>
            <a:r>
              <a:rPr lang="en-US" sz="1200" b="1" dirty="0">
                <a:solidFill>
                  <a:schemeClr val="bg1"/>
                </a:solidFill>
              </a:rPr>
              <a:t>________________________________________________________________________________________________________________________________________________________</a:t>
            </a:r>
          </a:p>
          <a:p>
            <a:pPr>
              <a:lnSpc>
                <a:spcPct val="150000"/>
              </a:lnSpc>
              <a:buClr>
                <a:schemeClr val="tx2"/>
              </a:buClr>
            </a:pPr>
            <a:endParaRPr lang="en-US" sz="1200" b="1" dirty="0">
              <a:solidFill>
                <a:schemeClr val="bg1"/>
              </a:solidFill>
            </a:endParaRPr>
          </a:p>
          <a:p>
            <a:r>
              <a:rPr lang="en-US" sz="1200" dirty="0">
                <a:latin typeface="Arial" panose="020B0604020202020204" pitchFamily="34" charset="0"/>
                <a:cs typeface="Arial" panose="020B0604020202020204" pitchFamily="34" charset="0"/>
              </a:rPr>
              <a:t>Look to talk uses gaze to identify where the user is looking at. Once use case is started after the Riva configuration setup</a:t>
            </a:r>
            <a:endParaRPr lang="en-US" sz="1200" b="0" i="0" u="none" strike="noStrike" kern="1200" baseline="0" dirty="0">
              <a:solidFill>
                <a:schemeClr val="tx1"/>
              </a:solidFill>
              <a:latin typeface="Trebuchet MS" pitchFamily="34" charset="0"/>
              <a:ea typeface="+mn-ea"/>
              <a:cs typeface="+mn-cs"/>
            </a:endParaRPr>
          </a:p>
          <a:p>
            <a:r>
              <a:rPr lang="en-US" sz="1200" b="0" i="0" u="none" strike="noStrike" kern="1200" baseline="0" dirty="0">
                <a:solidFill>
                  <a:schemeClr val="tx1"/>
                </a:solidFill>
                <a:latin typeface="Trebuchet MS" pitchFamily="34" charset="0"/>
                <a:ea typeface="+mn-ea"/>
                <a:cs typeface="+mn-cs"/>
              </a:rPr>
              <a:t>1. you will see a text render at the top corner which says </a:t>
            </a:r>
            <a:r>
              <a:rPr lang="en-US" sz="1200" b="1" i="0" u="none" strike="noStrike" kern="1200" baseline="0" dirty="0">
                <a:solidFill>
                  <a:schemeClr val="tx1"/>
                </a:solidFill>
                <a:latin typeface="Trebuchet MS" pitchFamily="34" charset="0"/>
                <a:ea typeface="+mn-ea"/>
                <a:cs typeface="+mn-cs"/>
              </a:rPr>
              <a:t>Conversation: Inactive</a:t>
            </a:r>
            <a:r>
              <a:rPr lang="en-US" sz="1200" b="0" i="0" u="none" strike="noStrike" kern="1200" baseline="0" dirty="0">
                <a:solidFill>
                  <a:schemeClr val="tx1"/>
                </a:solidFill>
                <a:latin typeface="Trebuchet MS" pitchFamily="34" charset="0"/>
                <a:ea typeface="+mn-ea"/>
                <a:cs typeface="+mn-cs"/>
              </a:rPr>
              <a:t>. </a:t>
            </a:r>
          </a:p>
          <a:p>
            <a:r>
              <a:rPr lang="en-US" sz="1200" b="0" i="0" u="none" strike="noStrike" kern="1200" baseline="0" dirty="0">
                <a:solidFill>
                  <a:schemeClr val="tx1"/>
                </a:solidFill>
                <a:latin typeface="Trebuchet MS" pitchFamily="34" charset="0"/>
                <a:ea typeface="+mn-ea"/>
                <a:cs typeface="+mn-cs"/>
              </a:rPr>
              <a:t>2. After the user looks at the camera and subsequently “activates” the look to talk use case, you will see the text and color change to </a:t>
            </a:r>
            <a:r>
              <a:rPr lang="en-US" sz="1200" b="1" i="0" u="none" strike="noStrike" kern="1200" baseline="0" dirty="0">
                <a:solidFill>
                  <a:schemeClr val="tx1"/>
                </a:solidFill>
                <a:latin typeface="Trebuchet MS" pitchFamily="34" charset="0"/>
                <a:ea typeface="+mn-ea"/>
                <a:cs typeface="+mn-cs"/>
              </a:rPr>
              <a:t>Conversation: Active</a:t>
            </a:r>
            <a:r>
              <a:rPr lang="en-US" sz="1200" b="0" i="0" u="none" strike="noStrike" kern="1200" baseline="0" dirty="0">
                <a:solidFill>
                  <a:schemeClr val="tx1"/>
                </a:solidFill>
                <a:latin typeface="Trebuchet MS" pitchFamily="34" charset="0"/>
                <a:ea typeface="+mn-ea"/>
                <a:cs typeface="+mn-cs"/>
              </a:rPr>
              <a:t>. </a:t>
            </a:r>
          </a:p>
          <a:p>
            <a:r>
              <a:rPr lang="en-US" sz="1200" b="0" i="0" u="none" strike="noStrike" kern="1200" baseline="0" dirty="0">
                <a:solidFill>
                  <a:schemeClr val="tx1"/>
                </a:solidFill>
                <a:latin typeface="Trebuchet MS" pitchFamily="34" charset="0"/>
                <a:ea typeface="+mn-ea"/>
                <a:cs typeface="+mn-cs"/>
              </a:rPr>
              <a:t>3. Now, the user is expected to talk to the assistant and when they do so, a boxed frame will surround the speaker’s face during the conversation as well as the ASR transcription on the bottom of the screen. </a:t>
            </a:r>
          </a:p>
          <a:p>
            <a:r>
              <a:rPr lang="en-US" sz="1200" b="0" i="0" u="none" strike="noStrike" kern="1200" baseline="0" dirty="0">
                <a:solidFill>
                  <a:schemeClr val="tx1"/>
                </a:solidFill>
                <a:latin typeface="Trebuchet MS" pitchFamily="34" charset="0"/>
                <a:ea typeface="+mn-ea"/>
                <a:cs typeface="+mn-cs"/>
              </a:rPr>
              <a:t>4. If there is a valid response from the Riva assistant, you will hear text-</a:t>
            </a:r>
            <a:r>
              <a:rPr lang="en-US" sz="1200" b="0" i="0" u="none" strike="noStrike" kern="1200" baseline="0" dirty="0" err="1">
                <a:solidFill>
                  <a:schemeClr val="tx1"/>
                </a:solidFill>
                <a:latin typeface="Trebuchet MS" pitchFamily="34" charset="0"/>
                <a:ea typeface="+mn-ea"/>
                <a:cs typeface="+mn-cs"/>
              </a:rPr>
              <a:t>tospeech</a:t>
            </a:r>
            <a:r>
              <a:rPr lang="en-US" sz="1200" b="0" i="0" u="none" strike="noStrike" kern="1200" baseline="0" dirty="0">
                <a:solidFill>
                  <a:schemeClr val="tx1"/>
                </a:solidFill>
                <a:latin typeface="Trebuchet MS" pitchFamily="34" charset="0"/>
                <a:ea typeface="+mn-ea"/>
                <a:cs typeface="+mn-cs"/>
              </a:rPr>
              <a:t> on the speaker</a:t>
            </a:r>
          </a:p>
          <a:p>
            <a:endParaRPr lang="en-US" sz="1200" b="0" i="0" u="none" strike="noStrike" kern="1200" baseline="0" dirty="0">
              <a:solidFill>
                <a:schemeClr val="tx1"/>
              </a:solidFill>
              <a:latin typeface="Trebuchet MS" pitchFamily="34" charset="0"/>
              <a:ea typeface="+mn-ea"/>
              <a:cs typeface="+mn-cs"/>
            </a:endParaRPr>
          </a:p>
          <a:p>
            <a:pPr marL="342900" lvl="0" indent="-342900" rtl="0">
              <a:spcBef>
                <a:spcPts val="0"/>
              </a:spcBef>
              <a:spcAft>
                <a:spcPts val="0"/>
              </a:spcAft>
              <a:buSzPts val="1100"/>
              <a:buFontTx/>
              <a:buChar char="-"/>
            </a:pPr>
            <a:r>
              <a:rPr lang="en-US" sz="1200" dirty="0">
                <a:latin typeface="Arial" panose="020B0604020202020204" pitchFamily="34" charset="0"/>
                <a:cs typeface="Arial" panose="020B0604020202020204" pitchFamily="34" charset="0"/>
              </a:rPr>
              <a:t>You can also improve the model accuracy via fine tuning with NeMo</a:t>
            </a:r>
          </a:p>
          <a:p>
            <a:pPr marL="342900" lvl="0" indent="-342900" rtl="0">
              <a:spcBef>
                <a:spcPts val="0"/>
              </a:spcBef>
              <a:spcAft>
                <a:spcPts val="0"/>
              </a:spcAft>
              <a:buSzPts val="1100"/>
              <a:buFontTx/>
              <a:buChar char="-"/>
            </a:pPr>
            <a:r>
              <a:rPr lang="en-US" sz="1200" dirty="0">
                <a:latin typeface="Arial" panose="020B0604020202020204" pitchFamily="34" charset="0"/>
                <a:cs typeface="Arial" panose="020B0604020202020204" pitchFamily="34" charset="0"/>
              </a:rPr>
              <a:t>Deploy via docker containers from NGC into Kubernetes(EGX).</a:t>
            </a:r>
          </a:p>
          <a:p>
            <a:pPr marL="0" lvl="0" indent="0" rtl="0">
              <a:spcBef>
                <a:spcPts val="0"/>
              </a:spcBef>
              <a:spcAft>
                <a:spcPts val="0"/>
              </a:spcAft>
              <a:buSzPts val="1100"/>
              <a:buFontTx/>
              <a:buNone/>
            </a:pPr>
            <a:endParaRPr lang="en-US" sz="1200" dirty="0">
              <a:latin typeface="Arial" panose="020B0604020202020204" pitchFamily="34" charset="0"/>
              <a:cs typeface="Arial" panose="020B0604020202020204" pitchFamily="34" charset="0"/>
            </a:endParaRPr>
          </a:p>
          <a:p>
            <a:pPr>
              <a:lnSpc>
                <a:spcPct val="150000"/>
              </a:lnSpc>
              <a:buClr>
                <a:schemeClr val="tx2"/>
              </a:buClr>
            </a:pPr>
            <a:endParaRPr lang="en-US" sz="1200" b="1" dirty="0">
              <a:solidFill>
                <a:schemeClr val="bg1"/>
              </a:solidFill>
            </a:endParaRPr>
          </a:p>
          <a:p>
            <a:r>
              <a:rPr lang="en-US" b="1" dirty="0"/>
              <a:t>Virtual Assistant</a:t>
            </a:r>
          </a:p>
          <a:p>
            <a:r>
              <a:rPr lang="en-US" sz="1200" b="0" dirty="0">
                <a:latin typeface="Arial" panose="020B0604020202020204" pitchFamily="34" charset="0"/>
                <a:cs typeface="Arial" panose="020B0604020202020204" pitchFamily="34" charset="0"/>
              </a:rPr>
              <a:t>What happens at each stage of Virtual Assistant pipeline?</a:t>
            </a:r>
          </a:p>
          <a:p>
            <a:r>
              <a:rPr lang="en-US" sz="1200" b="1" dirty="0">
                <a:latin typeface="Arial" panose="020B0604020202020204" pitchFamily="34" charset="0"/>
                <a:cs typeface="Arial" panose="020B0604020202020204" pitchFamily="34" charset="0"/>
              </a:rPr>
              <a:t>ASR Service: </a:t>
            </a:r>
            <a:r>
              <a:rPr lang="en-US" sz="1200" b="0" dirty="0">
                <a:latin typeface="Arial" panose="020B0604020202020204" pitchFamily="34" charset="0"/>
                <a:cs typeface="Arial" panose="020B0604020202020204" pitchFamily="34" charset="0"/>
              </a:rPr>
              <a:t>Converts speech to text and submits it to chat bot. </a:t>
            </a:r>
          </a:p>
          <a:p>
            <a:r>
              <a:rPr lang="en-US" sz="1200" b="1" dirty="0">
                <a:latin typeface="Arial" panose="020B0604020202020204" pitchFamily="34" charset="0"/>
                <a:cs typeface="Arial" panose="020B0604020202020204" pitchFamily="34" charset="0"/>
              </a:rPr>
              <a:t>NLP Service: </a:t>
            </a:r>
            <a:r>
              <a:rPr lang="en-US" sz="1200" b="0" i="0" u="none" strike="noStrike" kern="1200" baseline="0" dirty="0">
                <a:solidFill>
                  <a:schemeClr val="tx1"/>
                </a:solidFill>
                <a:latin typeface="Trebuchet MS" pitchFamily="34" charset="0"/>
                <a:ea typeface="+mn-ea"/>
                <a:cs typeface="+mn-cs"/>
              </a:rPr>
              <a:t>Interprets the query via an intention recognition and slot filling approach and computes a response.</a:t>
            </a:r>
          </a:p>
          <a:p>
            <a:r>
              <a:rPr lang="en-US" sz="1200" b="1" i="0" u="none" strike="noStrike" kern="1200" baseline="0" dirty="0">
                <a:solidFill>
                  <a:schemeClr val="tx1"/>
                </a:solidFill>
                <a:latin typeface="Trebuchet MS" pitchFamily="34" charset="0"/>
                <a:ea typeface="+mn-ea"/>
                <a:cs typeface="+mn-cs"/>
              </a:rPr>
              <a:t>TTS Service: </a:t>
            </a:r>
            <a:r>
              <a:rPr lang="en-US" sz="1200" b="0" i="0" u="none" strike="noStrike" kern="1200" baseline="0" dirty="0">
                <a:solidFill>
                  <a:schemeClr val="tx1"/>
                </a:solidFill>
                <a:latin typeface="Trebuchet MS" pitchFamily="34" charset="0"/>
                <a:ea typeface="+mn-ea"/>
                <a:cs typeface="+mn-cs"/>
              </a:rPr>
              <a:t>The computed response is spoke back to the user again. </a:t>
            </a:r>
            <a:endParaRPr lang="en-US" sz="12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State Machine:</a:t>
            </a:r>
          </a:p>
          <a:p>
            <a:r>
              <a:rPr lang="en-US" sz="1200" b="0" i="0" u="none" strike="noStrike" kern="1200" baseline="0" dirty="0">
                <a:solidFill>
                  <a:schemeClr val="tx1"/>
                </a:solidFill>
                <a:latin typeface="Trebuchet MS" pitchFamily="34" charset="0"/>
                <a:ea typeface="+mn-ea"/>
                <a:cs typeface="+mn-cs"/>
              </a:rPr>
              <a:t>At each node of the state machine, an action involving either the Riva ASR, Riva NLP,</a:t>
            </a:r>
          </a:p>
          <a:p>
            <a:r>
              <a:rPr lang="en-US" sz="1200" b="0" i="0" u="none" strike="noStrike" kern="1200" baseline="0" dirty="0">
                <a:solidFill>
                  <a:schemeClr val="tx1"/>
                </a:solidFill>
                <a:latin typeface="Trebuchet MS" pitchFamily="34" charset="0"/>
                <a:ea typeface="+mn-ea"/>
                <a:cs typeface="+mn-cs"/>
              </a:rPr>
              <a:t>or Riva TTS service is executed in order to move to the next state of the state machine.</a:t>
            </a:r>
          </a:p>
          <a:p>
            <a:r>
              <a:rPr lang="en-US" sz="1200" b="0" i="0" u="none" strike="noStrike" kern="1200" baseline="0" dirty="0">
                <a:solidFill>
                  <a:schemeClr val="tx1"/>
                </a:solidFill>
                <a:latin typeface="Trebuchet MS" pitchFamily="34" charset="0"/>
                <a:ea typeface="+mn-ea"/>
                <a:cs typeface="+mn-cs"/>
              </a:rPr>
              <a:t>After a path is completed, the state machine goes back to its initial state.</a:t>
            </a:r>
            <a:endParaRPr lang="en-US" sz="1200" b="1" dirty="0">
              <a:latin typeface="Arial" panose="020B0604020202020204" pitchFamily="34" charset="0"/>
              <a:cs typeface="Arial" panose="020B0604020202020204" pitchFamily="34" charset="0"/>
            </a:endParaRPr>
          </a:p>
          <a:p>
            <a:endParaRPr lang="en-US" b="1" dirty="0"/>
          </a:p>
        </p:txBody>
      </p:sp>
      <p:sp>
        <p:nvSpPr>
          <p:cNvPr id="4" name="Slide Number Placeholder 3"/>
          <p:cNvSpPr>
            <a:spLocks noGrp="1"/>
          </p:cNvSpPr>
          <p:nvPr>
            <p:ph type="sldNum" sz="quarter" idx="5"/>
          </p:nvPr>
        </p:nvSpPr>
        <p:spPr/>
        <p:txBody>
          <a:bodyPr/>
          <a:lstStyle/>
          <a:p>
            <a:fld id="{84663D98-418E-4905-B48B-B8DC015BCAEA}" type="slidenum">
              <a:rPr lang="en-US" smtClean="0"/>
              <a:t>111</a:t>
            </a:fld>
            <a:endParaRPr lang="en-US"/>
          </a:p>
        </p:txBody>
      </p:sp>
    </p:spTree>
    <p:extLst>
      <p:ext uri="{BB962C8B-B14F-4D97-AF65-F5344CB8AC3E}">
        <p14:creationId xmlns:p14="http://schemas.microsoft.com/office/powerpoint/2010/main" val="2734361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113</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93297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0000" lnSpcReduction="20000"/>
          </a:bodyPr>
          <a:lstStyle/>
          <a:p>
            <a:r>
              <a:rPr lang="en-GB" dirty="0"/>
              <a:t>This is a set of slides explains:</a:t>
            </a:r>
          </a:p>
          <a:p>
            <a:pPr marL="171450" indent="-171450">
              <a:buFontTx/>
              <a:buChar char="-"/>
            </a:pPr>
            <a:r>
              <a:rPr lang="en-GB" dirty="0"/>
              <a:t>Why Neural Networks did not work in the past but work now</a:t>
            </a:r>
          </a:p>
          <a:p>
            <a:pPr marL="171450" indent="-171450">
              <a:buFontTx/>
              <a:buChar char="-"/>
            </a:pPr>
            <a:r>
              <a:rPr lang="en-GB" dirty="0"/>
              <a:t>Why majority of interesting problems require scale</a:t>
            </a:r>
          </a:p>
          <a:p>
            <a:pPr marL="171450" indent="-171450">
              <a:buFontTx/>
              <a:buChar char="-"/>
            </a:pPr>
            <a:endParaRPr lang="en-GB" dirty="0"/>
          </a:p>
          <a:p>
            <a:pPr marL="0" indent="0">
              <a:buFontTx/>
              <a:buNone/>
            </a:pPr>
            <a:r>
              <a:rPr lang="en-US" dirty="0"/>
              <a:t>The flow:</a:t>
            </a:r>
          </a:p>
          <a:p>
            <a:pPr marL="171450" indent="-171450">
              <a:buFont typeface="Arial" panose="020B0604020202020204" pitchFamily="34" charset="0"/>
              <a:buChar char="•"/>
            </a:pPr>
            <a:r>
              <a:rPr lang="en-US" dirty="0"/>
              <a:t>Neural networks are not new, first theorized in the 1940s, first implementation in the 1950s.</a:t>
            </a:r>
          </a:p>
          <a:p>
            <a:pPr marL="171450" indent="-171450">
              <a:buFont typeface="Arial" panose="020B0604020202020204" pitchFamily="34" charset="0"/>
              <a:buChar char="•"/>
            </a:pPr>
            <a:r>
              <a:rPr lang="en-US" dirty="0"/>
              <a:t>Backpropagation algorithms used to train large modern models existed in the 1980s.</a:t>
            </a:r>
          </a:p>
          <a:p>
            <a:pPr marL="171450" indent="-171450">
              <a:buFont typeface="Arial" panose="020B0604020202020204" pitchFamily="34" charset="0"/>
              <a:buChar char="•"/>
            </a:pPr>
            <a:r>
              <a:rPr lang="en-US" dirty="0"/>
              <a:t>Relatively simple in comparison to many alternative machine learning algorithms </a:t>
            </a:r>
          </a:p>
          <a:p>
            <a:pPr marL="628650" lvl="1" indent="-171450">
              <a:buFont typeface="Arial" panose="020B0604020202020204" pitchFamily="34" charset="0"/>
              <a:buChar char="•"/>
            </a:pPr>
            <a:r>
              <a:rPr lang="en-US" dirty="0"/>
              <a:t>Input data and passes through the neuron by multiplying the data by a set of weights/numbers, adding a set of numbers / biases, and applying a simple non linear function to the result. </a:t>
            </a:r>
          </a:p>
          <a:p>
            <a:pPr marL="628650" lvl="1" indent="-171450">
              <a:buFont typeface="Arial" panose="020B0604020202020204" pitchFamily="34" charset="0"/>
              <a:buChar char="•"/>
            </a:pPr>
            <a:r>
              <a:rPr lang="en-US" dirty="0"/>
              <a:t>Stack the resulting logic up.</a:t>
            </a:r>
          </a:p>
          <a:p>
            <a:pPr marL="171450" indent="-171450">
              <a:buFont typeface="Arial" panose="020B0604020202020204" pitchFamily="34" charset="0"/>
              <a:buChar char="•"/>
            </a:pPr>
            <a:r>
              <a:rPr lang="en-US" dirty="0"/>
              <a:t>Why do we see the progress in translation, self driving cars, natural language processing, and many more only now?</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89655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76029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4715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441fe9c9f2_0_0:notes"/>
          <p:cNvSpPr>
            <a:spLocks noGrp="1" noRot="1" noChangeAspect="1"/>
          </p:cNvSpPr>
          <p:nvPr>
            <p:ph type="sldImg" idx="2"/>
          </p:nvPr>
        </p:nvSpPr>
        <p:spPr>
          <a:xfrm>
            <a:off x="2376488" y="534988"/>
            <a:ext cx="4749800" cy="26717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441fe9c9f2_0_0: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marR="0" lvl="0" indent="0" algn="l" rtl="0">
              <a:lnSpc>
                <a:spcPct val="80000"/>
              </a:lnSpc>
              <a:spcBef>
                <a:spcPts val="0"/>
              </a:spcBef>
              <a:spcAft>
                <a:spcPts val="0"/>
              </a:spcAft>
              <a:buNone/>
            </a:pPr>
            <a:r>
              <a:rPr lang="en-US" sz="1400" b="1" i="0" u="sng" strike="noStrike" cap="none" dirty="0">
                <a:solidFill>
                  <a:schemeClr val="dk1"/>
                </a:solidFill>
                <a:latin typeface="Calibri"/>
                <a:ea typeface="Calibri"/>
                <a:cs typeface="Calibri"/>
                <a:sym typeface="Calibri"/>
              </a:rPr>
              <a:t>Quantized INT8 </a:t>
            </a:r>
            <a:r>
              <a:rPr lang="en-US" sz="1400" b="0" i="0" u="sng" strike="noStrike" cap="none" dirty="0">
                <a:solidFill>
                  <a:schemeClr val="dk1"/>
                </a:solidFill>
                <a:latin typeface="Calibri"/>
                <a:ea typeface="Calibri"/>
                <a:cs typeface="Calibri"/>
                <a:sym typeface="Calibri"/>
              </a:rPr>
              <a:t>(Precision Optimization</a:t>
            </a:r>
            <a:r>
              <a:rPr lang="en-US" sz="1400" b="0" i="0" u="none" strike="noStrike" cap="none" dirty="0">
                <a:solidFill>
                  <a:schemeClr val="dk1"/>
                </a:solidFill>
                <a:latin typeface="Calibri"/>
                <a:ea typeface="Calibri"/>
                <a:cs typeface="Calibri"/>
                <a:sym typeface="Calibri"/>
              </a:rPr>
              <a:t>)</a:t>
            </a: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Significantly improves (~ triples actually) inference performance of models trained in FP32 full precision by quantizing them to INT8, while minimizing accuracy loss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Layer Fusion</a:t>
            </a:r>
            <a:r>
              <a:rPr lang="en-US" sz="1400" b="0" i="0" u="none" strike="noStrike" cap="none" dirty="0">
                <a:solidFill>
                  <a:schemeClr val="dk1"/>
                </a:solidFill>
                <a:latin typeface="Calibri"/>
                <a:ea typeface="Calibri"/>
                <a:cs typeface="Calibri"/>
                <a:sym typeface="Calibri"/>
              </a:rPr>
              <a:t> (Graph Optimization)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Improves GPU utilization and optimizes memory storage and bandwidth by combining successive nodes into a single node, for single kernel execution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Kernel Auto-Tuning</a:t>
            </a:r>
            <a:r>
              <a:rPr lang="en-US" sz="1400" b="0" i="0" u="none" strike="noStrike" cap="none" dirty="0">
                <a:solidFill>
                  <a:schemeClr val="dk1"/>
                </a:solidFill>
                <a:latin typeface="Calibri"/>
                <a:ea typeface="Calibri"/>
                <a:cs typeface="Calibri"/>
                <a:sym typeface="Calibri"/>
              </a:rPr>
              <a:t> (Auto-tuning)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Optimizes execution time by choosing the best data layer and best parallel algorithms for the target Jetson, Tesla or DrivePX GPU platform</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1400"/>
              <a:buFont typeface="Calibri"/>
              <a:buNone/>
            </a:pPr>
            <a:r>
              <a:rPr lang="en-US" sz="1400" b="1" i="0" u="sng" strike="noStrike" cap="none" dirty="0">
                <a:solidFill>
                  <a:schemeClr val="dk1"/>
                </a:solidFill>
                <a:latin typeface="Calibri"/>
                <a:ea typeface="Calibri"/>
                <a:cs typeface="Calibri"/>
                <a:sym typeface="Calibri"/>
              </a:rPr>
              <a:t>Dynamic Tensor Memory</a:t>
            </a:r>
            <a:r>
              <a:rPr lang="en-US" sz="1400" b="0" i="0" u="none" strike="noStrike" cap="none" dirty="0">
                <a:solidFill>
                  <a:schemeClr val="dk1"/>
                </a:solidFill>
                <a:latin typeface="Calibri"/>
                <a:ea typeface="Calibri"/>
                <a:cs typeface="Calibri"/>
                <a:sym typeface="Calibri"/>
              </a:rPr>
              <a:t> (Memory optimization)</a:t>
            </a:r>
            <a:endParaRPr dirty="0"/>
          </a:p>
          <a:p>
            <a:pPr marL="0" marR="0" lvl="0" indent="0" algn="l" rtl="0">
              <a:lnSpc>
                <a:spcPct val="8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Reduces memory footprint and improves memory re-use by allocating memory for each tensor only for the duration it’s usage</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Multi Stream Execution</a:t>
            </a:r>
            <a:endParaRPr sz="1400" b="1"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Scales to multiple input streams, by processing them parallel using the same model and weights</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endParaRPr sz="1400" b="0" i="0" u="none" strike="noStrike" cap="none" dirty="0">
              <a:solidFill>
                <a:schemeClr val="dk1"/>
              </a:solidFill>
              <a:latin typeface="Trebuchet MS"/>
              <a:ea typeface="Trebuchet MS"/>
              <a:cs typeface="Trebuchet MS"/>
              <a:sym typeface="Trebuchet MS"/>
            </a:endParaRPr>
          </a:p>
        </p:txBody>
      </p:sp>
      <p:sp>
        <p:nvSpPr>
          <p:cNvPr id="720" name="Google Shape;720;g441fe9c9f2_0_0:notes"/>
          <p:cNvSpPr txBox="1">
            <a:spLocks noGrp="1"/>
          </p:cNvSpPr>
          <p:nvPr>
            <p:ph type="sldNum" idx="12"/>
          </p:nvPr>
        </p:nvSpPr>
        <p:spPr>
          <a:xfrm>
            <a:off x="4965631" y="6769642"/>
            <a:ext cx="4117800" cy="356100"/>
          </a:xfrm>
          <a:prstGeom prst="rect">
            <a:avLst/>
          </a:prstGeom>
          <a:noFill/>
          <a:ln>
            <a:noFill/>
          </a:ln>
        </p:spPr>
        <p:txBody>
          <a:bodyPr spcFirstLastPara="1" wrap="square" lIns="93275" tIns="46625" rIns="93275" bIns="46625" anchor="b" anchorCtr="0">
            <a:noAutofit/>
          </a:bodyPr>
          <a:lstStyle/>
          <a:p>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t>34</a:t>
            </a:fld>
            <a:endParaRPr kumimoji="0" sz="18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85276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CDDEC-7B0F-4224-B7DD-1384AF6821D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63865C37-5E1F-4D9B-9A59-A229257C36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955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61"/>
            <a:ext cx="16581120" cy="6198208"/>
          </a:xfrm>
        </p:spPr>
        <p:txBody>
          <a:bodyPr/>
          <a:lstStyle>
            <a:lvl1pPr marL="0" indent="0">
              <a:buClr>
                <a:schemeClr val="bg2"/>
              </a:buClr>
              <a:buSzPct val="100000"/>
              <a:buFontTx/>
              <a:buNone/>
              <a:defRPr sz="2400">
                <a:solidFill>
                  <a:schemeClr val="accent4"/>
                </a:solidFill>
              </a:defRPr>
            </a:lvl1pPr>
            <a:lvl2pPr marL="952586" indent="0">
              <a:buClr>
                <a:schemeClr val="bg2"/>
              </a:buClr>
              <a:buSzPct val="100000"/>
              <a:buFontTx/>
              <a:buNone/>
              <a:defRPr sz="2000">
                <a:solidFill>
                  <a:schemeClr val="accent4"/>
                </a:solidFill>
              </a:defRPr>
            </a:lvl2pPr>
            <a:lvl3pPr marL="1815206" indent="0">
              <a:buClr>
                <a:schemeClr val="bg2"/>
              </a:buClr>
              <a:buSzPct val="100000"/>
              <a:buFontTx/>
              <a:buNone/>
              <a:defRPr sz="1833">
                <a:solidFill>
                  <a:schemeClr val="accent4"/>
                </a:solidFill>
              </a:defRPr>
            </a:lvl3pPr>
            <a:lvl4pPr marL="2958307" indent="-381034">
              <a:buClr>
                <a:schemeClr val="bg2"/>
              </a:buClr>
              <a:buFont typeface="Wingdings" panose="05000000000000000000" pitchFamily="2" charset="2"/>
              <a:buChar char="§"/>
              <a:defRPr sz="3000">
                <a:solidFill>
                  <a:schemeClr val="tx1"/>
                </a:solidFill>
              </a:defRPr>
            </a:lvl4pPr>
            <a:lvl5pPr marL="3529859" indent="-38103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2"/>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86" indent="0" algn="ctr">
              <a:buFontTx/>
              <a:buNone/>
              <a:defRPr sz="4667">
                <a:solidFill>
                  <a:schemeClr val="tx2"/>
                </a:solidFill>
                <a:latin typeface="Trebuchet MS" panose="020B0603020202020204" pitchFamily="34" charset="0"/>
              </a:defRPr>
            </a:lvl2pPr>
            <a:lvl3pPr marL="1815206" indent="0" algn="ctr">
              <a:buFontTx/>
              <a:buNone/>
              <a:defRPr sz="4667">
                <a:solidFill>
                  <a:schemeClr val="tx2"/>
                </a:solidFill>
                <a:latin typeface="Trebuchet MS" panose="020B0603020202020204" pitchFamily="34" charset="0"/>
              </a:defRPr>
            </a:lvl3pPr>
            <a:lvl4pPr marL="2577273" indent="0" algn="ctr">
              <a:buFontTx/>
              <a:buNone/>
              <a:defRPr sz="4667">
                <a:solidFill>
                  <a:schemeClr val="tx2"/>
                </a:solidFill>
                <a:latin typeface="Trebuchet MS" panose="020B0603020202020204" pitchFamily="34" charset="0"/>
              </a:defRPr>
            </a:lvl4pPr>
            <a:lvl5pPr marL="3148826"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5742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and Content">
  <p:cSld name="2_Title, Subtitle, and Content">
    <p:spTree>
      <p:nvGrpSpPr>
        <p:cNvPr id="1" name="Shape 26"/>
        <p:cNvGrpSpPr/>
        <p:nvPr/>
      </p:nvGrpSpPr>
      <p:grpSpPr>
        <a:xfrm>
          <a:off x="0" y="0"/>
          <a:ext cx="0" cy="0"/>
          <a:chOff x="0" y="0"/>
          <a:chExt cx="0" cy="0"/>
        </a:xfrm>
      </p:grpSpPr>
      <p:sp>
        <p:nvSpPr>
          <p:cNvPr id="27" name="Google Shape;27;p53"/>
          <p:cNvSpPr txBox="1">
            <a:spLocks noGrp="1"/>
          </p:cNvSpPr>
          <p:nvPr>
            <p:ph type="title"/>
          </p:nvPr>
        </p:nvSpPr>
        <p:spPr>
          <a:xfrm>
            <a:off x="830580" y="1229044"/>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762015" lvl="0" indent="-381008" algn="l">
              <a:lnSpc>
                <a:spcPct val="90000"/>
              </a:lnSpc>
              <a:spcBef>
                <a:spcPts val="1500"/>
              </a:spcBef>
              <a:spcAft>
                <a:spcPts val="0"/>
              </a:spcAft>
              <a:buClr>
                <a:schemeClr val="dk1"/>
              </a:buClr>
              <a:buSzPts val="1800"/>
              <a:buFont typeface="Trebuchet MS"/>
              <a:buNone/>
              <a:defRPr sz="3000">
                <a:solidFill>
                  <a:schemeClr val="dk2"/>
                </a:solidFill>
              </a:defRPr>
            </a:lvl1pPr>
            <a:lvl2pPr marL="1524030" lvl="1" indent="-381008" algn="l">
              <a:lnSpc>
                <a:spcPct val="90000"/>
              </a:lnSpc>
              <a:spcBef>
                <a:spcPts val="1500"/>
              </a:spcBef>
              <a:spcAft>
                <a:spcPts val="0"/>
              </a:spcAft>
              <a:buClr>
                <a:schemeClr val="dk1"/>
              </a:buClr>
              <a:buSzPts val="1600"/>
              <a:buFont typeface="Trebuchet MS"/>
              <a:buNone/>
              <a:defRPr sz="2667">
                <a:solidFill>
                  <a:schemeClr val="dk2"/>
                </a:solidFill>
              </a:defRPr>
            </a:lvl2pPr>
            <a:lvl3pPr marL="2286046" lvl="2" indent="-381008" algn="l">
              <a:lnSpc>
                <a:spcPct val="90000"/>
              </a:lnSpc>
              <a:spcBef>
                <a:spcPts val="1500"/>
              </a:spcBef>
              <a:spcAft>
                <a:spcPts val="0"/>
              </a:spcAft>
              <a:buClr>
                <a:schemeClr val="dk1"/>
              </a:buClr>
              <a:buSzPts val="1400"/>
              <a:buFont typeface="Trebuchet MS"/>
              <a:buNone/>
              <a:defRPr sz="2333">
                <a:solidFill>
                  <a:schemeClr val="dk2"/>
                </a:solidFill>
              </a:defRPr>
            </a:lvl3pPr>
            <a:lvl4pPr marL="3048061" lvl="3" indent="-571511" algn="l">
              <a:spcBef>
                <a:spcPts val="1500"/>
              </a:spcBef>
              <a:spcAft>
                <a:spcPts val="0"/>
              </a:spcAft>
              <a:buClr>
                <a:schemeClr val="dk1"/>
              </a:buClr>
              <a:buSzPts val="1800"/>
              <a:buFont typeface="Noto Sans Symbols"/>
              <a:buChar char="▪"/>
              <a:defRPr sz="3000">
                <a:solidFill>
                  <a:schemeClr val="lt1"/>
                </a:solidFill>
              </a:defRPr>
            </a:lvl4pPr>
            <a:lvl5pPr marL="3810076" lvl="4" indent="-592679" algn="l">
              <a:spcBef>
                <a:spcPts val="667"/>
              </a:spcBef>
              <a:spcAft>
                <a:spcPts val="0"/>
              </a:spcAft>
              <a:buClr>
                <a:schemeClr val="dk1"/>
              </a:buClr>
              <a:buSzPts val="2000"/>
              <a:buFont typeface="Noto Sans Symbols"/>
              <a:buChar char="▪"/>
              <a:defRPr>
                <a:solidFill>
                  <a:schemeClr val="lt1"/>
                </a:solidFill>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
        <p:nvSpPr>
          <p:cNvPr id="29" name="Google Shape;29;p53"/>
          <p:cNvSpPr txBox="1">
            <a:spLocks noGrp="1"/>
          </p:cNvSpPr>
          <p:nvPr>
            <p:ph type="body" idx="2"/>
          </p:nvPr>
        </p:nvSpPr>
        <p:spPr>
          <a:xfrm>
            <a:off x="830580" y="2099222"/>
            <a:ext cx="16626840" cy="875772"/>
          </a:xfrm>
          <a:prstGeom prst="rect">
            <a:avLst/>
          </a:prstGeom>
          <a:noFill/>
          <a:ln>
            <a:noFill/>
          </a:ln>
        </p:spPr>
        <p:txBody>
          <a:bodyPr spcFirstLastPara="1" wrap="square" lIns="91425" tIns="45700" rIns="91425" bIns="45700" anchor="t" anchorCtr="0">
            <a:noAutofit/>
          </a:bodyPr>
          <a:lstStyle>
            <a:lvl1pPr marL="762015" lvl="0" indent="-381008" algn="ctr">
              <a:lnSpc>
                <a:spcPct val="90000"/>
              </a:lnSpc>
              <a:spcBef>
                <a:spcPts val="1500"/>
              </a:spcBef>
              <a:spcAft>
                <a:spcPts val="0"/>
              </a:spcAft>
              <a:buSzPts val="2400"/>
              <a:buFont typeface="Trebuchet MS"/>
              <a:buNone/>
              <a:defRPr sz="4000" b="0">
                <a:solidFill>
                  <a:schemeClr val="lt2"/>
                </a:solidFill>
                <a:latin typeface="Trebuchet MS"/>
                <a:ea typeface="Trebuchet MS"/>
                <a:cs typeface="Trebuchet MS"/>
                <a:sym typeface="Trebuchet MS"/>
              </a:defRPr>
            </a:lvl1pPr>
            <a:lvl2pPr marL="1524030" lvl="1"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2286046" lvl="2"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3048061" lvl="3" indent="-381008" algn="ctr">
              <a:spcBef>
                <a:spcPts val="15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3810076" lvl="4" indent="-381008" algn="ctr">
              <a:spcBef>
                <a:spcPts val="933"/>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9163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57"/>
          <p:cNvSpPr txBox="1">
            <a:spLocks noGrp="1"/>
          </p:cNvSpPr>
          <p:nvPr>
            <p:ph type="title"/>
          </p:nvPr>
        </p:nvSpPr>
        <p:spPr>
          <a:xfrm>
            <a:off x="623400" y="890050"/>
            <a:ext cx="17041000" cy="1145500"/>
          </a:xfrm>
          <a:prstGeom prst="rect">
            <a:avLst/>
          </a:prstGeom>
          <a:noFill/>
          <a:ln>
            <a:noFill/>
          </a:ln>
        </p:spPr>
        <p:txBody>
          <a:bodyPr spcFirstLastPara="1" wrap="square" lIns="109700" tIns="109700" rIns="109700" bIns="109700" anchor="t" anchorCtr="0">
            <a:noAutofit/>
          </a:bodyPr>
          <a:lstStyle>
            <a:lvl1pPr lvl="0" algn="ctr">
              <a:lnSpc>
                <a:spcPct val="90000"/>
              </a:lnSpc>
              <a:spcBef>
                <a:spcPts val="0"/>
              </a:spcBef>
              <a:spcAft>
                <a:spcPts val="0"/>
              </a:spcAft>
              <a:buClr>
                <a:schemeClr val="dk2"/>
              </a:buClr>
              <a:buSzPts val="3400"/>
              <a:buFont typeface="Trebuchet MS"/>
              <a:buNone/>
              <a:defRPr/>
            </a:lvl1pPr>
            <a:lvl2pPr lvl="1" algn="l">
              <a:spcBef>
                <a:spcPts val="0"/>
              </a:spcBef>
              <a:spcAft>
                <a:spcPts val="0"/>
              </a:spcAft>
              <a:buClr>
                <a:srgbClr val="73B900"/>
              </a:buClr>
              <a:buSzPts val="3400"/>
              <a:buFont typeface="Arial"/>
              <a:buNone/>
              <a:defRPr/>
            </a:lvl2pPr>
            <a:lvl3pPr lvl="2" algn="l">
              <a:spcBef>
                <a:spcPts val="0"/>
              </a:spcBef>
              <a:spcAft>
                <a:spcPts val="0"/>
              </a:spcAft>
              <a:buClr>
                <a:srgbClr val="73B900"/>
              </a:buClr>
              <a:buSzPts val="3400"/>
              <a:buFont typeface="Arial"/>
              <a:buNone/>
              <a:defRPr/>
            </a:lvl3pPr>
            <a:lvl4pPr lvl="3" algn="l">
              <a:spcBef>
                <a:spcPts val="0"/>
              </a:spcBef>
              <a:spcAft>
                <a:spcPts val="0"/>
              </a:spcAft>
              <a:buClr>
                <a:srgbClr val="73B900"/>
              </a:buClr>
              <a:buSzPts val="3400"/>
              <a:buFont typeface="Arial"/>
              <a:buNone/>
              <a:defRPr/>
            </a:lvl4pPr>
            <a:lvl5pPr lvl="4" algn="l">
              <a:spcBef>
                <a:spcPts val="0"/>
              </a:spcBef>
              <a:spcAft>
                <a:spcPts val="0"/>
              </a:spcAft>
              <a:buClr>
                <a:srgbClr val="73B900"/>
              </a:buClr>
              <a:buSzPts val="3400"/>
              <a:buFont typeface="Arial"/>
              <a:buNone/>
              <a:defRPr/>
            </a:lvl5pPr>
            <a:lvl6pPr lvl="5" algn="l">
              <a:spcBef>
                <a:spcPts val="0"/>
              </a:spcBef>
              <a:spcAft>
                <a:spcPts val="0"/>
              </a:spcAft>
              <a:buClr>
                <a:srgbClr val="73B900"/>
              </a:buClr>
              <a:buSzPts val="3400"/>
              <a:buFont typeface="Arial"/>
              <a:buNone/>
              <a:defRPr/>
            </a:lvl6pPr>
            <a:lvl7pPr lvl="6" algn="l">
              <a:spcBef>
                <a:spcPts val="0"/>
              </a:spcBef>
              <a:spcAft>
                <a:spcPts val="0"/>
              </a:spcAft>
              <a:buClr>
                <a:srgbClr val="73B900"/>
              </a:buClr>
              <a:buSzPts val="3400"/>
              <a:buFont typeface="Arial"/>
              <a:buNone/>
              <a:defRPr/>
            </a:lvl7pPr>
            <a:lvl8pPr lvl="7" algn="l">
              <a:spcBef>
                <a:spcPts val="0"/>
              </a:spcBef>
              <a:spcAft>
                <a:spcPts val="0"/>
              </a:spcAft>
              <a:buClr>
                <a:srgbClr val="73B900"/>
              </a:buClr>
              <a:buSzPts val="3400"/>
              <a:buFont typeface="Arial"/>
              <a:buNone/>
              <a:defRPr/>
            </a:lvl8pPr>
            <a:lvl9pPr lvl="8" algn="l">
              <a:spcBef>
                <a:spcPts val="0"/>
              </a:spcBef>
              <a:spcAft>
                <a:spcPts val="0"/>
              </a:spcAft>
              <a:buClr>
                <a:srgbClr val="73B900"/>
              </a:buClr>
              <a:buSzPts val="3400"/>
              <a:buFont typeface="Arial"/>
              <a:buNone/>
              <a:defRPr/>
            </a:lvl9pPr>
          </a:lstStyle>
          <a:p>
            <a:endParaRPr/>
          </a:p>
        </p:txBody>
      </p:sp>
      <p:sp>
        <p:nvSpPr>
          <p:cNvPr id="44" name="Google Shape;44;p57"/>
          <p:cNvSpPr txBox="1">
            <a:spLocks noGrp="1"/>
          </p:cNvSpPr>
          <p:nvPr>
            <p:ph type="body" idx="1"/>
          </p:nvPr>
        </p:nvSpPr>
        <p:spPr>
          <a:xfrm>
            <a:off x="623400" y="2304950"/>
            <a:ext cx="17041000" cy="6833000"/>
          </a:xfrm>
          <a:prstGeom prst="rect">
            <a:avLst/>
          </a:prstGeom>
          <a:noFill/>
          <a:ln>
            <a:noFill/>
          </a:ln>
        </p:spPr>
        <p:txBody>
          <a:bodyPr spcFirstLastPara="1" wrap="square" lIns="109700" tIns="109700" rIns="109700" bIns="109700" anchor="t" anchorCtr="0">
            <a:noAutofit/>
          </a:bodyPr>
          <a:lstStyle>
            <a:lvl1pPr marL="762015" lvl="0" indent="-613846" algn="l">
              <a:lnSpc>
                <a:spcPct val="90000"/>
              </a:lnSpc>
              <a:spcBef>
                <a:spcPts val="0"/>
              </a:spcBef>
              <a:spcAft>
                <a:spcPts val="0"/>
              </a:spcAft>
              <a:buSzPts val="2200"/>
              <a:buFont typeface="Trebuchet MS"/>
              <a:buChar char="●"/>
              <a:defRPr/>
            </a:lvl1pPr>
            <a:lvl2pPr marL="1524030" lvl="1" indent="-560928" algn="l">
              <a:lnSpc>
                <a:spcPct val="90000"/>
              </a:lnSpc>
              <a:spcBef>
                <a:spcPts val="3167"/>
              </a:spcBef>
              <a:spcAft>
                <a:spcPts val="0"/>
              </a:spcAft>
              <a:buSzPts val="1700"/>
              <a:buFont typeface="Trebuchet MS"/>
              <a:buChar char="○"/>
              <a:defRPr/>
            </a:lvl2pPr>
            <a:lvl3pPr marL="2286046" lvl="2" indent="-560928" algn="l">
              <a:lnSpc>
                <a:spcPct val="90000"/>
              </a:lnSpc>
              <a:spcBef>
                <a:spcPts val="3167"/>
              </a:spcBef>
              <a:spcAft>
                <a:spcPts val="0"/>
              </a:spcAft>
              <a:buSzPts val="1700"/>
              <a:buFont typeface="Trebuchet MS"/>
              <a:buChar char="■"/>
              <a:defRPr/>
            </a:lvl3pPr>
            <a:lvl4pPr marL="3048061" lvl="3" indent="-560928" algn="l">
              <a:spcBef>
                <a:spcPts val="3167"/>
              </a:spcBef>
              <a:spcAft>
                <a:spcPts val="0"/>
              </a:spcAft>
              <a:buClr>
                <a:schemeClr val="dk2"/>
              </a:buClr>
              <a:buSzPts val="1700"/>
              <a:buFont typeface="Trebuchet MS"/>
              <a:buChar char="●"/>
              <a:defRPr/>
            </a:lvl4pPr>
            <a:lvl5pPr marL="3810076" lvl="4" indent="-560928" algn="l">
              <a:spcBef>
                <a:spcPts val="3167"/>
              </a:spcBef>
              <a:spcAft>
                <a:spcPts val="0"/>
              </a:spcAft>
              <a:buClr>
                <a:schemeClr val="dk2"/>
              </a:buClr>
              <a:buSzPts val="1700"/>
              <a:buFont typeface="Trebuchet MS"/>
              <a:buChar char="○"/>
              <a:defRPr/>
            </a:lvl5pPr>
            <a:lvl6pPr marL="4572091" lvl="5" indent="-560928" algn="l">
              <a:spcBef>
                <a:spcPts val="3167"/>
              </a:spcBef>
              <a:spcAft>
                <a:spcPts val="0"/>
              </a:spcAft>
              <a:buClr>
                <a:schemeClr val="dk2"/>
              </a:buClr>
              <a:buSzPts val="1700"/>
              <a:buFont typeface="Trebuchet MS"/>
              <a:buChar char="■"/>
              <a:defRPr/>
            </a:lvl6pPr>
            <a:lvl7pPr marL="5334107" lvl="6" indent="-560928" algn="l">
              <a:spcBef>
                <a:spcPts val="3167"/>
              </a:spcBef>
              <a:spcAft>
                <a:spcPts val="0"/>
              </a:spcAft>
              <a:buClr>
                <a:schemeClr val="dk2"/>
              </a:buClr>
              <a:buSzPts val="1700"/>
              <a:buFont typeface="Trebuchet MS"/>
              <a:buChar char="●"/>
              <a:defRPr/>
            </a:lvl7pPr>
            <a:lvl8pPr marL="6096122" lvl="7" indent="-560928" algn="l">
              <a:spcBef>
                <a:spcPts val="3167"/>
              </a:spcBef>
              <a:spcAft>
                <a:spcPts val="0"/>
              </a:spcAft>
              <a:buClr>
                <a:schemeClr val="dk2"/>
              </a:buClr>
              <a:buSzPts val="1700"/>
              <a:buFont typeface="Trebuchet MS"/>
              <a:buChar char="○"/>
              <a:defRPr/>
            </a:lvl8pPr>
            <a:lvl9pPr marL="6858137" lvl="8" indent="-560928" algn="l">
              <a:spcBef>
                <a:spcPts val="3167"/>
              </a:spcBef>
              <a:spcAft>
                <a:spcPts val="3167"/>
              </a:spcAft>
              <a:buClr>
                <a:schemeClr val="dk2"/>
              </a:buClr>
              <a:buSzPts val="1700"/>
              <a:buFont typeface="Trebuchet MS"/>
              <a:buChar char="■"/>
              <a:defRPr/>
            </a:lvl9pPr>
          </a:lstStyle>
          <a:p>
            <a:endParaRPr/>
          </a:p>
        </p:txBody>
      </p:sp>
      <p:sp>
        <p:nvSpPr>
          <p:cNvPr id="45" name="Google Shape;45;p57"/>
          <p:cNvSpPr txBox="1">
            <a:spLocks noGrp="1"/>
          </p:cNvSpPr>
          <p:nvPr>
            <p:ph type="sldNum" idx="12"/>
          </p:nvPr>
        </p:nvSpPr>
        <p:spPr>
          <a:xfrm>
            <a:off x="16944915" y="9326433"/>
            <a:ext cx="1097500" cy="787000"/>
          </a:xfrm>
          <a:prstGeom prst="rect">
            <a:avLst/>
          </a:prstGeom>
          <a:noFill/>
          <a:ln>
            <a:noFill/>
          </a:ln>
        </p:spPr>
        <p:txBody>
          <a:bodyPr spcFirstLastPara="1" wrap="square" lIns="109700" tIns="109700" rIns="109700" bIns="109700" anchor="ctr" anchorCtr="0">
            <a:noAutofit/>
          </a:bodyPr>
          <a:lstStyle>
            <a:lvl1pPr marL="0" marR="0" lvl="0"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91259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38"/>
        <p:cNvGrpSpPr/>
        <p:nvPr/>
      </p:nvGrpSpPr>
      <p:grpSpPr>
        <a:xfrm>
          <a:off x="0" y="0"/>
          <a:ext cx="0" cy="0"/>
          <a:chOff x="0" y="0"/>
          <a:chExt cx="0" cy="0"/>
        </a:xfrm>
      </p:grpSpPr>
      <p:sp>
        <p:nvSpPr>
          <p:cNvPr id="39" name="Google Shape;39;p56"/>
          <p:cNvSpPr txBox="1">
            <a:spLocks noGrp="1"/>
          </p:cNvSpPr>
          <p:nvPr>
            <p:ph type="title"/>
          </p:nvPr>
        </p:nvSpPr>
        <p:spPr>
          <a:xfrm>
            <a:off x="830580" y="1229043"/>
            <a:ext cx="16627000" cy="985000"/>
          </a:xfrm>
          <a:prstGeom prst="rect">
            <a:avLst/>
          </a:prstGeom>
          <a:noFill/>
          <a:ln>
            <a:noFill/>
          </a:ln>
        </p:spPr>
        <p:txBody>
          <a:bodyPr spcFirstLastPara="1" wrap="square" lIns="91450" tIns="45700" rIns="91450" bIns="45700" anchor="b" anchorCtr="0">
            <a:noAutofit/>
          </a:bodyPr>
          <a:lstStyle>
            <a:lvl1pPr marR="0" lvl="0" algn="ctr">
              <a:lnSpc>
                <a:spcPct val="90000"/>
              </a:lnSpc>
              <a:spcBef>
                <a:spcPts val="0"/>
              </a:spcBef>
              <a:spcAft>
                <a:spcPts val="0"/>
              </a:spcAft>
              <a:buClr>
                <a:schemeClr val="dk2"/>
              </a:buClr>
              <a:buSzPts val="1400"/>
              <a:buFont typeface="Trebuchet MS"/>
              <a:buNone/>
              <a:defRPr sz="6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9pPr>
          </a:lstStyle>
          <a:p>
            <a:endParaRPr/>
          </a:p>
        </p:txBody>
      </p:sp>
      <p:sp>
        <p:nvSpPr>
          <p:cNvPr id="40" name="Google Shape;40;p56"/>
          <p:cNvSpPr txBox="1">
            <a:spLocks noGrp="1"/>
          </p:cNvSpPr>
          <p:nvPr>
            <p:ph type="body" idx="1"/>
          </p:nvPr>
        </p:nvSpPr>
        <p:spPr>
          <a:xfrm>
            <a:off x="861250" y="3505058"/>
            <a:ext cx="16581000" cy="6198000"/>
          </a:xfrm>
          <a:prstGeom prst="rect">
            <a:avLst/>
          </a:prstGeom>
          <a:noFill/>
          <a:ln>
            <a:noFill/>
          </a:ln>
        </p:spPr>
        <p:txBody>
          <a:bodyPr spcFirstLastPara="1" wrap="square" lIns="91450" tIns="45700" rIns="91450" bIns="45700" anchor="t" anchorCtr="0">
            <a:noAutofit/>
          </a:bodyPr>
          <a:lstStyle>
            <a:lvl1pPr marL="762015" marR="0" lvl="0" indent="-381008" algn="l">
              <a:lnSpc>
                <a:spcPct val="90000"/>
              </a:lnSpc>
              <a:spcBef>
                <a:spcPts val="1667"/>
              </a:spcBef>
              <a:spcAft>
                <a:spcPts val="0"/>
              </a:spcAft>
              <a:buClr>
                <a:schemeClr val="dk1"/>
              </a:buClr>
              <a:buSzPts val="1800"/>
              <a:buFont typeface="Trebuchet MS"/>
              <a:buNone/>
              <a:defRPr sz="3000" b="0" i="0" u="none" strike="noStrike" cap="none">
                <a:solidFill>
                  <a:schemeClr val="dk2"/>
                </a:solidFill>
                <a:latin typeface="Trebuchet MS"/>
                <a:ea typeface="Trebuchet MS"/>
                <a:cs typeface="Trebuchet MS"/>
                <a:sym typeface="Trebuchet MS"/>
              </a:defRPr>
            </a:lvl1pPr>
            <a:lvl2pPr marL="1524030" marR="0" lvl="1" indent="-381008" algn="l">
              <a:lnSpc>
                <a:spcPct val="90000"/>
              </a:lnSpc>
              <a:spcBef>
                <a:spcPts val="1667"/>
              </a:spcBef>
              <a:spcAft>
                <a:spcPts val="0"/>
              </a:spcAft>
              <a:buClr>
                <a:schemeClr val="dk1"/>
              </a:buClr>
              <a:buSzPts val="1600"/>
              <a:buFont typeface="Trebuchet MS"/>
              <a:buNone/>
              <a:defRPr sz="2667" b="0" i="0" u="none" strike="noStrike" cap="none">
                <a:solidFill>
                  <a:schemeClr val="dk2"/>
                </a:solidFill>
                <a:latin typeface="Trebuchet MS"/>
                <a:ea typeface="Trebuchet MS"/>
                <a:cs typeface="Trebuchet MS"/>
                <a:sym typeface="Trebuchet MS"/>
              </a:defRPr>
            </a:lvl2pPr>
            <a:lvl3pPr marL="2286046" marR="0" lvl="2" indent="-381008" algn="l">
              <a:lnSpc>
                <a:spcPct val="90000"/>
              </a:lnSpc>
              <a:spcBef>
                <a:spcPts val="1667"/>
              </a:spcBef>
              <a:spcAft>
                <a:spcPts val="0"/>
              </a:spcAft>
              <a:buClr>
                <a:schemeClr val="dk1"/>
              </a:buClr>
              <a:buSzPts val="1400"/>
              <a:buFont typeface="Trebuchet MS"/>
              <a:buNone/>
              <a:defRPr sz="2333" b="0" i="0" u="none" strike="noStrike" cap="none">
                <a:solidFill>
                  <a:schemeClr val="dk2"/>
                </a:solidFill>
                <a:latin typeface="Trebuchet MS"/>
                <a:ea typeface="Trebuchet MS"/>
                <a:cs typeface="Trebuchet MS"/>
                <a:sym typeface="Trebuchet MS"/>
              </a:defRPr>
            </a:lvl3pPr>
            <a:lvl4pPr marL="3048061" marR="0" lvl="3" indent="-571511" algn="l">
              <a:spcBef>
                <a:spcPts val="1667"/>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10076" marR="0" lvl="4" indent="-592679" algn="l">
              <a:spcBef>
                <a:spcPts val="667"/>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2091" marR="0" lvl="5"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4107" marR="0" lvl="6"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6122" marR="0" lvl="7"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8137" marR="0" lvl="8"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41" name="Google Shape;41;p56"/>
          <p:cNvSpPr txBox="1">
            <a:spLocks noGrp="1"/>
          </p:cNvSpPr>
          <p:nvPr>
            <p:ph type="body" idx="2"/>
          </p:nvPr>
        </p:nvSpPr>
        <p:spPr>
          <a:xfrm>
            <a:off x="830580" y="2099222"/>
            <a:ext cx="16627000" cy="876000"/>
          </a:xfrm>
          <a:prstGeom prst="rect">
            <a:avLst/>
          </a:prstGeom>
          <a:noFill/>
          <a:ln>
            <a:noFill/>
          </a:ln>
        </p:spPr>
        <p:txBody>
          <a:bodyPr spcFirstLastPara="1" wrap="square" lIns="91450" tIns="45700" rIns="91450" bIns="45700" anchor="t" anchorCtr="0">
            <a:noAutofit/>
          </a:bodyPr>
          <a:lstStyle>
            <a:lvl1pPr marL="762015" marR="0" lvl="0" indent="-381008" algn="ctr">
              <a:lnSpc>
                <a:spcPct val="90000"/>
              </a:lnSpc>
              <a:spcBef>
                <a:spcPts val="1667"/>
              </a:spcBef>
              <a:spcAft>
                <a:spcPts val="0"/>
              </a:spcAft>
              <a:buClr>
                <a:schemeClr val="dk1"/>
              </a:buClr>
              <a:buSzPts val="2400"/>
              <a:buFont typeface="Trebuchet MS"/>
              <a:buNone/>
              <a:defRPr sz="4000" b="0" i="0" u="none" strike="noStrike" cap="none">
                <a:solidFill>
                  <a:schemeClr val="lt2"/>
                </a:solidFill>
                <a:latin typeface="Trebuchet MS"/>
                <a:ea typeface="Trebuchet MS"/>
                <a:cs typeface="Trebuchet MS"/>
                <a:sym typeface="Trebuchet MS"/>
              </a:defRPr>
            </a:lvl1pPr>
            <a:lvl2pPr marL="1524030" marR="0" lvl="1" indent="-381008" algn="ctr">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6046" marR="0" lvl="2" indent="-381008" algn="ctr">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8061" marR="0" lvl="3" indent="-381008" algn="ctr">
              <a:spcBef>
                <a:spcPts val="1667"/>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10076" marR="0" lvl="4" indent="-381008" algn="ctr">
              <a:spcBef>
                <a:spcPts val="1000"/>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2091" marR="0" lvl="5"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4107" marR="0" lvl="6"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6122" marR="0" lvl="7"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8137" marR="0" lvl="8"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91152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1102044"/>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3333">
                <a:solidFill>
                  <a:schemeClr val="bg1"/>
                </a:solidFill>
              </a:defRPr>
            </a:lvl1pPr>
            <a:lvl2pPr marL="952519" indent="0">
              <a:buClr>
                <a:schemeClr val="bg2"/>
              </a:buClr>
              <a:buSzPct val="100000"/>
              <a:buFontTx/>
              <a:buNone/>
              <a:defRPr sz="3000">
                <a:solidFill>
                  <a:schemeClr val="bg1"/>
                </a:solidFill>
              </a:defRPr>
            </a:lvl2pPr>
            <a:lvl3pPr marL="1815078" indent="0">
              <a:buClr>
                <a:schemeClr val="bg2"/>
              </a:buClr>
              <a:buSzPct val="100000"/>
              <a:buFontTx/>
              <a:buNone/>
              <a:defRPr sz="3000">
                <a:solidFill>
                  <a:schemeClr val="bg1"/>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72222"/>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803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1090588"/>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0581" y="3519436"/>
            <a:ext cx="8241772"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9215650" y="3519436"/>
            <a:ext cx="8241770"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67614"/>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750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86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54463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2531165"/>
            <a:ext cx="16581120" cy="7172103"/>
          </a:xfrm>
        </p:spPr>
        <p:txBody>
          <a:bodyPr/>
          <a:lstStyle>
            <a:lvl1pPr marL="0" indent="0">
              <a:buClr>
                <a:schemeClr val="bg2"/>
              </a:buClr>
              <a:buSzPct val="100000"/>
              <a:buFont typeface="Arial" panose="020B0604020202020204" pitchFamily="34" charset="0"/>
              <a:buNone/>
              <a:defRPr sz="3000" b="1">
                <a:solidFill>
                  <a:schemeClr val="accent4"/>
                </a:solidFill>
              </a:defRPr>
            </a:lvl1pPr>
            <a:lvl2pPr marL="516742" indent="-342907">
              <a:buClr>
                <a:schemeClr val="bg2"/>
              </a:buClr>
              <a:buSzPct val="100000"/>
              <a:buFont typeface="Arial" panose="020B0604020202020204" pitchFamily="34" charset="0"/>
              <a:buChar char="•"/>
              <a:defRPr sz="2400">
                <a:solidFill>
                  <a:schemeClr val="accent4"/>
                </a:solidFill>
              </a:defRPr>
            </a:lvl2pPr>
            <a:lvl3pPr marL="854887" indent="-338145">
              <a:buClr>
                <a:schemeClr val="bg2"/>
              </a:buClr>
              <a:buSzPct val="100000"/>
              <a:buFont typeface="Arial" panose="020B0604020202020204" pitchFamily="34" charset="0"/>
              <a:buChar char="•"/>
              <a:defRPr sz="2100">
                <a:solidFill>
                  <a:schemeClr val="accent4"/>
                </a:solidFill>
              </a:defRPr>
            </a:lvl3pPr>
            <a:lvl4pPr marL="2958307" indent="-381034">
              <a:buClr>
                <a:schemeClr val="bg2"/>
              </a:buClr>
              <a:buFont typeface="Wingdings" panose="05000000000000000000" pitchFamily="2" charset="2"/>
              <a:buChar char="§"/>
              <a:defRPr sz="3000">
                <a:solidFill>
                  <a:schemeClr val="tx1"/>
                </a:solidFill>
              </a:defRPr>
            </a:lvl4pPr>
            <a:lvl5pPr marL="3529859" indent="-38103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0"/>
            <a:endParaRPr lang="en-US"/>
          </a:p>
        </p:txBody>
      </p:sp>
    </p:spTree>
    <p:extLst>
      <p:ext uri="{BB962C8B-B14F-4D97-AF65-F5344CB8AC3E}">
        <p14:creationId xmlns:p14="http://schemas.microsoft.com/office/powerpoint/2010/main" val="374171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C7B12B-CED0-499E-AF41-9ACC7DE783D6}"/>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8B040755-92A7-4902-AEA7-08E9B082B7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3" r:id="rId19"/>
    <p:sldLayoutId id="2147483994" r:id="rId20"/>
    <p:sldLayoutId id="2147483995" r:id="rId21"/>
    <p:sldLayoutId id="2147483997" r:id="rId22"/>
    <p:sldLayoutId id="2147483998" r:id="rId23"/>
    <p:sldLayoutId id="2147483999" r:id="rId24"/>
    <p:sldLayoutId id="2147484000" r:id="rId25"/>
    <p:sldLayoutId id="2147484001" r:id="rId26"/>
    <p:sldLayoutId id="214748400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hyperlink" Target="https://github.com/kubeflow/kubeflow/tree/master/kubeflow/nvidia-inference-server" TargetMode="External"/><Relationship Id="rId4" Type="http://schemas.openxmlformats.org/officeDocument/2006/relationships/image" Target="../media/image159.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NVIDIA/tensorrt-inference-server/tree/b6b45ead074d57e3d18703b7c0273672c5e92893/deploy/single_server" TargetMode="External"/><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171.png"/><Relationship Id="rId18" Type="http://schemas.openxmlformats.org/officeDocument/2006/relationships/image" Target="../media/image176.svg"/><Relationship Id="rId26" Type="http://schemas.openxmlformats.org/officeDocument/2006/relationships/image" Target="../media/image184.svg"/><Relationship Id="rId3" Type="http://schemas.openxmlformats.org/officeDocument/2006/relationships/image" Target="../media/image161.png"/><Relationship Id="rId21" Type="http://schemas.openxmlformats.org/officeDocument/2006/relationships/image" Target="../media/image179.png"/><Relationship Id="rId34" Type="http://schemas.openxmlformats.org/officeDocument/2006/relationships/image" Target="../media/image192.svg"/><Relationship Id="rId7" Type="http://schemas.openxmlformats.org/officeDocument/2006/relationships/image" Target="../media/image165.png"/><Relationship Id="rId12" Type="http://schemas.openxmlformats.org/officeDocument/2006/relationships/image" Target="../media/image170.svg"/><Relationship Id="rId17" Type="http://schemas.openxmlformats.org/officeDocument/2006/relationships/image" Target="../media/image175.png"/><Relationship Id="rId25" Type="http://schemas.openxmlformats.org/officeDocument/2006/relationships/image" Target="../media/image183.png"/><Relationship Id="rId33" Type="http://schemas.openxmlformats.org/officeDocument/2006/relationships/image" Target="../media/image191.png"/><Relationship Id="rId2" Type="http://schemas.openxmlformats.org/officeDocument/2006/relationships/notesSlide" Target="../notesSlides/notesSlide36.xml"/><Relationship Id="rId16" Type="http://schemas.openxmlformats.org/officeDocument/2006/relationships/image" Target="../media/image174.svg"/><Relationship Id="rId20" Type="http://schemas.openxmlformats.org/officeDocument/2006/relationships/image" Target="../media/image178.svg"/><Relationship Id="rId29" Type="http://schemas.openxmlformats.org/officeDocument/2006/relationships/image" Target="../media/image187.png"/><Relationship Id="rId1" Type="http://schemas.openxmlformats.org/officeDocument/2006/relationships/slideLayout" Target="../slideLayouts/slideLayout20.xml"/><Relationship Id="rId6" Type="http://schemas.openxmlformats.org/officeDocument/2006/relationships/image" Target="../media/image164.svg"/><Relationship Id="rId11" Type="http://schemas.openxmlformats.org/officeDocument/2006/relationships/image" Target="../media/image169.png"/><Relationship Id="rId24" Type="http://schemas.openxmlformats.org/officeDocument/2006/relationships/image" Target="../media/image182.svg"/><Relationship Id="rId32" Type="http://schemas.openxmlformats.org/officeDocument/2006/relationships/image" Target="../media/image190.sv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svg"/><Relationship Id="rId10" Type="http://schemas.openxmlformats.org/officeDocument/2006/relationships/image" Target="../media/image168.svg"/><Relationship Id="rId19" Type="http://schemas.openxmlformats.org/officeDocument/2006/relationships/image" Target="../media/image177.png"/><Relationship Id="rId31" Type="http://schemas.openxmlformats.org/officeDocument/2006/relationships/image" Target="../media/image189.pn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72.svg"/><Relationship Id="rId22" Type="http://schemas.openxmlformats.org/officeDocument/2006/relationships/image" Target="../media/image180.svg"/><Relationship Id="rId27" Type="http://schemas.openxmlformats.org/officeDocument/2006/relationships/image" Target="../media/image185.png"/><Relationship Id="rId30" Type="http://schemas.openxmlformats.org/officeDocument/2006/relationships/image" Target="../media/image188.sv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microsoft.com/office/2007/relationships/hdphoto" Target="../media/hdphoto8.wdp"/><Relationship Id="rId3" Type="http://schemas.openxmlformats.org/officeDocument/2006/relationships/image" Target="../media/image193.png"/><Relationship Id="rId21" Type="http://schemas.openxmlformats.org/officeDocument/2006/relationships/image" Target="../media/image207.png"/><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5.png"/><Relationship Id="rId2" Type="http://schemas.openxmlformats.org/officeDocument/2006/relationships/notesSlide" Target="../notesSlides/notesSlide37.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20.xml"/><Relationship Id="rId6" Type="http://schemas.openxmlformats.org/officeDocument/2006/relationships/image" Target="../media/image196.png"/><Relationship Id="rId11" Type="http://schemas.openxmlformats.org/officeDocument/2006/relationships/image" Target="../media/image201.png"/><Relationship Id="rId24" Type="http://schemas.microsoft.com/office/2007/relationships/hdphoto" Target="../media/hdphoto11.wdp"/><Relationship Id="rId5" Type="http://schemas.openxmlformats.org/officeDocument/2006/relationships/image" Target="../media/image195.png"/><Relationship Id="rId15" Type="http://schemas.openxmlformats.org/officeDocument/2006/relationships/image" Target="../media/image204.png"/><Relationship Id="rId23" Type="http://schemas.openxmlformats.org/officeDocument/2006/relationships/image" Target="../media/image208.png"/><Relationship Id="rId10" Type="http://schemas.openxmlformats.org/officeDocument/2006/relationships/image" Target="../media/image200.png"/><Relationship Id="rId19" Type="http://schemas.openxmlformats.org/officeDocument/2006/relationships/image" Target="../media/image206.png"/><Relationship Id="rId4" Type="http://schemas.openxmlformats.org/officeDocument/2006/relationships/image" Target="../media/image194.png"/><Relationship Id="rId9" Type="http://schemas.openxmlformats.org/officeDocument/2006/relationships/image" Target="../media/image199.png"/><Relationship Id="rId14" Type="http://schemas.microsoft.com/office/2007/relationships/hdphoto" Target="../media/hdphoto6.wdp"/><Relationship Id="rId22" Type="http://schemas.microsoft.com/office/2007/relationships/hdphoto" Target="../media/hdphoto10.wdp"/></Relationships>
</file>

<file path=ppt/slides/_rels/slide10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8" Type="http://schemas.openxmlformats.org/officeDocument/2006/relationships/image" Target="../media/image213.png"/><Relationship Id="rId13" Type="http://schemas.microsoft.com/office/2007/relationships/hdphoto" Target="../media/hdphoto16.wdp"/><Relationship Id="rId18" Type="http://schemas.openxmlformats.org/officeDocument/2006/relationships/image" Target="../media/image218.png"/><Relationship Id="rId3" Type="http://schemas.openxmlformats.org/officeDocument/2006/relationships/hyperlink" Target="https://ngc.nvidia.com/catalog/model-scripts/nvidia:jasper_for_trtis" TargetMode="External"/><Relationship Id="rId21" Type="http://schemas.microsoft.com/office/2007/relationships/hdphoto" Target="../media/hdphoto20.wdp"/><Relationship Id="rId7" Type="http://schemas.microsoft.com/office/2007/relationships/hdphoto" Target="../media/hdphoto13.wdp"/><Relationship Id="rId12" Type="http://schemas.openxmlformats.org/officeDocument/2006/relationships/image" Target="../media/image215.png"/><Relationship Id="rId17" Type="http://schemas.microsoft.com/office/2007/relationships/hdphoto" Target="../media/hdphoto18.wdp"/><Relationship Id="rId2" Type="http://schemas.openxmlformats.org/officeDocument/2006/relationships/notesSlide" Target="../notesSlides/notesSlide40.xml"/><Relationship Id="rId16" Type="http://schemas.openxmlformats.org/officeDocument/2006/relationships/image" Target="../media/image217.png"/><Relationship Id="rId20" Type="http://schemas.openxmlformats.org/officeDocument/2006/relationships/image" Target="../media/image219.png"/><Relationship Id="rId1" Type="http://schemas.openxmlformats.org/officeDocument/2006/relationships/slideLayout" Target="../slideLayouts/slideLayout20.xml"/><Relationship Id="rId6" Type="http://schemas.openxmlformats.org/officeDocument/2006/relationships/image" Target="../media/image212.png"/><Relationship Id="rId11" Type="http://schemas.microsoft.com/office/2007/relationships/hdphoto" Target="../media/hdphoto15.wdp"/><Relationship Id="rId5" Type="http://schemas.microsoft.com/office/2007/relationships/hdphoto" Target="../media/hdphoto12.wdp"/><Relationship Id="rId15" Type="http://schemas.microsoft.com/office/2007/relationships/hdphoto" Target="../media/hdphoto17.wdp"/><Relationship Id="rId10" Type="http://schemas.openxmlformats.org/officeDocument/2006/relationships/image" Target="../media/image214.png"/><Relationship Id="rId19" Type="http://schemas.microsoft.com/office/2007/relationships/hdphoto" Target="../media/hdphoto19.wdp"/><Relationship Id="rId4" Type="http://schemas.openxmlformats.org/officeDocument/2006/relationships/image" Target="../media/image211.png"/><Relationship Id="rId9" Type="http://schemas.microsoft.com/office/2007/relationships/hdphoto" Target="../media/hdphoto14.wdp"/><Relationship Id="rId14" Type="http://schemas.openxmlformats.org/officeDocument/2006/relationships/image" Target="../media/image216.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microsoft.com/office/2007/relationships/hdphoto" Target="../media/hdphoto22.wdp"/><Relationship Id="rId13" Type="http://schemas.openxmlformats.org/officeDocument/2006/relationships/image" Target="../media/image224.png"/><Relationship Id="rId18" Type="http://schemas.openxmlformats.org/officeDocument/2006/relationships/image" Target="../media/image227.svg"/><Relationship Id="rId3" Type="http://schemas.openxmlformats.org/officeDocument/2006/relationships/image" Target="../media/image220.png"/><Relationship Id="rId7" Type="http://schemas.openxmlformats.org/officeDocument/2006/relationships/image" Target="../media/image221.png"/><Relationship Id="rId12" Type="http://schemas.microsoft.com/office/2007/relationships/hdphoto" Target="../media/hdphoto24.wdp"/><Relationship Id="rId17" Type="http://schemas.openxmlformats.org/officeDocument/2006/relationships/image" Target="../media/image226.png"/><Relationship Id="rId2" Type="http://schemas.openxmlformats.org/officeDocument/2006/relationships/notesSlide" Target="../notesSlides/notesSlide41.xml"/><Relationship Id="rId16" Type="http://schemas.microsoft.com/office/2007/relationships/hdphoto" Target="../media/hdphoto26.wdp"/><Relationship Id="rId1" Type="http://schemas.openxmlformats.org/officeDocument/2006/relationships/slideLayout" Target="../slideLayouts/slideLayout20.xml"/><Relationship Id="rId6" Type="http://schemas.microsoft.com/office/2007/relationships/hdphoto" Target="../media/hdphoto13.wdp"/><Relationship Id="rId11" Type="http://schemas.openxmlformats.org/officeDocument/2006/relationships/image" Target="../media/image223.png"/><Relationship Id="rId5" Type="http://schemas.openxmlformats.org/officeDocument/2006/relationships/image" Target="../media/image212.png"/><Relationship Id="rId15" Type="http://schemas.openxmlformats.org/officeDocument/2006/relationships/image" Target="../media/image225.png"/><Relationship Id="rId10" Type="http://schemas.microsoft.com/office/2007/relationships/hdphoto" Target="../media/hdphoto23.wdp"/><Relationship Id="rId4" Type="http://schemas.microsoft.com/office/2007/relationships/hdphoto" Target="../media/hdphoto21.wdp"/><Relationship Id="rId9" Type="http://schemas.openxmlformats.org/officeDocument/2006/relationships/image" Target="../media/image222.png"/><Relationship Id="rId14" Type="http://schemas.microsoft.com/office/2007/relationships/hdphoto" Target="../media/hdphoto25.wdp"/></Relationships>
</file>

<file path=ppt/slides/_rels/slide11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2.xml"/><Relationship Id="rId1" Type="http://schemas.openxmlformats.org/officeDocument/2006/relationships/slideLayout" Target="../slideLayouts/slideLayout20.xml"/><Relationship Id="rId5" Type="http://schemas.openxmlformats.org/officeDocument/2006/relationships/image" Target="../media/image230.png"/><Relationship Id="rId4" Type="http://schemas.openxmlformats.org/officeDocument/2006/relationships/image" Target="../media/image229.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hyperlink" Target="https://bair.berkeley.edu/blog/2020/03/05/compres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bair.berkeley.edu/blog/2020/03/05/compress/"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29.png"/><Relationship Id="rId12" Type="http://schemas.microsoft.com/office/2007/relationships/hdphoto" Target="../media/hdphoto4.wdp"/><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30.png"/><Relationship Id="rId14" Type="http://schemas.microsoft.com/office/2007/relationships/hdphoto" Target="../media/hdphoto5.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nvidia.com/deeplearning/dgx/tf-trt-user-guide/index.html" TargetMode="External"/><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cloudblogs.microsoft.com/opensource/2020/01/21/microsoft-onnx-open-source-optimizations-transformer-inference-gpu-cpu"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75.gif"/><Relationship Id="rId3" Type="http://schemas.openxmlformats.org/officeDocument/2006/relationships/hyperlink" Target="https://github.com/onnx/onnx-tensorrt/blob/7.0/operators.md" TargetMode="External"/><Relationship Id="rId7"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jpe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16.xml"/><Relationship Id="rId16" Type="http://schemas.openxmlformats.org/officeDocument/2006/relationships/image" Target="../media/image94.jpeg"/><Relationship Id="rId20" Type="http://schemas.openxmlformats.org/officeDocument/2006/relationships/image" Target="../media/image98.jpeg"/><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89.jpeg"/><Relationship Id="rId5" Type="http://schemas.openxmlformats.org/officeDocument/2006/relationships/image" Target="../media/image83.png"/><Relationship Id="rId15" Type="http://schemas.openxmlformats.org/officeDocument/2006/relationships/image" Target="../media/image93.svg"/><Relationship Id="rId23" Type="http://schemas.openxmlformats.org/officeDocument/2006/relationships/image" Target="../media/image101.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jpe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hyperlink" Target="https://github.com/NVIDIA/DeepLearningExamples/tree/master/FasterTransformer#feature-support-matrix"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8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137.png"/></Relationships>
</file>

<file path=ppt/slides/_rels/slide9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139.jpeg"/></Relationships>
</file>

<file path=ppt/slides/_rels/slide9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141.jpeg"/></Relationships>
</file>

<file path=ppt/slides/_rels/slide9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4294967295"/>
          </p:nvPr>
        </p:nvSpPr>
        <p:spPr>
          <a:xfrm>
            <a:off x="1143000" y="8290560"/>
            <a:ext cx="9692640" cy="477053"/>
          </a:xfrm>
        </p:spPr>
        <p:txBody>
          <a:bodyPr/>
          <a:lstStyle/>
          <a:p>
            <a:r>
              <a:rPr lang="en-US" dirty="0"/>
              <a:t>Building Transformer-Based Natural Language Processing Applications</a:t>
            </a:r>
            <a:br>
              <a:rPr lang="en-US" dirty="0"/>
            </a:br>
            <a:r>
              <a:rPr lang="en-US" dirty="0"/>
              <a:t>(Part 3)</a:t>
            </a:r>
          </a:p>
        </p:txBody>
      </p:sp>
      <p:sp>
        <p:nvSpPr>
          <p:cNvPr id="5" name="Title 10"/>
          <p:cNvSpPr>
            <a:spLocks noGrp="1"/>
          </p:cNvSpPr>
          <p:nvPr>
            <p:ph type="title"/>
          </p:nvPr>
        </p:nvSpPr>
        <p:spPr>
          <a:xfrm>
            <a:off x="1143000" y="6705601"/>
            <a:ext cx="10002328" cy="1638092"/>
          </a:xfrm>
        </p:spPr>
        <p:txBody>
          <a:bodyPr/>
          <a:lstStyle/>
          <a:p>
            <a:r>
              <a:rPr lang="en-US" dirty="0"/>
              <a:t>Production Deployment</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Real Time Applications Need to Deliver Latency &lt;300 </a:t>
            </a:r>
            <a:r>
              <a:rPr lang="en-US" dirty="0" err="1"/>
              <a:t>ms</a:t>
            </a:r>
            <a:endParaRPr lang="en-US" dirty="0"/>
          </a:p>
        </p:txBody>
      </p:sp>
      <p:pic>
        <p:nvPicPr>
          <p:cNvPr id="8" name="Content Placeholder 7">
            <a:extLst>
              <a:ext uri="{FF2B5EF4-FFF2-40B4-BE49-F238E27FC236}">
                <a16:creationId xmlns:a16="http://schemas.microsoft.com/office/drawing/2014/main" id="{DFBD3367-66A2-4BCA-9180-57E3C4307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92531" y="2946401"/>
            <a:ext cx="14702938" cy="6680595"/>
          </a:xfrm>
          <a:prstGeom prst="rect">
            <a:avLst/>
          </a:prstGeom>
        </p:spPr>
      </p:pic>
      <p:sp>
        <p:nvSpPr>
          <p:cNvPr id="3" name="Arrow: Right 2">
            <a:extLst>
              <a:ext uri="{FF2B5EF4-FFF2-40B4-BE49-F238E27FC236}">
                <a16:creationId xmlns:a16="http://schemas.microsoft.com/office/drawing/2014/main" id="{71512B8F-F4E3-4273-A194-3E93F154F3C8}"/>
              </a:ext>
            </a:extLst>
          </p:cNvPr>
          <p:cNvSpPr/>
          <p:nvPr/>
        </p:nvSpPr>
        <p:spPr>
          <a:xfrm rot="8038056">
            <a:off x="11610447" y="3280689"/>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A9F2ABD8-6423-44DF-96AB-0B893663B8F4}"/>
              </a:ext>
            </a:extLst>
          </p:cNvPr>
          <p:cNvSpPr/>
          <p:nvPr/>
        </p:nvSpPr>
        <p:spPr>
          <a:xfrm rot="8038056">
            <a:off x="14365720" y="5299658"/>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FA5FAB20-B7CE-4FB9-876B-AE6CA7D22613}"/>
              </a:ext>
            </a:extLst>
          </p:cNvPr>
          <p:cNvSpPr/>
          <p:nvPr/>
        </p:nvSpPr>
        <p:spPr>
          <a:xfrm rot="8038056">
            <a:off x="15068240" y="6833628"/>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880209A9-1AFD-4DB3-9CD8-EA4DB1E941C7}"/>
              </a:ext>
            </a:extLst>
          </p:cNvPr>
          <p:cNvSpPr/>
          <p:nvPr/>
        </p:nvSpPr>
        <p:spPr>
          <a:xfrm rot="8038056">
            <a:off x="15349828" y="3988471"/>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84A5662D-79EB-43C4-B849-91BF991B49DD}"/>
              </a:ext>
            </a:extLst>
          </p:cNvPr>
          <p:cNvSpPr/>
          <p:nvPr/>
        </p:nvSpPr>
        <p:spPr>
          <a:xfrm rot="8038056">
            <a:off x="15701085" y="5463233"/>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85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4"/>
          <p:cNvSpPr txBox="1"/>
          <p:nvPr/>
        </p:nvSpPr>
        <p:spPr>
          <a:xfrm>
            <a:off x="830580" y="-568798"/>
            <a:ext cx="16068000" cy="1317000"/>
          </a:xfrm>
          <a:prstGeom prst="rect">
            <a:avLst/>
          </a:prstGeom>
          <a:noFill/>
          <a:ln>
            <a:noFill/>
          </a:ln>
        </p:spPr>
        <p:txBody>
          <a:bodyPr spcFirstLastPara="1" wrap="square" lIns="182833" tIns="182833" rIns="182833" bIns="182833" anchor="b" anchorCtr="0">
            <a:noAutofit/>
          </a:bodyPr>
          <a:lstStyle/>
          <a:p>
            <a:pPr algn="ctr">
              <a:lnSpc>
                <a:spcPct val="90000"/>
              </a:lnSpc>
              <a:spcBef>
                <a:spcPts val="0"/>
              </a:spcBef>
              <a:spcAft>
                <a:spcPts val="0"/>
              </a:spcAft>
              <a:buClr>
                <a:srgbClr val="000000"/>
              </a:buClr>
              <a:buSzPts val="1300"/>
            </a:pPr>
            <a:endParaRPr sz="6000" b="1">
              <a:solidFill>
                <a:schemeClr val="dk2"/>
              </a:solidFill>
              <a:latin typeface="Trebuchet MS"/>
              <a:ea typeface="Trebuchet MS"/>
              <a:cs typeface="Trebuchet MS"/>
              <a:sym typeface="Trebuchet MS"/>
            </a:endParaRPr>
          </a:p>
        </p:txBody>
      </p:sp>
      <p:pic>
        <p:nvPicPr>
          <p:cNvPr id="909" name="Google Shape;909;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147150" y="3181426"/>
            <a:ext cx="3167500" cy="3049345"/>
          </a:xfrm>
          <a:prstGeom prst="rect">
            <a:avLst/>
          </a:prstGeom>
          <a:noFill/>
          <a:ln>
            <a:noFill/>
          </a:ln>
        </p:spPr>
      </p:pic>
      <p:pic>
        <p:nvPicPr>
          <p:cNvPr id="910" name="Google Shape;910;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396475" y="5410102"/>
            <a:ext cx="4668850" cy="4668793"/>
          </a:xfrm>
          <a:prstGeom prst="rect">
            <a:avLst/>
          </a:prstGeom>
          <a:noFill/>
          <a:ln>
            <a:noFill/>
          </a:ln>
        </p:spPr>
      </p:pic>
      <p:sp>
        <p:nvSpPr>
          <p:cNvPr id="911" name="Google Shape;911;p34"/>
          <p:cNvSpPr txBox="1"/>
          <p:nvPr/>
        </p:nvSpPr>
        <p:spPr>
          <a:xfrm>
            <a:off x="0" y="9570000"/>
            <a:ext cx="13785000" cy="717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200"/>
            </a:pPr>
            <a:r>
              <a:rPr lang="en-US" sz="2000">
                <a:solidFill>
                  <a:schemeClr val="dk2"/>
                </a:solidFill>
                <a:latin typeface="Trebuchet MS"/>
                <a:ea typeface="Trebuchet MS"/>
                <a:cs typeface="Trebuchet MS"/>
                <a:sym typeface="Trebuchet MS"/>
              </a:rPr>
              <a:t>For a more detailed explanation and step-by-step guidance for this collaboration, refer to this </a:t>
            </a:r>
            <a:r>
              <a:rPr lang="en-US" sz="2000" u="sng">
                <a:solidFill>
                  <a:schemeClr val="dk2"/>
                </a:solidFill>
                <a:latin typeface="Trebuchet MS"/>
                <a:ea typeface="Trebuchet MS"/>
                <a:cs typeface="Trebuchet MS"/>
                <a:sym typeface="Trebuchet MS"/>
                <a:hlinkClick r:id="rId5"/>
              </a:rPr>
              <a:t>GitHub repo</a:t>
            </a:r>
            <a:r>
              <a:rPr lang="en-US" sz="2000">
                <a:solidFill>
                  <a:schemeClr val="dk2"/>
                </a:solidFill>
                <a:latin typeface="Trebuchet MS"/>
                <a:ea typeface="Trebuchet MS"/>
                <a:cs typeface="Trebuchet MS"/>
                <a:sym typeface="Trebuchet MS"/>
              </a:rPr>
              <a:t>.</a:t>
            </a:r>
            <a:endParaRPr sz="2000">
              <a:solidFill>
                <a:schemeClr val="dk2"/>
              </a:solidFill>
              <a:latin typeface="Trebuchet MS"/>
              <a:ea typeface="Trebuchet MS"/>
              <a:cs typeface="Trebuchet MS"/>
              <a:sym typeface="Trebuchet MS"/>
            </a:endParaRPr>
          </a:p>
        </p:txBody>
      </p:sp>
      <p:sp>
        <p:nvSpPr>
          <p:cNvPr id="912" name="Google Shape;912;p34"/>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TRITON INFERENCE SERVER COLLABORATION WITH KUBEFLOW</a:t>
            </a:r>
            <a:endParaRPr/>
          </a:p>
        </p:txBody>
      </p:sp>
      <p:sp>
        <p:nvSpPr>
          <p:cNvPr id="913" name="Google Shape;913;p34"/>
          <p:cNvSpPr txBox="1">
            <a:spLocks noGrp="1"/>
          </p:cNvSpPr>
          <p:nvPr>
            <p:ph type="body" idx="1"/>
          </p:nvPr>
        </p:nvSpPr>
        <p:spPr>
          <a:xfrm>
            <a:off x="861250" y="2694771"/>
            <a:ext cx="12285900" cy="6667125"/>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lnSpc>
                <a:spcPct val="100000"/>
              </a:lnSpc>
              <a:spcBef>
                <a:spcPts val="0"/>
              </a:spcBef>
              <a:buSzPts val="1400"/>
            </a:pPr>
            <a:r>
              <a:rPr lang="en-US" sz="2333" b="1"/>
              <a:t>What is Kubeflow?</a:t>
            </a:r>
            <a:endParaRPr/>
          </a:p>
          <a:p>
            <a:pPr marL="476260" indent="-476260">
              <a:lnSpc>
                <a:spcPct val="100000"/>
              </a:lnSpc>
              <a:buSzPts val="1400"/>
              <a:buFont typeface="Arial"/>
              <a:buChar char="•"/>
            </a:pPr>
            <a:r>
              <a:rPr lang="en-US" sz="2333"/>
              <a:t>Open-source project to make ML workflows on Kubernetes simple, portable, and scalable</a:t>
            </a:r>
            <a:endParaRPr/>
          </a:p>
          <a:p>
            <a:pPr marL="476260" indent="-476260">
              <a:lnSpc>
                <a:spcPct val="100000"/>
              </a:lnSpc>
              <a:buSzPts val="1400"/>
              <a:buFont typeface="Arial"/>
              <a:buChar char="•"/>
            </a:pPr>
            <a:r>
              <a:rPr lang="en-US" sz="2333"/>
              <a:t>Customizable scripts and configuration files to deploy containers on their chosen environment</a:t>
            </a:r>
            <a:endParaRPr/>
          </a:p>
          <a:p>
            <a:pPr marL="0" indent="0">
              <a:lnSpc>
                <a:spcPct val="100000"/>
              </a:lnSpc>
              <a:buSzPts val="1400"/>
            </a:pPr>
            <a:r>
              <a:rPr lang="en-US" sz="2333" b="1"/>
              <a:t>Problems it solves</a:t>
            </a:r>
            <a:endParaRPr/>
          </a:p>
          <a:p>
            <a:pPr marL="476260" indent="-476260">
              <a:lnSpc>
                <a:spcPct val="100000"/>
              </a:lnSpc>
              <a:buSzPts val="1400"/>
              <a:buFont typeface="Arial"/>
              <a:buChar char="•"/>
            </a:pPr>
            <a:r>
              <a:rPr lang="en-US" sz="2333"/>
              <a:t>Easily set up an ML stack/pipeline that can fit into the majority of enterprise datacenter and multi-cloud environments</a:t>
            </a:r>
            <a:endParaRPr/>
          </a:p>
          <a:p>
            <a:pPr marL="0" indent="0">
              <a:lnSpc>
                <a:spcPct val="100000"/>
              </a:lnSpc>
              <a:buSzPts val="1400"/>
            </a:pPr>
            <a:r>
              <a:rPr lang="en-US" sz="2333" b="1"/>
              <a:t>How it helps Triton Inference Server</a:t>
            </a:r>
            <a:endParaRPr/>
          </a:p>
          <a:p>
            <a:pPr marL="476260" indent="-476260">
              <a:lnSpc>
                <a:spcPct val="100000"/>
              </a:lnSpc>
              <a:buSzPts val="1400"/>
              <a:buFont typeface="Arial"/>
              <a:buChar char="•"/>
            </a:pPr>
            <a:r>
              <a:rPr lang="en-US" sz="2333"/>
              <a:t>Triton Inference Server is deployed as a component inside of a production workflow to</a:t>
            </a:r>
            <a:endParaRPr/>
          </a:p>
          <a:p>
            <a:pPr marL="1428779" lvl="1" indent="-476260">
              <a:lnSpc>
                <a:spcPct val="100000"/>
              </a:lnSpc>
              <a:buSzPts val="1400"/>
              <a:buFont typeface="Arial"/>
              <a:buChar char="•"/>
            </a:pPr>
            <a:r>
              <a:rPr lang="en-US" sz="2333"/>
              <a:t>Optimize GPU performance</a:t>
            </a:r>
            <a:endParaRPr/>
          </a:p>
          <a:p>
            <a:pPr marL="1428779" lvl="1" indent="-476260">
              <a:lnSpc>
                <a:spcPct val="100000"/>
              </a:lnSpc>
              <a:buSzPts val="1400"/>
              <a:buFont typeface="Arial"/>
              <a:buChar char="•"/>
            </a:pPr>
            <a:r>
              <a:rPr lang="en-US" sz="2333"/>
              <a:t>Enable auto-scaling, traffic load balancing, and redundancy/failover via metrics</a:t>
            </a:r>
            <a:endParaRPr sz="2333"/>
          </a:p>
        </p:txBody>
      </p:sp>
    </p:spTree>
    <p:extLst>
      <p:ext uri="{BB962C8B-B14F-4D97-AF65-F5344CB8AC3E}">
        <p14:creationId xmlns:p14="http://schemas.microsoft.com/office/powerpoint/2010/main" val="3851915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830580" y="1102043"/>
            <a:ext cx="16627200" cy="985200"/>
          </a:xfrm>
          <a:prstGeom prst="rect">
            <a:avLst/>
          </a:prstGeom>
          <a:noFill/>
          <a:ln>
            <a:noFill/>
          </a:ln>
        </p:spPr>
        <p:txBody>
          <a:bodyPr spcFirstLastPara="1" vert="horz" wrap="square" lIns="152375" tIns="76125" rIns="152375" bIns="76125" numCol="1" anchor="b" anchorCtr="0" compatLnSpc="1">
            <a:prstTxWarp prst="textNoShape">
              <a:avLst/>
            </a:prstTxWarp>
            <a:noAutofit/>
          </a:bodyPr>
          <a:lstStyle/>
          <a:p>
            <a:pPr>
              <a:buClr>
                <a:schemeClr val="dk2"/>
              </a:buClr>
            </a:pPr>
            <a:r>
              <a:rPr lang="en-US"/>
              <a:t>Triton Inference Server Helm Chart</a:t>
            </a:r>
            <a:endParaRPr/>
          </a:p>
        </p:txBody>
      </p:sp>
      <p:sp>
        <p:nvSpPr>
          <p:cNvPr id="947" name="Google Shape;947;p37"/>
          <p:cNvSpPr txBox="1">
            <a:spLocks noGrp="1"/>
          </p:cNvSpPr>
          <p:nvPr>
            <p:ph type="body" idx="1"/>
          </p:nvPr>
        </p:nvSpPr>
        <p:spPr>
          <a:xfrm>
            <a:off x="780050" y="3215100"/>
            <a:ext cx="10580677" cy="6676200"/>
          </a:xfrm>
          <a:prstGeom prst="rect">
            <a:avLst/>
          </a:prstGeom>
          <a:noFill/>
          <a:ln>
            <a:noFill/>
          </a:ln>
        </p:spPr>
        <p:txBody>
          <a:bodyPr spcFirstLastPara="1" vert="horz" wrap="square" lIns="152375" tIns="76125" rIns="152375" bIns="76125" numCol="1" anchor="t" anchorCtr="0" compatLnSpc="1">
            <a:prstTxWarp prst="textNoShape">
              <a:avLst/>
            </a:prstTxWarp>
            <a:noAutofit/>
          </a:bodyPr>
          <a:lstStyle/>
          <a:p>
            <a:pPr marL="0" indent="0">
              <a:spcBef>
                <a:spcPts val="1600"/>
              </a:spcBef>
              <a:buSzPts val="2000"/>
            </a:pPr>
            <a:r>
              <a:rPr lang="en-US" b="1"/>
              <a:t>Helm:</a:t>
            </a:r>
            <a:r>
              <a:rPr lang="en-US"/>
              <a:t> Most used “package manager” for Kubernetes</a:t>
            </a:r>
            <a:endParaRPr/>
          </a:p>
          <a:p>
            <a:pPr marL="0" indent="0">
              <a:spcBef>
                <a:spcPts val="1600"/>
              </a:spcBef>
              <a:buSzPts val="2000"/>
            </a:pPr>
            <a:endParaRPr/>
          </a:p>
          <a:p>
            <a:pPr marL="0" indent="0">
              <a:spcBef>
                <a:spcPts val="1600"/>
              </a:spcBef>
              <a:buSzPts val="2000"/>
            </a:pPr>
            <a:r>
              <a:rPr lang="en-US"/>
              <a:t>We built a simple chart (“package”) for the Triton Inference Server.</a:t>
            </a:r>
            <a:endParaRPr/>
          </a:p>
          <a:p>
            <a:pPr marL="0" indent="0">
              <a:spcBef>
                <a:spcPts val="1600"/>
              </a:spcBef>
              <a:buSzPts val="2000"/>
            </a:pPr>
            <a:r>
              <a:rPr lang="en-US"/>
              <a:t>You can use it to easily deploy an instance of the server.</a:t>
            </a:r>
            <a:br>
              <a:rPr lang="en-US"/>
            </a:br>
            <a:r>
              <a:rPr lang="en-US"/>
              <a:t>It can also be easily configured to point to a different image, model store, …</a:t>
            </a:r>
            <a:endParaRPr/>
          </a:p>
          <a:p>
            <a:pPr marL="0" indent="0">
              <a:spcBef>
                <a:spcPts val="1600"/>
              </a:spcBef>
              <a:spcAft>
                <a:spcPts val="1600"/>
              </a:spcAft>
              <a:buSzPts val="2000"/>
            </a:pPr>
            <a:r>
              <a:rPr lang="en-US" sz="2200" u="sng">
                <a:solidFill>
                  <a:schemeClr val="hlink"/>
                </a:solidFill>
                <a:latin typeface="Arial"/>
                <a:ea typeface="Arial"/>
                <a:cs typeface="Arial"/>
                <a:sym typeface="Arial"/>
                <a:hlinkClick r:id="rId3"/>
              </a:rPr>
              <a:t>https://github.com/NVIDIA/tensorrt-inference-server/tree/b6b45ead074d57e3d18703b7c0273672c5e92893/deploy/single_server</a:t>
            </a:r>
            <a:endParaRPr/>
          </a:p>
        </p:txBody>
      </p:sp>
      <p:sp>
        <p:nvSpPr>
          <p:cNvPr id="948" name="Google Shape;948;p37"/>
          <p:cNvSpPr txBox="1">
            <a:spLocks noGrp="1"/>
          </p:cNvSpPr>
          <p:nvPr>
            <p:ph type="body" idx="2"/>
          </p:nvPr>
        </p:nvSpPr>
        <p:spPr>
          <a:xfrm>
            <a:off x="830580" y="1972222"/>
            <a:ext cx="16627200" cy="876000"/>
          </a:xfrm>
          <a:prstGeom prst="rect">
            <a:avLst/>
          </a:prstGeom>
          <a:noFill/>
          <a:ln>
            <a:noFill/>
          </a:ln>
        </p:spPr>
        <p:txBody>
          <a:bodyPr spcFirstLastPara="1" vert="horz" wrap="square" lIns="152375" tIns="76125" rIns="152375" bIns="76125" numCol="1" anchor="t" anchorCtr="0" compatLnSpc="1">
            <a:prstTxWarp prst="textNoShape">
              <a:avLst/>
            </a:prstTxWarp>
            <a:noAutofit/>
          </a:bodyPr>
          <a:lstStyle/>
          <a:p>
            <a:pPr marL="0" indent="0">
              <a:spcBef>
                <a:spcPts val="1600"/>
              </a:spcBef>
              <a:spcAft>
                <a:spcPts val="1600"/>
              </a:spcAft>
            </a:pPr>
            <a:r>
              <a:rPr lang="en-US" sz="2798"/>
              <a:t>Simple helm chart for installing a single instance of the NVIDIA Triton Inference Server</a:t>
            </a:r>
            <a:endParaRPr sz="2798"/>
          </a:p>
        </p:txBody>
      </p:sp>
      <p:pic>
        <p:nvPicPr>
          <p:cNvPr id="949" name="Google Shape;949;p3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158852" y="3538401"/>
            <a:ext cx="7129150" cy="4758832"/>
          </a:xfrm>
          <a:prstGeom prst="rect">
            <a:avLst/>
          </a:prstGeom>
          <a:noFill/>
          <a:ln>
            <a:noFill/>
          </a:ln>
        </p:spPr>
      </p:pic>
    </p:spTree>
    <p:extLst>
      <p:ext uri="{BB962C8B-B14F-4D97-AF65-F5344CB8AC3E}">
        <p14:creationId xmlns:p14="http://schemas.microsoft.com/office/powerpoint/2010/main" val="1084878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accent2">
                    <a:lumMod val="40000"/>
                    <a:lumOff val="60000"/>
                  </a:schemeClr>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355450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Application != Single Model</a:t>
            </a:r>
            <a:endParaRPr lang="en-US" dirty="0"/>
          </a:p>
        </p:txBody>
      </p:sp>
    </p:spTree>
    <p:extLst>
      <p:ext uri="{BB962C8B-B14F-4D97-AF65-F5344CB8AC3E}">
        <p14:creationId xmlns:p14="http://schemas.microsoft.com/office/powerpoint/2010/main" val="294416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rebuchet MS"/>
              </a:rPr>
              <a:t>T</a:t>
            </a:r>
            <a:r>
              <a:rPr lang="en-US" dirty="0">
                <a:latin typeface="Trebuchet MS"/>
              </a:rPr>
              <a:t>he application</a:t>
            </a:r>
          </a:p>
        </p:txBody>
      </p:sp>
      <p:sp>
        <p:nvSpPr>
          <p:cNvPr id="68" name="Google Shape;566;p133">
            <a:extLst>
              <a:ext uri="{FF2B5EF4-FFF2-40B4-BE49-F238E27FC236}">
                <a16:creationId xmlns:a16="http://schemas.microsoft.com/office/drawing/2014/main" id="{637B827A-1912-430A-964A-CAE96825A73A}"/>
              </a:ext>
            </a:extLst>
          </p:cNvPr>
          <p:cNvSpPr txBox="1">
            <a:spLocks/>
          </p:cNvSpPr>
          <p:nvPr/>
        </p:nvSpPr>
        <p:spPr>
          <a:xfrm>
            <a:off x="694575" y="1826267"/>
            <a:ext cx="16627200" cy="876000"/>
          </a:xfrm>
          <a:prstGeom prst="rect">
            <a:avLst/>
          </a:prstGeom>
          <a:noFill/>
          <a:ln>
            <a:noFill/>
          </a:ln>
        </p:spPr>
        <p:txBody>
          <a:bodyPr spcFirstLastPara="1" vert="horz" wrap="square" lIns="152400" tIns="76150" rIns="152400" bIns="76150" numCol="1" anchor="t" anchorCtr="0" compatLnSpc="1">
            <a:prstTxWarp prst="textNoShape">
              <a:avLst/>
            </a:prstTxWarp>
            <a:noAutofit/>
          </a:bodyPr>
          <a:lstStyle>
            <a:lvl1pPr marL="0" indent="0" algn="l" rtl="0" fontAlgn="base">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63">
              <a:spcBef>
                <a:spcPts val="0"/>
              </a:spcBef>
              <a:buClr>
                <a:srgbClr val="CDCDCD"/>
              </a:buClr>
              <a:buSzPts val="2000"/>
            </a:pPr>
            <a:r>
              <a:rPr lang="en-US" sz="3000" kern="0" dirty="0">
                <a:solidFill>
                  <a:srgbClr val="76B900"/>
                </a:solidFill>
                <a:latin typeface="Trebuchet MS"/>
              </a:rPr>
              <a:t>Typically composed of many components</a:t>
            </a:r>
            <a:endParaRPr lang="en-US" sz="3000" kern="0" dirty="0">
              <a:solidFill>
                <a:srgbClr val="76B900"/>
              </a:solidFill>
            </a:endParaRPr>
          </a:p>
        </p:txBody>
      </p:sp>
      <p:grpSp>
        <p:nvGrpSpPr>
          <p:cNvPr id="61" name="Group 60">
            <a:extLst>
              <a:ext uri="{FF2B5EF4-FFF2-40B4-BE49-F238E27FC236}">
                <a16:creationId xmlns:a16="http://schemas.microsoft.com/office/drawing/2014/main" id="{0E97A919-30A4-4F6F-B91C-499BB7A89338}"/>
              </a:ext>
            </a:extLst>
          </p:cNvPr>
          <p:cNvGrpSpPr/>
          <p:nvPr/>
        </p:nvGrpSpPr>
        <p:grpSpPr>
          <a:xfrm>
            <a:off x="2050349" y="2693321"/>
            <a:ext cx="14943788" cy="6715438"/>
            <a:chOff x="1755919" y="2017229"/>
            <a:chExt cx="14943788" cy="6715439"/>
          </a:xfrm>
        </p:grpSpPr>
        <p:pic>
          <p:nvPicPr>
            <p:cNvPr id="62" name="Graphic 61">
              <a:extLst>
                <a:ext uri="{FF2B5EF4-FFF2-40B4-BE49-F238E27FC236}">
                  <a16:creationId xmlns:a16="http://schemas.microsoft.com/office/drawing/2014/main" id="{7D7A71A7-81A0-460A-88B2-30EADC786A8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630151" y="2017229"/>
              <a:ext cx="4069556" cy="6715439"/>
            </a:xfrm>
            <a:prstGeom prst="rect">
              <a:avLst/>
            </a:prstGeom>
          </p:spPr>
        </p:pic>
        <p:grpSp>
          <p:nvGrpSpPr>
            <p:cNvPr id="63" name="Group 62">
              <a:extLst>
                <a:ext uri="{FF2B5EF4-FFF2-40B4-BE49-F238E27FC236}">
                  <a16:creationId xmlns:a16="http://schemas.microsoft.com/office/drawing/2014/main" id="{50D75BFD-A501-4709-A5A5-00F7CCBB1165}"/>
                </a:ext>
              </a:extLst>
            </p:cNvPr>
            <p:cNvGrpSpPr/>
            <p:nvPr/>
          </p:nvGrpSpPr>
          <p:grpSpPr>
            <a:xfrm>
              <a:off x="1755919" y="2017229"/>
              <a:ext cx="14327399" cy="6709522"/>
              <a:chOff x="1755919" y="2017229"/>
              <a:chExt cx="14327399" cy="6709522"/>
            </a:xfrm>
          </p:grpSpPr>
          <p:pic>
            <p:nvPicPr>
              <p:cNvPr id="64" name="Graphic 63">
                <a:extLst>
                  <a:ext uri="{FF2B5EF4-FFF2-40B4-BE49-F238E27FC236}">
                    <a16:creationId xmlns:a16="http://schemas.microsoft.com/office/drawing/2014/main" id="{79049468-1E9D-47E8-A2E6-48F5BF9C9D3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252193" y="2514090"/>
                <a:ext cx="1831125" cy="4343910"/>
              </a:xfrm>
              <a:prstGeom prst="rect">
                <a:avLst/>
              </a:prstGeom>
            </p:spPr>
          </p:pic>
          <p:pic>
            <p:nvPicPr>
              <p:cNvPr id="65" name="Graphic 64">
                <a:extLst>
                  <a:ext uri="{FF2B5EF4-FFF2-40B4-BE49-F238E27FC236}">
                    <a16:creationId xmlns:a16="http://schemas.microsoft.com/office/drawing/2014/main" id="{78477F7C-10E2-4443-AD89-59E3A43A8D2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919021" y="2862105"/>
                <a:ext cx="1831125" cy="4343910"/>
              </a:xfrm>
              <a:prstGeom prst="rect">
                <a:avLst/>
              </a:prstGeom>
            </p:spPr>
          </p:pic>
          <p:pic>
            <p:nvPicPr>
              <p:cNvPr id="70" name="Graphic 69">
                <a:extLst>
                  <a:ext uri="{FF2B5EF4-FFF2-40B4-BE49-F238E27FC236}">
                    <a16:creationId xmlns:a16="http://schemas.microsoft.com/office/drawing/2014/main" id="{7142FB03-5C0C-4478-B916-2096B383203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609131" y="3216912"/>
                <a:ext cx="1831125" cy="4343910"/>
              </a:xfrm>
              <a:prstGeom prst="rect">
                <a:avLst/>
              </a:prstGeom>
            </p:spPr>
          </p:pic>
          <p:pic>
            <p:nvPicPr>
              <p:cNvPr id="71" name="Graphic 70">
                <a:extLst>
                  <a:ext uri="{FF2B5EF4-FFF2-40B4-BE49-F238E27FC236}">
                    <a16:creationId xmlns:a16="http://schemas.microsoft.com/office/drawing/2014/main" id="{EAC8F060-4323-49C6-83B6-6F7D3723CC5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275959" y="3564927"/>
                <a:ext cx="1831125" cy="4343910"/>
              </a:xfrm>
              <a:prstGeom prst="rect">
                <a:avLst/>
              </a:prstGeom>
            </p:spPr>
          </p:pic>
          <p:pic>
            <p:nvPicPr>
              <p:cNvPr id="72" name="Graphic 71">
                <a:extLst>
                  <a:ext uri="{FF2B5EF4-FFF2-40B4-BE49-F238E27FC236}">
                    <a16:creationId xmlns:a16="http://schemas.microsoft.com/office/drawing/2014/main" id="{1344429B-79D8-45FF-BC78-CC01A106E86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957834" y="3930461"/>
                <a:ext cx="1831125" cy="4343910"/>
              </a:xfrm>
              <a:prstGeom prst="rect">
                <a:avLst/>
              </a:prstGeom>
            </p:spPr>
          </p:pic>
          <p:pic>
            <p:nvPicPr>
              <p:cNvPr id="74" name="Graphic 73">
                <a:extLst>
                  <a:ext uri="{FF2B5EF4-FFF2-40B4-BE49-F238E27FC236}">
                    <a16:creationId xmlns:a16="http://schemas.microsoft.com/office/drawing/2014/main" id="{296B7277-CE88-4ACD-9459-EF2156CE0D7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17692" y="2017229"/>
                <a:ext cx="6847994" cy="4111466"/>
              </a:xfrm>
              <a:prstGeom prst="rect">
                <a:avLst/>
              </a:prstGeom>
            </p:spPr>
          </p:pic>
          <p:pic>
            <p:nvPicPr>
              <p:cNvPr id="75" name="Graphic 74">
                <a:extLst>
                  <a:ext uri="{FF2B5EF4-FFF2-40B4-BE49-F238E27FC236}">
                    <a16:creationId xmlns:a16="http://schemas.microsoft.com/office/drawing/2014/main" id="{E67C2983-69C5-4FE1-BBDB-60001763BFA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84198" y="6516211"/>
                <a:ext cx="6872768" cy="2210540"/>
              </a:xfrm>
              <a:prstGeom prst="rect">
                <a:avLst/>
              </a:prstGeom>
            </p:spPr>
          </p:pic>
          <p:pic>
            <p:nvPicPr>
              <p:cNvPr id="76" name="Graphic 75">
                <a:extLst>
                  <a:ext uri="{FF2B5EF4-FFF2-40B4-BE49-F238E27FC236}">
                    <a16:creationId xmlns:a16="http://schemas.microsoft.com/office/drawing/2014/main" id="{D052DA35-83E5-4C39-A4AD-834CD2B38EF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86216" y="3627305"/>
                <a:ext cx="1228052" cy="1025627"/>
              </a:xfrm>
              <a:prstGeom prst="rect">
                <a:avLst/>
              </a:prstGeom>
            </p:spPr>
          </p:pic>
          <p:pic>
            <p:nvPicPr>
              <p:cNvPr id="77" name="Graphic 76">
                <a:extLst>
                  <a:ext uri="{FF2B5EF4-FFF2-40B4-BE49-F238E27FC236}">
                    <a16:creationId xmlns:a16="http://schemas.microsoft.com/office/drawing/2014/main" id="{658C3FBD-F0B8-4AAE-9F94-9BB32386EF1A}"/>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36859" y="4608990"/>
                <a:ext cx="999627" cy="607881"/>
              </a:xfrm>
              <a:prstGeom prst="rect">
                <a:avLst/>
              </a:prstGeom>
            </p:spPr>
          </p:pic>
          <p:pic>
            <p:nvPicPr>
              <p:cNvPr id="78" name="Graphic 77">
                <a:extLst>
                  <a:ext uri="{FF2B5EF4-FFF2-40B4-BE49-F238E27FC236}">
                    <a16:creationId xmlns:a16="http://schemas.microsoft.com/office/drawing/2014/main" id="{04FFEC0C-4385-49C5-9F71-6C103648EF63}"/>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425358" y="4543445"/>
                <a:ext cx="1213079" cy="759839"/>
              </a:xfrm>
              <a:prstGeom prst="rect">
                <a:avLst/>
              </a:prstGeom>
            </p:spPr>
          </p:pic>
          <p:pic>
            <p:nvPicPr>
              <p:cNvPr id="79" name="Graphic 78">
                <a:extLst>
                  <a:ext uri="{FF2B5EF4-FFF2-40B4-BE49-F238E27FC236}">
                    <a16:creationId xmlns:a16="http://schemas.microsoft.com/office/drawing/2014/main" id="{2CF8144E-2122-48A8-A985-A74384AE73B7}"/>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930922" y="4533011"/>
                <a:ext cx="1213079" cy="759839"/>
              </a:xfrm>
              <a:prstGeom prst="rect">
                <a:avLst/>
              </a:prstGeom>
            </p:spPr>
          </p:pic>
          <p:pic>
            <p:nvPicPr>
              <p:cNvPr id="80" name="Graphic 79">
                <a:extLst>
                  <a:ext uri="{FF2B5EF4-FFF2-40B4-BE49-F238E27FC236}">
                    <a16:creationId xmlns:a16="http://schemas.microsoft.com/office/drawing/2014/main" id="{2D569985-CD82-4327-AAB5-8E7064E7B71C}"/>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454261" y="4543445"/>
                <a:ext cx="1213079" cy="759839"/>
              </a:xfrm>
              <a:prstGeom prst="rect">
                <a:avLst/>
              </a:prstGeom>
            </p:spPr>
          </p:pic>
          <p:pic>
            <p:nvPicPr>
              <p:cNvPr id="81" name="Graphic 80">
                <a:extLst>
                  <a:ext uri="{FF2B5EF4-FFF2-40B4-BE49-F238E27FC236}">
                    <a16:creationId xmlns:a16="http://schemas.microsoft.com/office/drawing/2014/main" id="{9362CA71-DD6B-4D77-A65B-37DF09F886F3}"/>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454260" y="2867467"/>
                <a:ext cx="1213079" cy="759839"/>
              </a:xfrm>
              <a:prstGeom prst="rect">
                <a:avLst/>
              </a:prstGeom>
            </p:spPr>
          </p:pic>
          <p:pic>
            <p:nvPicPr>
              <p:cNvPr id="82" name="Graphic 81">
                <a:extLst>
                  <a:ext uri="{FF2B5EF4-FFF2-40B4-BE49-F238E27FC236}">
                    <a16:creationId xmlns:a16="http://schemas.microsoft.com/office/drawing/2014/main" id="{AD407C5F-BA25-4635-89C2-2EA918B47E6A}"/>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474833" y="7140486"/>
                <a:ext cx="1873044" cy="762597"/>
              </a:xfrm>
              <a:prstGeom prst="rect">
                <a:avLst/>
              </a:prstGeom>
            </p:spPr>
          </p:pic>
          <p:pic>
            <p:nvPicPr>
              <p:cNvPr id="85" name="Graphic 84">
                <a:extLst>
                  <a:ext uri="{FF2B5EF4-FFF2-40B4-BE49-F238E27FC236}">
                    <a16:creationId xmlns:a16="http://schemas.microsoft.com/office/drawing/2014/main" id="{533F311C-7803-4093-8343-E3B1DC28617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728332" y="7140486"/>
                <a:ext cx="1873044" cy="762597"/>
              </a:xfrm>
              <a:prstGeom prst="rect">
                <a:avLst/>
              </a:prstGeom>
            </p:spPr>
          </p:pic>
          <p:pic>
            <p:nvPicPr>
              <p:cNvPr id="91" name="Graphic 90">
                <a:extLst>
                  <a:ext uri="{FF2B5EF4-FFF2-40B4-BE49-F238E27FC236}">
                    <a16:creationId xmlns:a16="http://schemas.microsoft.com/office/drawing/2014/main" id="{3BF75E85-3C2F-4207-AA66-B69D1F29798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86214" y="6192761"/>
                <a:ext cx="1228052" cy="1025627"/>
              </a:xfrm>
              <a:prstGeom prst="rect">
                <a:avLst/>
              </a:prstGeom>
            </p:spPr>
          </p:pic>
          <p:pic>
            <p:nvPicPr>
              <p:cNvPr id="92" name="Graphic 91">
                <a:extLst>
                  <a:ext uri="{FF2B5EF4-FFF2-40B4-BE49-F238E27FC236}">
                    <a16:creationId xmlns:a16="http://schemas.microsoft.com/office/drawing/2014/main" id="{0A8C30DD-D610-4912-B805-5C7DB73BBA96}"/>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3277536" y="4530716"/>
                <a:ext cx="1213079" cy="759839"/>
              </a:xfrm>
              <a:prstGeom prst="rect">
                <a:avLst/>
              </a:prstGeom>
            </p:spPr>
          </p:pic>
          <p:pic>
            <p:nvPicPr>
              <p:cNvPr id="93" name="Graphic 92">
                <a:extLst>
                  <a:ext uri="{FF2B5EF4-FFF2-40B4-BE49-F238E27FC236}">
                    <a16:creationId xmlns:a16="http://schemas.microsoft.com/office/drawing/2014/main" id="{7D4DCE54-3D8E-4B95-B110-9C16879526C0}"/>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3277536" y="7130036"/>
                <a:ext cx="1213079" cy="759839"/>
              </a:xfrm>
              <a:prstGeom prst="rect">
                <a:avLst/>
              </a:prstGeom>
            </p:spPr>
          </p:pic>
          <p:cxnSp>
            <p:nvCxnSpPr>
              <p:cNvPr id="94" name="Straight Arrow Connector 93">
                <a:extLst>
                  <a:ext uri="{FF2B5EF4-FFF2-40B4-BE49-F238E27FC236}">
                    <a16:creationId xmlns:a16="http://schemas.microsoft.com/office/drawing/2014/main" id="{3E59E715-0382-4EA3-81B9-9F26D973B34F}"/>
                  </a:ext>
                </a:extLst>
              </p:cNvPr>
              <p:cNvCxnSpPr>
                <a:cxnSpLocks/>
                <a:stCxn id="77" idx="3"/>
              </p:cNvCxnSpPr>
              <p:nvPr/>
            </p:nvCxnSpPr>
            <p:spPr>
              <a:xfrm flipV="1">
                <a:off x="4136486" y="4910635"/>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B6C5866-B7AA-45EE-A75F-C6050A7D979F}"/>
                  </a:ext>
                </a:extLst>
              </p:cNvPr>
              <p:cNvCxnSpPr/>
              <p:nvPr/>
            </p:nvCxnSpPr>
            <p:spPr>
              <a:xfrm flipV="1">
                <a:off x="6644056" y="4910635"/>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700A877-1A0D-4BFC-93F5-0AEA14864A34}"/>
                  </a:ext>
                </a:extLst>
              </p:cNvPr>
              <p:cNvCxnSpPr/>
              <p:nvPr/>
            </p:nvCxnSpPr>
            <p:spPr>
              <a:xfrm flipV="1">
                <a:off x="9156040" y="4910635"/>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CF7CB53-A435-48DD-9A78-8902EDEB2613}"/>
                  </a:ext>
                </a:extLst>
              </p:cNvPr>
              <p:cNvCxnSpPr/>
              <p:nvPr/>
            </p:nvCxnSpPr>
            <p:spPr>
              <a:xfrm flipV="1">
                <a:off x="11681812" y="4921067"/>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6419283-E238-4E32-9FE7-759FAA502140}"/>
                  </a:ext>
                </a:extLst>
              </p:cNvPr>
              <p:cNvCxnSpPr>
                <a:cxnSpLocks/>
              </p:cNvCxnSpPr>
              <p:nvPr/>
            </p:nvCxnSpPr>
            <p:spPr>
              <a:xfrm>
                <a:off x="11388821" y="3627305"/>
                <a:ext cx="0" cy="858516"/>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B8AB7B0-0A35-4781-95C8-959F35339E0F}"/>
                  </a:ext>
                </a:extLst>
              </p:cNvPr>
              <p:cNvCxnSpPr>
                <a:cxnSpLocks/>
              </p:cNvCxnSpPr>
              <p:nvPr/>
            </p:nvCxnSpPr>
            <p:spPr>
              <a:xfrm rot="10800000">
                <a:off x="10765529" y="3684929"/>
                <a:ext cx="0" cy="858516"/>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8BA9FAC-5FEF-42A5-A6E4-EBF8DF73BE31}"/>
                  </a:ext>
                </a:extLst>
              </p:cNvPr>
              <p:cNvCxnSpPr>
                <a:cxnSpLocks/>
              </p:cNvCxnSpPr>
              <p:nvPr/>
            </p:nvCxnSpPr>
            <p:spPr>
              <a:xfrm>
                <a:off x="13884074" y="5290554"/>
                <a:ext cx="0" cy="1756494"/>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04A2021-61FD-4D55-9A85-CED116608083}"/>
                  </a:ext>
                </a:extLst>
              </p:cNvPr>
              <p:cNvCxnSpPr>
                <a:cxnSpLocks/>
              </p:cNvCxnSpPr>
              <p:nvPr/>
            </p:nvCxnSpPr>
            <p:spPr>
              <a:xfrm flipH="1">
                <a:off x="11431787" y="7477988"/>
                <a:ext cx="1840754" cy="0"/>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DFDCBCD-14CB-47F6-A028-08FC40A1E4ED}"/>
                  </a:ext>
                </a:extLst>
              </p:cNvPr>
              <p:cNvCxnSpPr>
                <a:cxnSpLocks/>
              </p:cNvCxnSpPr>
              <p:nvPr/>
            </p:nvCxnSpPr>
            <p:spPr>
              <a:xfrm flipH="1">
                <a:off x="7693820" y="7506650"/>
                <a:ext cx="1781015" cy="0"/>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79085CB-6B32-4800-B130-8818A61501ED}"/>
                  </a:ext>
                </a:extLst>
              </p:cNvPr>
              <p:cNvCxnSpPr>
                <a:cxnSpLocks/>
              </p:cNvCxnSpPr>
              <p:nvPr/>
            </p:nvCxnSpPr>
            <p:spPr>
              <a:xfrm flipH="1">
                <a:off x="4227185" y="7506650"/>
                <a:ext cx="1501148" cy="0"/>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2E89059-64ED-4229-85B3-981262236DD9}"/>
                  </a:ext>
                </a:extLst>
              </p:cNvPr>
              <p:cNvSpPr txBox="1"/>
              <p:nvPr/>
            </p:nvSpPr>
            <p:spPr>
              <a:xfrm>
                <a:off x="3320912" y="5447056"/>
                <a:ext cx="546945"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Audio</a:t>
                </a:r>
              </a:p>
            </p:txBody>
          </p:sp>
          <p:sp>
            <p:nvSpPr>
              <p:cNvPr id="134" name="TextBox 133">
                <a:extLst>
                  <a:ext uri="{FF2B5EF4-FFF2-40B4-BE49-F238E27FC236}">
                    <a16:creationId xmlns:a16="http://schemas.microsoft.com/office/drawing/2014/main" id="{A7E1321C-3A96-4FD4-9022-76684AFE2296}"/>
                  </a:ext>
                </a:extLst>
              </p:cNvPr>
              <p:cNvSpPr txBox="1"/>
              <p:nvPr/>
            </p:nvSpPr>
            <p:spPr>
              <a:xfrm>
                <a:off x="5306877" y="5443334"/>
                <a:ext cx="1393330"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Feature Extraction</a:t>
                </a:r>
              </a:p>
            </p:txBody>
          </p:sp>
          <p:sp>
            <p:nvSpPr>
              <p:cNvPr id="135" name="TextBox 134">
                <a:extLst>
                  <a:ext uri="{FF2B5EF4-FFF2-40B4-BE49-F238E27FC236}">
                    <a16:creationId xmlns:a16="http://schemas.microsoft.com/office/drawing/2014/main" id="{F142E048-6F0A-4A63-BF7A-7364862F567D}"/>
                  </a:ext>
                </a:extLst>
              </p:cNvPr>
              <p:cNvSpPr txBox="1"/>
              <p:nvPr/>
            </p:nvSpPr>
            <p:spPr>
              <a:xfrm>
                <a:off x="7930555" y="5449588"/>
                <a:ext cx="1151277" cy="265457"/>
              </a:xfrm>
              <a:prstGeom prst="rect">
                <a:avLst/>
              </a:prstGeom>
              <a:noFill/>
            </p:spPr>
            <p:txBody>
              <a:bodyPr wrap="none" rtlCol="0">
                <a:spAutoFit/>
              </a:bodyPr>
              <a:lstStyle/>
              <a:p>
                <a:pPr defTabSz="762024"/>
                <a:r>
                  <a:rPr lang="en-US" sz="1125" dirty="0">
                    <a:solidFill>
                      <a:srgbClr val="8C8C8C"/>
                    </a:solidFill>
                    <a:latin typeface="Trebuchet MS" panose="020B0603020202020204" pitchFamily="34" charset="0"/>
                  </a:rPr>
                  <a:t>Acoustic Model</a:t>
                </a:r>
              </a:p>
            </p:txBody>
          </p:sp>
          <p:sp>
            <p:nvSpPr>
              <p:cNvPr id="137" name="TextBox 136">
                <a:extLst>
                  <a:ext uri="{FF2B5EF4-FFF2-40B4-BE49-F238E27FC236}">
                    <a16:creationId xmlns:a16="http://schemas.microsoft.com/office/drawing/2014/main" id="{F904C4CB-AFE8-4B38-A216-4038C50BC443}"/>
                  </a:ext>
                </a:extLst>
              </p:cNvPr>
              <p:cNvSpPr txBox="1"/>
              <p:nvPr/>
            </p:nvSpPr>
            <p:spPr>
              <a:xfrm>
                <a:off x="10663747" y="5455839"/>
                <a:ext cx="715260"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Decoder</a:t>
                </a:r>
              </a:p>
            </p:txBody>
          </p:sp>
          <p:sp>
            <p:nvSpPr>
              <p:cNvPr id="138" name="TextBox 137">
                <a:extLst>
                  <a:ext uri="{FF2B5EF4-FFF2-40B4-BE49-F238E27FC236}">
                    <a16:creationId xmlns:a16="http://schemas.microsoft.com/office/drawing/2014/main" id="{BF669949-9C4A-4B60-8512-3D4CA0DC75E7}"/>
                  </a:ext>
                </a:extLst>
              </p:cNvPr>
              <p:cNvSpPr txBox="1"/>
              <p:nvPr/>
            </p:nvSpPr>
            <p:spPr>
              <a:xfrm>
                <a:off x="10411923" y="2451527"/>
                <a:ext cx="1213794"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Language Model</a:t>
                </a:r>
              </a:p>
            </p:txBody>
          </p:sp>
          <p:sp>
            <p:nvSpPr>
              <p:cNvPr id="139" name="TextBox 138">
                <a:extLst>
                  <a:ext uri="{FF2B5EF4-FFF2-40B4-BE49-F238E27FC236}">
                    <a16:creationId xmlns:a16="http://schemas.microsoft.com/office/drawing/2014/main" id="{97032800-83CA-4E01-AA6F-13DAB619606F}"/>
                  </a:ext>
                </a:extLst>
              </p:cNvPr>
              <p:cNvSpPr txBox="1"/>
              <p:nvPr/>
            </p:nvSpPr>
            <p:spPr>
              <a:xfrm>
                <a:off x="13102867" y="4119487"/>
                <a:ext cx="1479892"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Machine Translation</a:t>
                </a:r>
              </a:p>
            </p:txBody>
          </p:sp>
          <p:sp>
            <p:nvSpPr>
              <p:cNvPr id="140" name="TextBox 139">
                <a:extLst>
                  <a:ext uri="{FF2B5EF4-FFF2-40B4-BE49-F238E27FC236}">
                    <a16:creationId xmlns:a16="http://schemas.microsoft.com/office/drawing/2014/main" id="{8DB3D9A1-88FB-4A19-B3F4-B37FD2E766C2}"/>
                  </a:ext>
                </a:extLst>
              </p:cNvPr>
              <p:cNvSpPr txBox="1"/>
              <p:nvPr/>
            </p:nvSpPr>
            <p:spPr>
              <a:xfrm>
                <a:off x="13638333" y="3630206"/>
                <a:ext cx="1039067"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Query Search</a:t>
                </a:r>
              </a:p>
            </p:txBody>
          </p:sp>
          <p:sp>
            <p:nvSpPr>
              <p:cNvPr id="141" name="TextBox 140">
                <a:extLst>
                  <a:ext uri="{FF2B5EF4-FFF2-40B4-BE49-F238E27FC236}">
                    <a16:creationId xmlns:a16="http://schemas.microsoft.com/office/drawing/2014/main" id="{47A36264-3071-46E7-9D66-4ECC896CE295}"/>
                  </a:ext>
                </a:extLst>
              </p:cNvPr>
              <p:cNvSpPr txBox="1"/>
              <p:nvPr/>
            </p:nvSpPr>
            <p:spPr>
              <a:xfrm>
                <a:off x="14009335" y="3248936"/>
                <a:ext cx="952505"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Autocorrect</a:t>
                </a:r>
              </a:p>
            </p:txBody>
          </p:sp>
          <p:sp>
            <p:nvSpPr>
              <p:cNvPr id="142" name="TextBox 141">
                <a:extLst>
                  <a:ext uri="{FF2B5EF4-FFF2-40B4-BE49-F238E27FC236}">
                    <a16:creationId xmlns:a16="http://schemas.microsoft.com/office/drawing/2014/main" id="{2F7617FA-598A-465C-9BAB-3D7A3A7DBEB6}"/>
                  </a:ext>
                </a:extLst>
              </p:cNvPr>
              <p:cNvSpPr txBox="1"/>
              <p:nvPr/>
            </p:nvSpPr>
            <p:spPr>
              <a:xfrm>
                <a:off x="14277598" y="2910104"/>
                <a:ext cx="1039067"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Visual Search</a:t>
                </a:r>
              </a:p>
            </p:txBody>
          </p:sp>
          <p:sp>
            <p:nvSpPr>
              <p:cNvPr id="143" name="TextBox 142">
                <a:extLst>
                  <a:ext uri="{FF2B5EF4-FFF2-40B4-BE49-F238E27FC236}">
                    <a16:creationId xmlns:a16="http://schemas.microsoft.com/office/drawing/2014/main" id="{C9D42850-A035-477A-A5F2-E2477E48193F}"/>
                  </a:ext>
                </a:extLst>
              </p:cNvPr>
              <p:cNvSpPr txBox="1"/>
              <p:nvPr/>
            </p:nvSpPr>
            <p:spPr>
              <a:xfrm>
                <a:off x="14542310" y="2544581"/>
                <a:ext cx="1159292"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Search Ranking</a:t>
                </a:r>
              </a:p>
            </p:txBody>
          </p:sp>
          <p:sp>
            <p:nvSpPr>
              <p:cNvPr id="144" name="TextBox 143">
                <a:extLst>
                  <a:ext uri="{FF2B5EF4-FFF2-40B4-BE49-F238E27FC236}">
                    <a16:creationId xmlns:a16="http://schemas.microsoft.com/office/drawing/2014/main" id="{BB17AAA2-51E6-4163-8B8B-77AB8449D3EC}"/>
                  </a:ext>
                </a:extLst>
              </p:cNvPr>
              <p:cNvSpPr txBox="1"/>
              <p:nvPr/>
            </p:nvSpPr>
            <p:spPr>
              <a:xfrm>
                <a:off x="9738422" y="8038723"/>
                <a:ext cx="1274708"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Speech Synthesis</a:t>
                </a:r>
              </a:p>
            </p:txBody>
          </p:sp>
          <p:sp>
            <p:nvSpPr>
              <p:cNvPr id="145" name="TextBox 144">
                <a:extLst>
                  <a:ext uri="{FF2B5EF4-FFF2-40B4-BE49-F238E27FC236}">
                    <a16:creationId xmlns:a16="http://schemas.microsoft.com/office/drawing/2014/main" id="{358B6F77-F709-4699-9022-5ACAB5A53AC7}"/>
                  </a:ext>
                </a:extLst>
              </p:cNvPr>
              <p:cNvSpPr txBox="1"/>
              <p:nvPr/>
            </p:nvSpPr>
            <p:spPr>
              <a:xfrm>
                <a:off x="6086034" y="8039843"/>
                <a:ext cx="1101584"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Voice Encoder</a:t>
                </a:r>
              </a:p>
            </p:txBody>
          </p:sp>
          <p:sp>
            <p:nvSpPr>
              <p:cNvPr id="146" name="TextBox 145">
                <a:extLst>
                  <a:ext uri="{FF2B5EF4-FFF2-40B4-BE49-F238E27FC236}">
                    <a16:creationId xmlns:a16="http://schemas.microsoft.com/office/drawing/2014/main" id="{7AF043CE-D16D-42CE-98AF-C6E1B8316D4D}"/>
                  </a:ext>
                </a:extLst>
              </p:cNvPr>
              <p:cNvSpPr txBox="1"/>
              <p:nvPr/>
            </p:nvSpPr>
            <p:spPr>
              <a:xfrm>
                <a:off x="3320107" y="8037368"/>
                <a:ext cx="546945"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Audio</a:t>
                </a:r>
              </a:p>
            </p:txBody>
          </p:sp>
          <p:sp>
            <p:nvSpPr>
              <p:cNvPr id="147" name="TextBox 146">
                <a:extLst>
                  <a:ext uri="{FF2B5EF4-FFF2-40B4-BE49-F238E27FC236}">
                    <a16:creationId xmlns:a16="http://schemas.microsoft.com/office/drawing/2014/main" id="{1C2C569A-A6D2-4F49-BC53-97A8E90AE488}"/>
                  </a:ext>
                </a:extLst>
              </p:cNvPr>
              <p:cNvSpPr txBox="1"/>
              <p:nvPr/>
            </p:nvSpPr>
            <p:spPr>
              <a:xfrm>
                <a:off x="8215255" y="2037539"/>
                <a:ext cx="598241" cy="392415"/>
              </a:xfrm>
              <a:prstGeom prst="rect">
                <a:avLst/>
              </a:prstGeom>
              <a:noFill/>
            </p:spPr>
            <p:txBody>
              <a:bodyPr wrap="none" rtlCol="0">
                <a:spAutoFit/>
              </a:bodyPr>
              <a:lstStyle/>
              <a:p>
                <a:pPr defTabSz="762024"/>
                <a:r>
                  <a:rPr lang="en-US" sz="1950">
                    <a:solidFill>
                      <a:srgbClr val="8C8C8C"/>
                    </a:solidFill>
                    <a:latin typeface="Trebuchet MS" panose="020B0603020202020204" pitchFamily="34" charset="0"/>
                  </a:rPr>
                  <a:t>ASR</a:t>
                </a:r>
              </a:p>
            </p:txBody>
          </p:sp>
          <p:sp>
            <p:nvSpPr>
              <p:cNvPr id="148" name="TextBox 147">
                <a:extLst>
                  <a:ext uri="{FF2B5EF4-FFF2-40B4-BE49-F238E27FC236}">
                    <a16:creationId xmlns:a16="http://schemas.microsoft.com/office/drawing/2014/main" id="{E788BF62-7FBA-4955-B4BB-72B011754829}"/>
                  </a:ext>
                </a:extLst>
              </p:cNvPr>
              <p:cNvSpPr txBox="1"/>
              <p:nvPr/>
            </p:nvSpPr>
            <p:spPr>
              <a:xfrm>
                <a:off x="8217030" y="6516351"/>
                <a:ext cx="596638" cy="392415"/>
              </a:xfrm>
              <a:prstGeom prst="rect">
                <a:avLst/>
              </a:prstGeom>
              <a:noFill/>
            </p:spPr>
            <p:txBody>
              <a:bodyPr wrap="none" rtlCol="0">
                <a:spAutoFit/>
              </a:bodyPr>
              <a:lstStyle/>
              <a:p>
                <a:pPr defTabSz="762024"/>
                <a:r>
                  <a:rPr lang="en-US" sz="1950">
                    <a:solidFill>
                      <a:srgbClr val="8C8C8C"/>
                    </a:solidFill>
                    <a:latin typeface="Trebuchet MS" panose="020B0603020202020204" pitchFamily="34" charset="0"/>
                  </a:rPr>
                  <a:t>TTS</a:t>
                </a:r>
              </a:p>
            </p:txBody>
          </p:sp>
          <p:sp>
            <p:nvSpPr>
              <p:cNvPr id="149" name="TextBox 148">
                <a:extLst>
                  <a:ext uri="{FF2B5EF4-FFF2-40B4-BE49-F238E27FC236}">
                    <a16:creationId xmlns:a16="http://schemas.microsoft.com/office/drawing/2014/main" id="{8C3CA6FF-A1FF-4244-9854-58D0BA4124A3}"/>
                  </a:ext>
                </a:extLst>
              </p:cNvPr>
              <p:cNvSpPr txBox="1"/>
              <p:nvPr/>
            </p:nvSpPr>
            <p:spPr>
              <a:xfrm>
                <a:off x="14332441" y="2035752"/>
                <a:ext cx="633507" cy="392415"/>
              </a:xfrm>
              <a:prstGeom prst="rect">
                <a:avLst/>
              </a:prstGeom>
              <a:noFill/>
            </p:spPr>
            <p:txBody>
              <a:bodyPr wrap="none" rtlCol="0">
                <a:spAutoFit/>
              </a:bodyPr>
              <a:lstStyle/>
              <a:p>
                <a:pPr defTabSz="762024"/>
                <a:r>
                  <a:rPr lang="en-US" sz="1950">
                    <a:solidFill>
                      <a:srgbClr val="8C8C8C"/>
                    </a:solidFill>
                    <a:latin typeface="Trebuchet MS" panose="020B0603020202020204" pitchFamily="34" charset="0"/>
                  </a:rPr>
                  <a:t>NLU</a:t>
                </a:r>
              </a:p>
            </p:txBody>
          </p:sp>
          <p:pic>
            <p:nvPicPr>
              <p:cNvPr id="150" name="Graphic 149">
                <a:extLst>
                  <a:ext uri="{FF2B5EF4-FFF2-40B4-BE49-F238E27FC236}">
                    <a16:creationId xmlns:a16="http://schemas.microsoft.com/office/drawing/2014/main" id="{FD488283-54B7-4C09-B145-4022C6B00315}"/>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893875" y="6510837"/>
                <a:ext cx="1067021" cy="466821"/>
              </a:xfrm>
              <a:prstGeom prst="rect">
                <a:avLst/>
              </a:prstGeom>
            </p:spPr>
          </p:pic>
          <p:sp>
            <p:nvSpPr>
              <p:cNvPr id="151" name="TextBox 150">
                <a:extLst>
                  <a:ext uri="{FF2B5EF4-FFF2-40B4-BE49-F238E27FC236}">
                    <a16:creationId xmlns:a16="http://schemas.microsoft.com/office/drawing/2014/main" id="{6B34E576-C23C-4C14-AFC4-26DD8CD0B1F4}"/>
                  </a:ext>
                </a:extLst>
              </p:cNvPr>
              <p:cNvSpPr txBox="1"/>
              <p:nvPr/>
            </p:nvSpPr>
            <p:spPr>
              <a:xfrm>
                <a:off x="1755919" y="3786016"/>
                <a:ext cx="1303562" cy="392415"/>
              </a:xfrm>
              <a:prstGeom prst="rect">
                <a:avLst/>
              </a:prstGeom>
              <a:noFill/>
            </p:spPr>
            <p:txBody>
              <a:bodyPr wrap="none" rtlCol="0">
                <a:spAutoFit/>
              </a:bodyPr>
              <a:lstStyle/>
              <a:p>
                <a:pPr defTabSz="762024"/>
                <a:r>
                  <a:rPr lang="en-US" sz="975" i="1">
                    <a:solidFill>
                      <a:srgbClr val="FFFFFF"/>
                    </a:solidFill>
                    <a:latin typeface="Trebuchet MS" panose="020B0603020202020204" pitchFamily="34" charset="0"/>
                  </a:rPr>
                  <a:t>“What date is the </a:t>
                </a:r>
              </a:p>
              <a:p>
                <a:pPr defTabSz="762024"/>
                <a:r>
                  <a:rPr lang="en-US" sz="975" i="1">
                    <a:solidFill>
                      <a:srgbClr val="FFFFFF"/>
                    </a:solidFill>
                    <a:latin typeface="Trebuchet MS" panose="020B0603020202020204" pitchFamily="34" charset="0"/>
                  </a:rPr>
                  <a:t>Chinese New Year?”</a:t>
                </a:r>
              </a:p>
            </p:txBody>
          </p:sp>
          <p:pic>
            <p:nvPicPr>
              <p:cNvPr id="152" name="Graphic 151">
                <a:extLst>
                  <a:ext uri="{FF2B5EF4-FFF2-40B4-BE49-F238E27FC236}">
                    <a16:creationId xmlns:a16="http://schemas.microsoft.com/office/drawing/2014/main" id="{5416F276-FCF3-40DD-8263-D49EC3D0545C}"/>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942218" y="7181884"/>
                <a:ext cx="1243013" cy="642938"/>
              </a:xfrm>
              <a:prstGeom prst="rect">
                <a:avLst/>
              </a:prstGeom>
            </p:spPr>
          </p:pic>
          <p:pic>
            <p:nvPicPr>
              <p:cNvPr id="153" name="Graphic 152">
                <a:extLst>
                  <a:ext uri="{FF2B5EF4-FFF2-40B4-BE49-F238E27FC236}">
                    <a16:creationId xmlns:a16="http://schemas.microsoft.com/office/drawing/2014/main" id="{CAFAD212-9ACA-423B-B51F-5938AA4BDCA7}"/>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645249" y="4600603"/>
                <a:ext cx="791835" cy="636065"/>
              </a:xfrm>
              <a:prstGeom prst="rect">
                <a:avLst/>
              </a:prstGeom>
            </p:spPr>
          </p:pic>
          <p:pic>
            <p:nvPicPr>
              <p:cNvPr id="154" name="Graphic 153">
                <a:extLst>
                  <a:ext uri="{FF2B5EF4-FFF2-40B4-BE49-F238E27FC236}">
                    <a16:creationId xmlns:a16="http://schemas.microsoft.com/office/drawing/2014/main" id="{5F332D0D-7622-46F9-9C01-8FBD0B6B1B67}"/>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120802" y="4580390"/>
                <a:ext cx="845424" cy="660488"/>
              </a:xfrm>
              <a:prstGeom prst="rect">
                <a:avLst/>
              </a:prstGeom>
            </p:spPr>
          </p:pic>
          <p:pic>
            <p:nvPicPr>
              <p:cNvPr id="155" name="Graphic 154">
                <a:extLst>
                  <a:ext uri="{FF2B5EF4-FFF2-40B4-BE49-F238E27FC236}">
                    <a16:creationId xmlns:a16="http://schemas.microsoft.com/office/drawing/2014/main" id="{6D828C2D-A30D-4CEF-9E2D-29B5386E0187}"/>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0491742" y="4673567"/>
                <a:ext cx="1137161" cy="495000"/>
              </a:xfrm>
              <a:prstGeom prst="rect">
                <a:avLst/>
              </a:prstGeom>
            </p:spPr>
          </p:pic>
          <p:pic>
            <p:nvPicPr>
              <p:cNvPr id="156" name="Graphic 155">
                <a:extLst>
                  <a:ext uri="{FF2B5EF4-FFF2-40B4-BE49-F238E27FC236}">
                    <a16:creationId xmlns:a16="http://schemas.microsoft.com/office/drawing/2014/main" id="{34234E96-DC8F-469E-B380-AF871DBE1F5E}"/>
                  </a:ext>
                </a:extLst>
              </p:cNvPr>
              <p:cNvPicPr>
                <a:picLocks noChangeAspect="1"/>
              </p:cNvPicPr>
              <p:nvPr/>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699617" y="2925885"/>
                <a:ext cx="721407" cy="655824"/>
              </a:xfrm>
              <a:prstGeom prst="rect">
                <a:avLst/>
              </a:prstGeom>
            </p:spPr>
          </p:pic>
          <p:pic>
            <p:nvPicPr>
              <p:cNvPr id="158" name="Graphic 157">
                <a:extLst>
                  <a:ext uri="{FF2B5EF4-FFF2-40B4-BE49-F238E27FC236}">
                    <a16:creationId xmlns:a16="http://schemas.microsoft.com/office/drawing/2014/main" id="{59F8AF60-17CC-4DE3-9B7F-F13703E06B02}"/>
                  </a:ext>
                </a:extLst>
              </p:cNvPr>
              <p:cNvPicPr>
                <a:picLocks noChangeAspect="1"/>
              </p:cNvPicPr>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9830498" y="7173106"/>
                <a:ext cx="1199420" cy="667859"/>
              </a:xfrm>
              <a:prstGeom prst="rect">
                <a:avLst/>
              </a:prstGeom>
            </p:spPr>
          </p:pic>
          <p:pic>
            <p:nvPicPr>
              <p:cNvPr id="159" name="Graphic 158">
                <a:extLst>
                  <a:ext uri="{FF2B5EF4-FFF2-40B4-BE49-F238E27FC236}">
                    <a16:creationId xmlns:a16="http://schemas.microsoft.com/office/drawing/2014/main" id="{051B0383-9CEE-4114-A914-7B92C6001088}"/>
                  </a:ext>
                </a:extLst>
              </p:cNvPr>
              <p:cNvPicPr>
                <a:picLocks noChangeAspect="1"/>
              </p:cNvPicPr>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5914280" y="7205035"/>
                <a:ext cx="1501148" cy="632063"/>
              </a:xfrm>
              <a:prstGeom prst="rect">
                <a:avLst/>
              </a:prstGeom>
            </p:spPr>
          </p:pic>
          <p:pic>
            <p:nvPicPr>
              <p:cNvPr id="160" name="Graphic 159">
                <a:extLst>
                  <a:ext uri="{FF2B5EF4-FFF2-40B4-BE49-F238E27FC236}">
                    <a16:creationId xmlns:a16="http://schemas.microsoft.com/office/drawing/2014/main" id="{9A6877A4-16C0-4496-8B4F-C51F31DBDE48}"/>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3315325" y="4662521"/>
                <a:ext cx="1137161" cy="495000"/>
              </a:xfrm>
              <a:prstGeom prst="rect">
                <a:avLst/>
              </a:prstGeom>
            </p:spPr>
          </p:pic>
          <p:pic>
            <p:nvPicPr>
              <p:cNvPr id="161" name="Graphic 160">
                <a:extLst>
                  <a:ext uri="{FF2B5EF4-FFF2-40B4-BE49-F238E27FC236}">
                    <a16:creationId xmlns:a16="http://schemas.microsoft.com/office/drawing/2014/main" id="{A2710315-7F52-4D71-9A5F-D6BEE9BBB73D}"/>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3315325" y="7267223"/>
                <a:ext cx="1137161" cy="495000"/>
              </a:xfrm>
              <a:prstGeom prst="rect">
                <a:avLst/>
              </a:prstGeom>
            </p:spPr>
          </p:pic>
        </p:grpSp>
      </p:grpSp>
    </p:spTree>
    <p:extLst>
      <p:ext uri="{BB962C8B-B14F-4D97-AF65-F5344CB8AC3E}">
        <p14:creationId xmlns:p14="http://schemas.microsoft.com/office/powerpoint/2010/main" val="8553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RIVA</a:t>
            </a:r>
          </a:p>
        </p:txBody>
      </p:sp>
    </p:spTree>
    <p:extLst>
      <p:ext uri="{BB962C8B-B14F-4D97-AF65-F5344CB8AC3E}">
        <p14:creationId xmlns:p14="http://schemas.microsoft.com/office/powerpoint/2010/main" val="44302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1">
                    <a:lumMod val="75000"/>
                    <a:lumOff val="25000"/>
                  </a:schemeClr>
                </a:solidFill>
              </a:rPr>
              <a:t>Nvidia Riva</a:t>
            </a:r>
          </a:p>
        </p:txBody>
      </p:sp>
      <p:sp>
        <p:nvSpPr>
          <p:cNvPr id="14" name="Text Placeholder 13">
            <a:extLst>
              <a:ext uri="{FF2B5EF4-FFF2-40B4-BE49-F238E27FC236}">
                <a16:creationId xmlns:a16="http://schemas.microsoft.com/office/drawing/2014/main" id="{4065B0F2-9065-49B8-83EB-5BDDB55A22A5}"/>
              </a:ext>
            </a:extLst>
          </p:cNvPr>
          <p:cNvSpPr>
            <a:spLocks noGrp="1"/>
          </p:cNvSpPr>
          <p:nvPr>
            <p:ph type="body" sz="quarter" idx="10"/>
          </p:nvPr>
        </p:nvSpPr>
        <p:spPr/>
        <p:txBody>
          <a:bodyPr/>
          <a:lstStyle/>
          <a:p>
            <a:r>
              <a:rPr lang="en-US" dirty="0"/>
              <a:t>Fully Accelerated Framework for Multimodal Conversational AI Services</a:t>
            </a:r>
            <a:endParaRPr lang="en-US" b="1" dirty="0"/>
          </a:p>
        </p:txBody>
      </p:sp>
      <p:sp>
        <p:nvSpPr>
          <p:cNvPr id="2" name="TextBox 1">
            <a:extLst>
              <a:ext uri="{FF2B5EF4-FFF2-40B4-BE49-F238E27FC236}">
                <a16:creationId xmlns:a16="http://schemas.microsoft.com/office/drawing/2014/main" id="{3D48A3E6-3B6D-4244-86B8-6ECBAE6B9145}"/>
              </a:ext>
            </a:extLst>
          </p:cNvPr>
          <p:cNvSpPr txBox="1"/>
          <p:nvPr/>
        </p:nvSpPr>
        <p:spPr>
          <a:xfrm>
            <a:off x="548004" y="7247811"/>
            <a:ext cx="7866905" cy="24565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24">
              <a:lnSpc>
                <a:spcPct val="150000"/>
              </a:lnSpc>
            </a:pPr>
            <a:r>
              <a:rPr lang="en-US" sz="2100" dirty="0">
                <a:solidFill>
                  <a:srgbClr val="000000"/>
                </a:solidFill>
                <a:latin typeface="Trebuchet MS" panose="020B0603020202020204" pitchFamily="34" charset="0"/>
              </a:rPr>
              <a:t>End-to-End Multimodal Conversational AI Services​</a:t>
            </a:r>
          </a:p>
          <a:p>
            <a:pPr defTabSz="762024">
              <a:lnSpc>
                <a:spcPct val="150000"/>
              </a:lnSpc>
            </a:pPr>
            <a:r>
              <a:rPr lang="en-US" sz="2100" dirty="0">
                <a:solidFill>
                  <a:srgbClr val="000000"/>
                </a:solidFill>
                <a:latin typeface="Trebuchet MS" panose="020B0603020202020204" pitchFamily="34" charset="0"/>
              </a:rPr>
              <a:t>Pre-trained SOTA models-100,000 Hours of DGX ​</a:t>
            </a:r>
          </a:p>
          <a:p>
            <a:pPr defTabSz="762024">
              <a:lnSpc>
                <a:spcPct val="150000"/>
              </a:lnSpc>
            </a:pPr>
            <a:r>
              <a:rPr lang="en-US" sz="2100" dirty="0">
                <a:solidFill>
                  <a:srgbClr val="000000"/>
                </a:solidFill>
                <a:latin typeface="Trebuchet MS" panose="020B0603020202020204" pitchFamily="34" charset="0"/>
              </a:rPr>
              <a:t>Retrain with NeMo​</a:t>
            </a:r>
          </a:p>
          <a:p>
            <a:pPr defTabSz="762024">
              <a:lnSpc>
                <a:spcPct val="150000"/>
              </a:lnSpc>
            </a:pPr>
            <a:r>
              <a:rPr lang="en-US" sz="2100" dirty="0">
                <a:solidFill>
                  <a:srgbClr val="000000"/>
                </a:solidFill>
                <a:latin typeface="Trebuchet MS" panose="020B0603020202020204" pitchFamily="34" charset="0"/>
              </a:rPr>
              <a:t>Interactive Response – 150ms  on A100  versus 25sec on CPU​</a:t>
            </a:r>
          </a:p>
          <a:p>
            <a:pPr defTabSz="762024">
              <a:lnSpc>
                <a:spcPct val="150000"/>
              </a:lnSpc>
            </a:pPr>
            <a:r>
              <a:rPr lang="en-US" sz="2100" dirty="0">
                <a:solidFill>
                  <a:srgbClr val="000000"/>
                </a:solidFill>
                <a:latin typeface="Trebuchet MS" panose="020B0603020202020204" pitchFamily="34" charset="0"/>
              </a:rPr>
              <a:t>Deploy Services with One Line of Code​</a:t>
            </a:r>
          </a:p>
        </p:txBody>
      </p:sp>
      <p:pic>
        <p:nvPicPr>
          <p:cNvPr id="178" name="Picture 25" descr="A group of people sitting at a table&#10;&#10;Description generated with very high confidence">
            <a:extLst>
              <a:ext uri="{FF2B5EF4-FFF2-40B4-BE49-F238E27FC236}">
                <a16:creationId xmlns:a16="http://schemas.microsoft.com/office/drawing/2014/main" id="{0E946E5B-0763-4656-B01A-A0B93C3606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44040" y="3897106"/>
            <a:ext cx="3703320" cy="3227402"/>
          </a:xfrm>
          <a:prstGeom prst="rect">
            <a:avLst/>
          </a:prstGeom>
        </p:spPr>
      </p:pic>
      <p:sp>
        <p:nvSpPr>
          <p:cNvPr id="179" name="TextBox 178">
            <a:extLst>
              <a:ext uri="{FF2B5EF4-FFF2-40B4-BE49-F238E27FC236}">
                <a16:creationId xmlns:a16="http://schemas.microsoft.com/office/drawing/2014/main" id="{28B430E4-CA64-4533-91DB-CBC20756B143}"/>
              </a:ext>
            </a:extLst>
          </p:cNvPr>
          <p:cNvSpPr txBox="1"/>
          <p:nvPr/>
        </p:nvSpPr>
        <p:spPr>
          <a:xfrm>
            <a:off x="4481458" y="3532224"/>
            <a:ext cx="2794078" cy="286232"/>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defTabSz="457232">
              <a:lnSpc>
                <a:spcPct val="90000"/>
              </a:lnSpc>
            </a:pPr>
            <a:r>
              <a:rPr lang="en-US" sz="1400" kern="0">
                <a:solidFill>
                  <a:srgbClr val="FFFFFF"/>
                </a:solidFill>
                <a:latin typeface="Trebuchet MS"/>
              </a:rPr>
              <a:t>RETRAIN</a:t>
            </a:r>
            <a:endParaRPr lang="en-US" kern="0">
              <a:solidFill>
                <a:srgbClr val="FFFFFF"/>
              </a:solidFill>
              <a:latin typeface="Trebuchet MS"/>
            </a:endParaRPr>
          </a:p>
        </p:txBody>
      </p:sp>
      <p:cxnSp>
        <p:nvCxnSpPr>
          <p:cNvPr id="180" name="Straight Arrow Connector 179">
            <a:extLst>
              <a:ext uri="{FF2B5EF4-FFF2-40B4-BE49-F238E27FC236}">
                <a16:creationId xmlns:a16="http://schemas.microsoft.com/office/drawing/2014/main" id="{CA2DA2A3-EF62-4CD0-B918-9A72037D0B96}"/>
              </a:ext>
            </a:extLst>
          </p:cNvPr>
          <p:cNvCxnSpPr/>
          <p:nvPr/>
        </p:nvCxnSpPr>
        <p:spPr>
          <a:xfrm>
            <a:off x="3793394" y="5243662"/>
            <a:ext cx="457445"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1" name="Straight Arrow Connector 180">
            <a:extLst>
              <a:ext uri="{FF2B5EF4-FFF2-40B4-BE49-F238E27FC236}">
                <a16:creationId xmlns:a16="http://schemas.microsoft.com/office/drawing/2014/main" id="{6CC9A6C5-795F-4617-9289-281366D82E92}"/>
              </a:ext>
            </a:extLst>
          </p:cNvPr>
          <p:cNvCxnSpPr>
            <a:cxnSpLocks/>
          </p:cNvCxnSpPr>
          <p:nvPr/>
        </p:nvCxnSpPr>
        <p:spPr>
          <a:xfrm>
            <a:off x="7415933" y="5178042"/>
            <a:ext cx="457445"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2" name="Straight Arrow Connector 181">
            <a:extLst>
              <a:ext uri="{FF2B5EF4-FFF2-40B4-BE49-F238E27FC236}">
                <a16:creationId xmlns:a16="http://schemas.microsoft.com/office/drawing/2014/main" id="{E6B5988C-D825-4B2A-B6F3-3B86703540AB}"/>
              </a:ext>
            </a:extLst>
          </p:cNvPr>
          <p:cNvCxnSpPr>
            <a:cxnSpLocks/>
          </p:cNvCxnSpPr>
          <p:nvPr/>
        </p:nvCxnSpPr>
        <p:spPr>
          <a:xfrm>
            <a:off x="12814109" y="6803776"/>
            <a:ext cx="1076168"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3" name="Straight Arrow Connector 182">
            <a:extLst>
              <a:ext uri="{FF2B5EF4-FFF2-40B4-BE49-F238E27FC236}">
                <a16:creationId xmlns:a16="http://schemas.microsoft.com/office/drawing/2014/main" id="{F389525B-307B-4856-B066-9ED5FA0A7524}"/>
              </a:ext>
            </a:extLst>
          </p:cNvPr>
          <p:cNvCxnSpPr>
            <a:cxnSpLocks/>
          </p:cNvCxnSpPr>
          <p:nvPr/>
        </p:nvCxnSpPr>
        <p:spPr>
          <a:xfrm flipH="1">
            <a:off x="12866603" y="4600579"/>
            <a:ext cx="944930" cy="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4" name="Straight Arrow Connector 183">
            <a:extLst>
              <a:ext uri="{FF2B5EF4-FFF2-40B4-BE49-F238E27FC236}">
                <a16:creationId xmlns:a16="http://schemas.microsoft.com/office/drawing/2014/main" id="{485A4368-7451-4BDF-88F2-C03BEFD145E1}"/>
              </a:ext>
            </a:extLst>
          </p:cNvPr>
          <p:cNvCxnSpPr>
            <a:cxnSpLocks/>
          </p:cNvCxnSpPr>
          <p:nvPr/>
        </p:nvCxnSpPr>
        <p:spPr>
          <a:xfrm flipH="1">
            <a:off x="12879727" y="5465117"/>
            <a:ext cx="944930" cy="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85" name="TextBox 184">
            <a:extLst>
              <a:ext uri="{FF2B5EF4-FFF2-40B4-BE49-F238E27FC236}">
                <a16:creationId xmlns:a16="http://schemas.microsoft.com/office/drawing/2014/main" id="{512978E9-F895-443C-8B90-91E599F2458F}"/>
              </a:ext>
            </a:extLst>
          </p:cNvPr>
          <p:cNvSpPr txBox="1"/>
          <p:nvPr/>
        </p:nvSpPr>
        <p:spPr>
          <a:xfrm>
            <a:off x="13035578" y="4304536"/>
            <a:ext cx="647934" cy="300082"/>
          </a:xfrm>
          <a:prstGeom prst="rect">
            <a:avLst/>
          </a:prstGeom>
          <a:noFill/>
          <a:ln w="6350" cap="flat" cmpd="sng" algn="ctr">
            <a:noFill/>
            <a:prstDash val="soli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defTabSz="457232">
              <a:lnSpc>
                <a:spcPct val="90000"/>
              </a:lnSpc>
            </a:pPr>
            <a:r>
              <a:rPr lang="en-US" sz="1500" kern="0" dirty="0">
                <a:solidFill>
                  <a:schemeClr val="bg1"/>
                </a:solidFill>
                <a:latin typeface="Trebuchet MS"/>
              </a:rPr>
              <a:t>video</a:t>
            </a:r>
          </a:p>
        </p:txBody>
      </p:sp>
      <p:sp>
        <p:nvSpPr>
          <p:cNvPr id="186" name="TextBox 185">
            <a:extLst>
              <a:ext uri="{FF2B5EF4-FFF2-40B4-BE49-F238E27FC236}">
                <a16:creationId xmlns:a16="http://schemas.microsoft.com/office/drawing/2014/main" id="{4C364C54-587C-4389-BFB2-D1FDEFD59510}"/>
              </a:ext>
            </a:extLst>
          </p:cNvPr>
          <p:cNvSpPr txBox="1"/>
          <p:nvPr/>
        </p:nvSpPr>
        <p:spPr>
          <a:xfrm>
            <a:off x="13035578" y="4816376"/>
            <a:ext cx="655949" cy="300082"/>
          </a:xfrm>
          <a:prstGeom prst="rect">
            <a:avLst/>
          </a:prstGeom>
          <a:noFill/>
          <a:ln w="6350" cap="flat" cmpd="sng" algn="ctr">
            <a:noFill/>
            <a:prstDash val="soli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defTabSz="457232">
              <a:lnSpc>
                <a:spcPct val="90000"/>
              </a:lnSpc>
            </a:pPr>
            <a:r>
              <a:rPr lang="en-US" sz="1500" kern="0">
                <a:solidFill>
                  <a:schemeClr val="bg1"/>
                </a:solidFill>
                <a:latin typeface="Trebuchet MS"/>
              </a:rPr>
              <a:t>audio</a:t>
            </a:r>
          </a:p>
        </p:txBody>
      </p:sp>
      <p:sp>
        <p:nvSpPr>
          <p:cNvPr id="187" name="TextBox 186">
            <a:extLst>
              <a:ext uri="{FF2B5EF4-FFF2-40B4-BE49-F238E27FC236}">
                <a16:creationId xmlns:a16="http://schemas.microsoft.com/office/drawing/2014/main" id="{55E99205-4911-4B57-8BF1-F0C4595B0FAA}"/>
              </a:ext>
            </a:extLst>
          </p:cNvPr>
          <p:cNvSpPr txBox="1"/>
          <p:nvPr/>
        </p:nvSpPr>
        <p:spPr>
          <a:xfrm>
            <a:off x="12759974" y="6171903"/>
            <a:ext cx="1497098" cy="761747"/>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32"/>
            <a:r>
              <a:rPr lang="en-US" sz="1500" kern="0" dirty="0">
                <a:solidFill>
                  <a:schemeClr val="bg1"/>
                </a:solidFill>
                <a:latin typeface="Trebuchet MS"/>
                <a:ea typeface="+mn-lt"/>
                <a:cs typeface="+mn-lt"/>
              </a:rPr>
              <a:t>Multi-Speaker</a:t>
            </a:r>
            <a:endParaRPr lang="en-US" sz="1500" kern="0" dirty="0">
              <a:solidFill>
                <a:schemeClr val="bg1"/>
              </a:solidFill>
              <a:latin typeface="Trebuchet MS"/>
            </a:endParaRPr>
          </a:p>
          <a:p>
            <a:pPr defTabSz="457232"/>
            <a:r>
              <a:rPr lang="en-US" sz="1500" kern="0" dirty="0">
                <a:solidFill>
                  <a:schemeClr val="bg1"/>
                </a:solidFill>
                <a:latin typeface="Trebuchet MS"/>
                <a:ea typeface="+mn-lt"/>
                <a:cs typeface="+mn-lt"/>
              </a:rPr>
              <a:t>Transcription</a:t>
            </a:r>
            <a:endParaRPr lang="en-US" sz="1500" kern="0" dirty="0">
              <a:solidFill>
                <a:schemeClr val="bg1"/>
              </a:solidFill>
              <a:latin typeface="Trebuchet MS"/>
            </a:endParaRPr>
          </a:p>
          <a:p>
            <a:pPr defTabSz="457232">
              <a:lnSpc>
                <a:spcPct val="90000"/>
              </a:lnSpc>
            </a:pPr>
            <a:endParaRPr lang="en-US" sz="1500" kern="0" dirty="0">
              <a:solidFill>
                <a:schemeClr val="bg1"/>
              </a:solidFill>
              <a:latin typeface="Trebuchet MS"/>
            </a:endParaRPr>
          </a:p>
        </p:txBody>
      </p:sp>
      <p:grpSp>
        <p:nvGrpSpPr>
          <p:cNvPr id="188" name="Group 187">
            <a:extLst>
              <a:ext uri="{FF2B5EF4-FFF2-40B4-BE49-F238E27FC236}">
                <a16:creationId xmlns:a16="http://schemas.microsoft.com/office/drawing/2014/main" id="{E63A8316-7AEC-4C8B-8076-BBBB717EA4CE}"/>
              </a:ext>
            </a:extLst>
          </p:cNvPr>
          <p:cNvGrpSpPr>
            <a:grpSpLocks noChangeAspect="1"/>
          </p:cNvGrpSpPr>
          <p:nvPr/>
        </p:nvGrpSpPr>
        <p:grpSpPr>
          <a:xfrm>
            <a:off x="671633" y="3897177"/>
            <a:ext cx="3049000" cy="2976537"/>
            <a:chOff x="4808884" y="6635197"/>
            <a:chExt cx="5401319" cy="5272913"/>
          </a:xfrm>
        </p:grpSpPr>
        <p:sp>
          <p:nvSpPr>
            <p:cNvPr id="222" name="Rectangle 221">
              <a:extLst>
                <a:ext uri="{FF2B5EF4-FFF2-40B4-BE49-F238E27FC236}">
                  <a16:creationId xmlns:a16="http://schemas.microsoft.com/office/drawing/2014/main" id="{99AC88C7-D1E9-45B0-B2A9-3DE1ED408299}"/>
                </a:ext>
              </a:extLst>
            </p:cNvPr>
            <p:cNvSpPr/>
            <p:nvPr/>
          </p:nvSpPr>
          <p:spPr>
            <a:xfrm>
              <a:off x="4808884" y="6635197"/>
              <a:ext cx="5401319" cy="5272913"/>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endParaRPr lang="en-US" sz="2400" kern="0">
                <a:solidFill>
                  <a:srgbClr val="FFFFFF"/>
                </a:solidFill>
                <a:latin typeface="DINPro-Regular" panose="02000503030000020004" pitchFamily="50" charset="0"/>
              </a:endParaRPr>
            </a:p>
          </p:txBody>
        </p:sp>
        <p:grpSp>
          <p:nvGrpSpPr>
            <p:cNvPr id="223" name="Group 222">
              <a:extLst>
                <a:ext uri="{FF2B5EF4-FFF2-40B4-BE49-F238E27FC236}">
                  <a16:creationId xmlns:a16="http://schemas.microsoft.com/office/drawing/2014/main" id="{B83C1D15-AAC8-477C-90A8-32BC11BB40B7}"/>
                </a:ext>
              </a:extLst>
            </p:cNvPr>
            <p:cNvGrpSpPr/>
            <p:nvPr/>
          </p:nvGrpSpPr>
          <p:grpSpPr>
            <a:xfrm>
              <a:off x="5541375" y="7198727"/>
              <a:ext cx="3671231" cy="3571905"/>
              <a:chOff x="5477634" y="6717214"/>
              <a:chExt cx="4949323" cy="4815420"/>
            </a:xfrm>
          </p:grpSpPr>
          <p:pic>
            <p:nvPicPr>
              <p:cNvPr id="225" name="Picture 224" descr="A picture containing drawing&#10;&#10;Description automatically generated">
                <a:extLst>
                  <a:ext uri="{FF2B5EF4-FFF2-40B4-BE49-F238E27FC236}">
                    <a16:creationId xmlns:a16="http://schemas.microsoft.com/office/drawing/2014/main" id="{0EBF7B2E-8749-49AC-9326-545ABF5A0D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77062" y="10422390"/>
                <a:ext cx="1149895" cy="1110244"/>
              </a:xfrm>
              <a:prstGeom prst="rect">
                <a:avLst/>
              </a:prstGeom>
            </p:spPr>
          </p:pic>
          <p:pic>
            <p:nvPicPr>
              <p:cNvPr id="226" name="Picture 225" descr="A picture containing drawing&#10;&#10;Description automatically generated">
                <a:extLst>
                  <a:ext uri="{FF2B5EF4-FFF2-40B4-BE49-F238E27FC236}">
                    <a16:creationId xmlns:a16="http://schemas.microsoft.com/office/drawing/2014/main" id="{CC9FE82E-BF79-4167-A37E-6A175EB2E4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80939" y="10422390"/>
                <a:ext cx="1149895" cy="1110244"/>
              </a:xfrm>
              <a:prstGeom prst="rect">
                <a:avLst/>
              </a:prstGeom>
            </p:spPr>
          </p:pic>
          <p:pic>
            <p:nvPicPr>
              <p:cNvPr id="227" name="Picture 226" descr="A picture containing food&#10;&#10;Description automatically generated">
                <a:extLst>
                  <a:ext uri="{FF2B5EF4-FFF2-40B4-BE49-F238E27FC236}">
                    <a16:creationId xmlns:a16="http://schemas.microsoft.com/office/drawing/2014/main" id="{371EAFEB-F441-4343-AFE8-A6D553C0ED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77062" y="8545177"/>
                <a:ext cx="1149895" cy="1182938"/>
              </a:xfrm>
              <a:prstGeom prst="rect">
                <a:avLst/>
              </a:prstGeom>
            </p:spPr>
          </p:pic>
          <p:pic>
            <p:nvPicPr>
              <p:cNvPr id="228" name="Picture 227" descr="A close up of a logo&#10;&#10;Description automatically generated">
                <a:extLst>
                  <a:ext uri="{FF2B5EF4-FFF2-40B4-BE49-F238E27FC236}">
                    <a16:creationId xmlns:a16="http://schemas.microsoft.com/office/drawing/2014/main" id="{B9DB5A35-4435-4502-A6D0-31AA547FADE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10401" y="8799608"/>
                <a:ext cx="1282067" cy="674076"/>
              </a:xfrm>
              <a:prstGeom prst="rect">
                <a:avLst/>
              </a:prstGeom>
            </p:spPr>
          </p:pic>
          <p:pic>
            <p:nvPicPr>
              <p:cNvPr id="229" name="Picture 228" descr="A close up of a logo&#10;&#10;Description automatically generated">
                <a:extLst>
                  <a:ext uri="{FF2B5EF4-FFF2-40B4-BE49-F238E27FC236}">
                    <a16:creationId xmlns:a16="http://schemas.microsoft.com/office/drawing/2014/main" id="{99A32BD3-CA45-49A3-B542-4585D202D3F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77634" y="8458602"/>
                <a:ext cx="1156504" cy="1209373"/>
              </a:xfrm>
              <a:prstGeom prst="rect">
                <a:avLst/>
              </a:prstGeom>
            </p:spPr>
          </p:pic>
          <p:pic>
            <p:nvPicPr>
              <p:cNvPr id="230" name="Picture 229" descr="A close up of a logo&#10;&#10;Description automatically generated">
                <a:extLst>
                  <a:ext uri="{FF2B5EF4-FFF2-40B4-BE49-F238E27FC236}">
                    <a16:creationId xmlns:a16="http://schemas.microsoft.com/office/drawing/2014/main" id="{E0460385-8D62-48A8-9F6C-677321E6FE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97460" y="6774560"/>
                <a:ext cx="1116852" cy="1090418"/>
              </a:xfrm>
              <a:prstGeom prst="rect">
                <a:avLst/>
              </a:prstGeom>
            </p:spPr>
          </p:pic>
          <p:pic>
            <p:nvPicPr>
              <p:cNvPr id="231" name="Picture 230" descr="A close up of a logo&#10;&#10;Description automatically generated">
                <a:extLst>
                  <a:ext uri="{FF2B5EF4-FFF2-40B4-BE49-F238E27FC236}">
                    <a16:creationId xmlns:a16="http://schemas.microsoft.com/office/drawing/2014/main" id="{C0B29CDC-E1AF-449C-9C91-FFE0FF0ED37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350052" y="6786506"/>
                <a:ext cx="1202764" cy="1110244"/>
              </a:xfrm>
              <a:prstGeom prst="rect">
                <a:avLst/>
              </a:prstGeom>
            </p:spPr>
          </p:pic>
          <p:pic>
            <p:nvPicPr>
              <p:cNvPr id="232" name="Picture 231" descr="A close up of a logo&#10;&#10;Description automatically generated">
                <a:extLst>
                  <a:ext uri="{FF2B5EF4-FFF2-40B4-BE49-F238E27FC236}">
                    <a16:creationId xmlns:a16="http://schemas.microsoft.com/office/drawing/2014/main" id="{58012743-CACA-4171-AC50-2E0A5FB28B2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306801" y="6717214"/>
                <a:ext cx="1090417" cy="1090418"/>
              </a:xfrm>
              <a:prstGeom prst="rect">
                <a:avLst/>
              </a:prstGeom>
            </p:spPr>
          </p:pic>
          <p:pic>
            <p:nvPicPr>
              <p:cNvPr id="233" name="Picture 232" descr="A picture containing drawing&#10;&#10;Description automatically generated">
                <a:extLst>
                  <a:ext uri="{FF2B5EF4-FFF2-40B4-BE49-F238E27FC236}">
                    <a16:creationId xmlns:a16="http://schemas.microsoft.com/office/drawing/2014/main" id="{32E6E3FC-6093-40E2-94E1-EFF6DF4DCEE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376487" y="10422390"/>
                <a:ext cx="1149895" cy="1110244"/>
              </a:xfrm>
              <a:prstGeom prst="rect">
                <a:avLst/>
              </a:prstGeom>
            </p:spPr>
          </p:pic>
        </p:grpSp>
        <p:sp>
          <p:nvSpPr>
            <p:cNvPr id="224" name="TextBox 223">
              <a:extLst>
                <a:ext uri="{FF2B5EF4-FFF2-40B4-BE49-F238E27FC236}">
                  <a16:creationId xmlns:a16="http://schemas.microsoft.com/office/drawing/2014/main" id="{FB78BE30-FE49-47B2-875C-54A7C1A40E45}"/>
                </a:ext>
              </a:extLst>
            </p:cNvPr>
            <p:cNvSpPr txBox="1"/>
            <p:nvPr/>
          </p:nvSpPr>
          <p:spPr>
            <a:xfrm flipH="1">
              <a:off x="5136015" y="11147911"/>
              <a:ext cx="4748319" cy="642001"/>
            </a:xfrm>
            <a:prstGeom prst="rect">
              <a:avLst/>
            </a:prstGeom>
            <a:noFill/>
          </p:spPr>
          <p:txBody>
            <a:bodyPr wrap="square" rtlCol="0" anchor="b">
              <a:spAutoFit/>
            </a:bodyPr>
            <a:lstStyle/>
            <a:p>
              <a:pPr algn="ctr" defTabSz="2088270">
                <a:lnSpc>
                  <a:spcPct val="90000"/>
                </a:lnSpc>
              </a:pPr>
              <a:r>
                <a:rPr lang="en-US" sz="1950" kern="0" dirty="0">
                  <a:solidFill>
                    <a:srgbClr val="FFFFFF"/>
                  </a:solidFill>
                  <a:latin typeface="DINPro-Regular" panose="02000503030000020004" pitchFamily="50" charset="0"/>
                </a:rPr>
                <a:t>NVIDIA GPU CLOUD</a:t>
              </a:r>
            </a:p>
          </p:txBody>
        </p:sp>
      </p:grpSp>
      <p:sp>
        <p:nvSpPr>
          <p:cNvPr id="189" name="Rectangle 188">
            <a:extLst>
              <a:ext uri="{FF2B5EF4-FFF2-40B4-BE49-F238E27FC236}">
                <a16:creationId xmlns:a16="http://schemas.microsoft.com/office/drawing/2014/main" id="{4E91B6BD-2713-47B9-856A-5E8D4DAC9026}"/>
              </a:ext>
            </a:extLst>
          </p:cNvPr>
          <p:cNvSpPr/>
          <p:nvPr/>
        </p:nvSpPr>
        <p:spPr>
          <a:xfrm>
            <a:off x="4324259" y="3897179"/>
            <a:ext cx="3047398" cy="2974963"/>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endParaRPr lang="en-US" sz="1000" kern="0">
              <a:solidFill>
                <a:srgbClr val="FFFFFF"/>
              </a:solidFill>
              <a:latin typeface="DINPro-Regular" panose="02000503030000020004" pitchFamily="50" charset="0"/>
            </a:endParaRPr>
          </a:p>
        </p:txBody>
      </p:sp>
      <p:sp>
        <p:nvSpPr>
          <p:cNvPr id="190" name="TextBox 189">
            <a:extLst>
              <a:ext uri="{FF2B5EF4-FFF2-40B4-BE49-F238E27FC236}">
                <a16:creationId xmlns:a16="http://schemas.microsoft.com/office/drawing/2014/main" id="{126E7BCB-FAA4-4F88-9700-0F745E3D2709}"/>
              </a:ext>
            </a:extLst>
          </p:cNvPr>
          <p:cNvSpPr txBox="1"/>
          <p:nvPr/>
        </p:nvSpPr>
        <p:spPr>
          <a:xfrm flipH="1">
            <a:off x="4442684" y="6418675"/>
            <a:ext cx="2846753" cy="392415"/>
          </a:xfrm>
          <a:prstGeom prst="rect">
            <a:avLst/>
          </a:prstGeom>
          <a:noFill/>
        </p:spPr>
        <p:txBody>
          <a:bodyPr wrap="square" rtlCol="0" anchor="ctr">
            <a:spAutoFit/>
          </a:bodyPr>
          <a:lstStyle/>
          <a:p>
            <a:pPr algn="ctr" defTabSz="2088270">
              <a:defRPr/>
            </a:pPr>
            <a:r>
              <a:rPr lang="en-US" sz="1950" kern="0" dirty="0">
                <a:solidFill>
                  <a:srgbClr val="FFFFFF"/>
                </a:solidFill>
                <a:latin typeface="DINPro-Regular" panose="02000503030000020004" pitchFamily="50" charset="0"/>
              </a:rPr>
              <a:t>NVIDIA AI TOOLKIT</a:t>
            </a:r>
          </a:p>
        </p:txBody>
      </p:sp>
      <p:sp>
        <p:nvSpPr>
          <p:cNvPr id="191" name="Rectangle 190">
            <a:extLst>
              <a:ext uri="{FF2B5EF4-FFF2-40B4-BE49-F238E27FC236}">
                <a16:creationId xmlns:a16="http://schemas.microsoft.com/office/drawing/2014/main" id="{FA5D65F4-9974-4CD3-9D61-64E579B8A8EF}"/>
              </a:ext>
            </a:extLst>
          </p:cNvPr>
          <p:cNvSpPr/>
          <p:nvPr/>
        </p:nvSpPr>
        <p:spPr>
          <a:xfrm>
            <a:off x="4458577" y="4018150"/>
            <a:ext cx="2776377" cy="687537"/>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950" kern="0" dirty="0">
                <a:solidFill>
                  <a:srgbClr val="000000">
                    <a:lumMod val="85000"/>
                    <a:lumOff val="15000"/>
                  </a:srgbClr>
                </a:solidFill>
                <a:latin typeface="DINPro-Regular" panose="02000503030000020004" pitchFamily="50" charset="0"/>
              </a:rPr>
              <a:t>Transfer Learning</a:t>
            </a:r>
          </a:p>
        </p:txBody>
      </p:sp>
      <p:sp>
        <p:nvSpPr>
          <p:cNvPr id="192" name="Rectangle 191">
            <a:extLst>
              <a:ext uri="{FF2B5EF4-FFF2-40B4-BE49-F238E27FC236}">
                <a16:creationId xmlns:a16="http://schemas.microsoft.com/office/drawing/2014/main" id="{2E631A87-FAC6-4D5B-9E98-A60B05A359CD}"/>
              </a:ext>
            </a:extLst>
          </p:cNvPr>
          <p:cNvSpPr/>
          <p:nvPr/>
        </p:nvSpPr>
        <p:spPr>
          <a:xfrm>
            <a:off x="4458577" y="4852203"/>
            <a:ext cx="2776377" cy="687537"/>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950" kern="0" dirty="0">
                <a:solidFill>
                  <a:srgbClr val="000000">
                    <a:lumMod val="85000"/>
                    <a:lumOff val="15000"/>
                  </a:srgbClr>
                </a:solidFill>
                <a:latin typeface="DINPro-Regular" panose="02000503030000020004" pitchFamily="50" charset="0"/>
              </a:rPr>
              <a:t>NeMo</a:t>
            </a:r>
          </a:p>
        </p:txBody>
      </p:sp>
      <p:sp>
        <p:nvSpPr>
          <p:cNvPr id="193" name="Rectangle 192">
            <a:extLst>
              <a:ext uri="{FF2B5EF4-FFF2-40B4-BE49-F238E27FC236}">
                <a16:creationId xmlns:a16="http://schemas.microsoft.com/office/drawing/2014/main" id="{61079EA4-E150-45CB-854B-78460A8D6DC8}"/>
              </a:ext>
            </a:extLst>
          </p:cNvPr>
          <p:cNvSpPr/>
          <p:nvPr/>
        </p:nvSpPr>
        <p:spPr>
          <a:xfrm>
            <a:off x="4458577" y="5686252"/>
            <a:ext cx="2776377" cy="687537"/>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950" kern="0">
                <a:solidFill>
                  <a:srgbClr val="000000">
                    <a:lumMod val="85000"/>
                    <a:lumOff val="15000"/>
                  </a:srgbClr>
                </a:solidFill>
                <a:latin typeface="DINPro-Regular" panose="02000503030000020004" pitchFamily="50" charset="0"/>
              </a:rPr>
              <a:t>Service Maker</a:t>
            </a:r>
          </a:p>
        </p:txBody>
      </p:sp>
      <p:sp>
        <p:nvSpPr>
          <p:cNvPr id="194" name="Rectangle 193">
            <a:extLst>
              <a:ext uri="{FF2B5EF4-FFF2-40B4-BE49-F238E27FC236}">
                <a16:creationId xmlns:a16="http://schemas.microsoft.com/office/drawing/2014/main" id="{61957595-37BC-4FEA-92F2-8794B98EC700}"/>
              </a:ext>
            </a:extLst>
          </p:cNvPr>
          <p:cNvSpPr/>
          <p:nvPr/>
        </p:nvSpPr>
        <p:spPr>
          <a:xfrm>
            <a:off x="7951293" y="3192103"/>
            <a:ext cx="4790830" cy="4218330"/>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357">
              <a:defRPr/>
            </a:pPr>
            <a:endParaRPr lang="en-US" sz="1050" kern="0">
              <a:solidFill>
                <a:srgbClr val="FFFFFF"/>
              </a:solidFill>
              <a:latin typeface="DINPro-Regular" panose="02000503030000020004" pitchFamily="50" charset="0"/>
            </a:endParaRPr>
          </a:p>
        </p:txBody>
      </p:sp>
      <p:sp>
        <p:nvSpPr>
          <p:cNvPr id="195" name="Rectangle 194">
            <a:extLst>
              <a:ext uri="{FF2B5EF4-FFF2-40B4-BE49-F238E27FC236}">
                <a16:creationId xmlns:a16="http://schemas.microsoft.com/office/drawing/2014/main" id="{EDA5DB61-3088-4089-9F0A-5963FA4B547E}"/>
              </a:ext>
            </a:extLst>
          </p:cNvPr>
          <p:cNvSpPr/>
          <p:nvPr/>
        </p:nvSpPr>
        <p:spPr>
          <a:xfrm>
            <a:off x="7951293" y="7490453"/>
            <a:ext cx="4790830" cy="457537"/>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500" kern="0" dirty="0">
                <a:solidFill>
                  <a:srgbClr val="000000"/>
                </a:solidFill>
                <a:latin typeface="DINPro-Regular" panose="02000503030000020004" pitchFamily="50" charset="0"/>
              </a:rPr>
              <a:t>TRITON INFERENCE SERVER</a:t>
            </a:r>
          </a:p>
        </p:txBody>
      </p:sp>
      <p:sp>
        <p:nvSpPr>
          <p:cNvPr id="196" name="Rectangle 195">
            <a:extLst>
              <a:ext uri="{FF2B5EF4-FFF2-40B4-BE49-F238E27FC236}">
                <a16:creationId xmlns:a16="http://schemas.microsoft.com/office/drawing/2014/main" id="{65635FD4-1789-43F2-A8E8-034F6150B687}"/>
              </a:ext>
            </a:extLst>
          </p:cNvPr>
          <p:cNvSpPr/>
          <p:nvPr/>
        </p:nvSpPr>
        <p:spPr>
          <a:xfrm>
            <a:off x="8093632" y="3315835"/>
            <a:ext cx="4522477" cy="637913"/>
          </a:xfrm>
          <a:prstGeom prst="rect">
            <a:avLst/>
          </a:prstGeom>
          <a:noFill/>
          <a:ln w="12700" cap="flat" cmpd="sng" algn="ctr">
            <a:solidFill>
              <a:srgbClr val="000000">
                <a:lumMod val="75000"/>
                <a:lumOff val="25000"/>
              </a:srgbClr>
            </a:solidFill>
            <a:prstDash val="solid"/>
          </a:ln>
          <a:effectLst/>
        </p:spPr>
        <p:txBody>
          <a:bodyPr rtlCol="0" anchor="ctr"/>
          <a:lstStyle/>
          <a:p>
            <a:pPr algn="ctr" defTabSz="2088270">
              <a:defRPr/>
            </a:pPr>
            <a:endParaRPr lang="en-US" sz="800" kern="0">
              <a:solidFill>
                <a:srgbClr val="FFFFFF"/>
              </a:solidFill>
              <a:latin typeface="Trebuchet MS"/>
            </a:endParaRPr>
          </a:p>
        </p:txBody>
      </p:sp>
      <p:sp>
        <p:nvSpPr>
          <p:cNvPr id="197" name="TextBox 196">
            <a:extLst>
              <a:ext uri="{FF2B5EF4-FFF2-40B4-BE49-F238E27FC236}">
                <a16:creationId xmlns:a16="http://schemas.microsoft.com/office/drawing/2014/main" id="{D3C8C27F-18A7-414F-AE99-3185BD6EEB5C}"/>
              </a:ext>
            </a:extLst>
          </p:cNvPr>
          <p:cNvSpPr txBox="1"/>
          <p:nvPr/>
        </p:nvSpPr>
        <p:spPr>
          <a:xfrm flipH="1">
            <a:off x="9249304" y="3465979"/>
            <a:ext cx="2138275" cy="362407"/>
          </a:xfrm>
          <a:prstGeom prst="rect">
            <a:avLst/>
          </a:prstGeom>
          <a:noFill/>
        </p:spPr>
        <p:txBody>
          <a:bodyPr wrap="square" rtlCol="0">
            <a:spAutoFit/>
          </a:bodyPr>
          <a:lstStyle/>
          <a:p>
            <a:pPr algn="ctr" defTabSz="457232">
              <a:lnSpc>
                <a:spcPct val="90000"/>
              </a:lnSpc>
              <a:defRPr/>
            </a:pPr>
            <a:r>
              <a:rPr lang="en-US" sz="1950" kern="0" dirty="0">
                <a:solidFill>
                  <a:srgbClr val="000000">
                    <a:lumMod val="85000"/>
                    <a:lumOff val="15000"/>
                  </a:srgbClr>
                </a:solidFill>
                <a:latin typeface="DINPro-Regular" panose="02000503030000020004" pitchFamily="50" charset="0"/>
              </a:rPr>
              <a:t>Dialog Manager</a:t>
            </a:r>
          </a:p>
        </p:txBody>
      </p:sp>
      <p:sp>
        <p:nvSpPr>
          <p:cNvPr id="198" name="Rectangle 197">
            <a:extLst>
              <a:ext uri="{FF2B5EF4-FFF2-40B4-BE49-F238E27FC236}">
                <a16:creationId xmlns:a16="http://schemas.microsoft.com/office/drawing/2014/main" id="{44544EC3-1231-4FBC-B540-E688EAFA18C3}"/>
              </a:ext>
            </a:extLst>
          </p:cNvPr>
          <p:cNvSpPr/>
          <p:nvPr/>
        </p:nvSpPr>
        <p:spPr>
          <a:xfrm>
            <a:off x="9222169" y="4167091"/>
            <a:ext cx="1086293" cy="627085"/>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dirty="0">
                <a:solidFill>
                  <a:srgbClr val="000000">
                    <a:lumMod val="85000"/>
                    <a:lumOff val="15000"/>
                  </a:srgbClr>
                </a:solidFill>
                <a:latin typeface="DINPro-Regular" panose="02000503030000020004" pitchFamily="50" charset="0"/>
              </a:rPr>
              <a:t>Chatbot</a:t>
            </a:r>
          </a:p>
        </p:txBody>
      </p:sp>
      <p:sp>
        <p:nvSpPr>
          <p:cNvPr id="199" name="Rectangle 198">
            <a:extLst>
              <a:ext uri="{FF2B5EF4-FFF2-40B4-BE49-F238E27FC236}">
                <a16:creationId xmlns:a16="http://schemas.microsoft.com/office/drawing/2014/main" id="{55B0B1C1-CBB8-48A8-8798-AD4F777E61F2}"/>
              </a:ext>
            </a:extLst>
          </p:cNvPr>
          <p:cNvSpPr/>
          <p:nvPr/>
        </p:nvSpPr>
        <p:spPr>
          <a:xfrm>
            <a:off x="8000147" y="4169706"/>
            <a:ext cx="1142590" cy="627085"/>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dirty="0">
                <a:solidFill>
                  <a:srgbClr val="000000">
                    <a:lumMod val="85000"/>
                    <a:lumOff val="15000"/>
                  </a:srgbClr>
                </a:solidFill>
                <a:latin typeface="DINPro-Regular" panose="02000503030000020004" pitchFamily="50" charset="0"/>
              </a:rPr>
              <a:t>Multi-Speaker Transcription</a:t>
            </a:r>
          </a:p>
        </p:txBody>
      </p:sp>
      <p:sp>
        <p:nvSpPr>
          <p:cNvPr id="200" name="Rectangle 199">
            <a:extLst>
              <a:ext uri="{FF2B5EF4-FFF2-40B4-BE49-F238E27FC236}">
                <a16:creationId xmlns:a16="http://schemas.microsoft.com/office/drawing/2014/main" id="{9683E914-9A0F-456D-85D4-C53A31727067}"/>
              </a:ext>
            </a:extLst>
          </p:cNvPr>
          <p:cNvSpPr/>
          <p:nvPr/>
        </p:nvSpPr>
        <p:spPr>
          <a:xfrm>
            <a:off x="11546344" y="4166046"/>
            <a:ext cx="1086293" cy="653668"/>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dirty="0">
                <a:solidFill>
                  <a:srgbClr val="000000">
                    <a:lumMod val="85000"/>
                    <a:lumOff val="15000"/>
                  </a:srgbClr>
                </a:solidFill>
                <a:latin typeface="DINPro-Regular" panose="02000503030000020004" pitchFamily="50" charset="0"/>
              </a:rPr>
              <a:t>Look to Talk</a:t>
            </a:r>
          </a:p>
        </p:txBody>
      </p:sp>
      <p:sp>
        <p:nvSpPr>
          <p:cNvPr id="201" name="Rectangle 200">
            <a:extLst>
              <a:ext uri="{FF2B5EF4-FFF2-40B4-BE49-F238E27FC236}">
                <a16:creationId xmlns:a16="http://schemas.microsoft.com/office/drawing/2014/main" id="{39D6CBFC-B77F-4611-9F68-C57507D62847}"/>
              </a:ext>
            </a:extLst>
          </p:cNvPr>
          <p:cNvSpPr/>
          <p:nvPr/>
        </p:nvSpPr>
        <p:spPr>
          <a:xfrm>
            <a:off x="10384257" y="4166989"/>
            <a:ext cx="1086293" cy="627085"/>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a:solidFill>
                  <a:srgbClr val="000000">
                    <a:lumMod val="85000"/>
                    <a:lumOff val="15000"/>
                  </a:srgbClr>
                </a:solidFill>
                <a:latin typeface="DINPro-Regular" panose="02000503030000020004" pitchFamily="50" charset="0"/>
              </a:rPr>
              <a:t>Gesture Recognition</a:t>
            </a:r>
          </a:p>
        </p:txBody>
      </p:sp>
      <p:sp>
        <p:nvSpPr>
          <p:cNvPr id="202" name="Rectangle 201">
            <a:extLst>
              <a:ext uri="{FF2B5EF4-FFF2-40B4-BE49-F238E27FC236}">
                <a16:creationId xmlns:a16="http://schemas.microsoft.com/office/drawing/2014/main" id="{867DFD2B-0746-4C4C-BCF8-45F15AB4CAC2}"/>
              </a:ext>
            </a:extLst>
          </p:cNvPr>
          <p:cNvSpPr/>
          <p:nvPr/>
        </p:nvSpPr>
        <p:spPr>
          <a:xfrm>
            <a:off x="8653978" y="4964477"/>
            <a:ext cx="3740978" cy="1983917"/>
          </a:xfrm>
          <a:prstGeom prst="rect">
            <a:avLst/>
          </a:prstGeom>
          <a:solidFill>
            <a:srgbClr val="76B900"/>
          </a:solidFill>
          <a:ln w="12700" cap="flat" cmpd="sng" algn="ctr">
            <a:solidFill>
              <a:srgbClr val="000000">
                <a:lumMod val="75000"/>
                <a:lumOff val="25000"/>
              </a:srgbClr>
            </a:solidFill>
            <a:prstDash val="solid"/>
          </a:ln>
          <a:effectLst/>
        </p:spPr>
        <p:txBody>
          <a:bodyPr rtlCol="0" anchor="ctr"/>
          <a:lstStyle/>
          <a:p>
            <a:pPr algn="ctr" defTabSz="2088270">
              <a:defRPr/>
            </a:pPr>
            <a:endParaRPr lang="en-US" sz="600" kern="0">
              <a:solidFill>
                <a:srgbClr val="FFFFFF"/>
              </a:solidFill>
              <a:latin typeface="Trebuchet MS"/>
            </a:endParaRPr>
          </a:p>
        </p:txBody>
      </p:sp>
      <p:sp>
        <p:nvSpPr>
          <p:cNvPr id="203" name="Rectangle 202">
            <a:extLst>
              <a:ext uri="{FF2B5EF4-FFF2-40B4-BE49-F238E27FC236}">
                <a16:creationId xmlns:a16="http://schemas.microsoft.com/office/drawing/2014/main" id="{BCB53DAE-973E-4355-B10A-E1584D6C450A}"/>
              </a:ext>
            </a:extLst>
          </p:cNvPr>
          <p:cNvSpPr/>
          <p:nvPr/>
        </p:nvSpPr>
        <p:spPr>
          <a:xfrm>
            <a:off x="8438260" y="5202503"/>
            <a:ext cx="3786910" cy="1940168"/>
          </a:xfrm>
          <a:prstGeom prst="rect">
            <a:avLst/>
          </a:prstGeom>
          <a:solidFill>
            <a:srgbClr val="76B900"/>
          </a:solidFill>
          <a:ln w="12700" cap="flat" cmpd="sng" algn="ctr">
            <a:solidFill>
              <a:srgbClr val="000000">
                <a:lumMod val="75000"/>
                <a:lumOff val="25000"/>
              </a:srgbClr>
            </a:solidFill>
            <a:prstDash val="solid"/>
          </a:ln>
          <a:effectLst/>
        </p:spPr>
        <p:txBody>
          <a:bodyPr rtlCol="0" anchor="ctr"/>
          <a:lstStyle/>
          <a:p>
            <a:pPr algn="ctr" defTabSz="2088270">
              <a:defRPr/>
            </a:pPr>
            <a:endParaRPr lang="en-US" sz="600" kern="0">
              <a:solidFill>
                <a:srgbClr val="FFFFFF"/>
              </a:solidFill>
              <a:latin typeface="Trebuchet MS"/>
            </a:endParaRPr>
          </a:p>
        </p:txBody>
      </p:sp>
      <p:sp>
        <p:nvSpPr>
          <p:cNvPr id="204" name="Rectangle 203">
            <a:extLst>
              <a:ext uri="{FF2B5EF4-FFF2-40B4-BE49-F238E27FC236}">
                <a16:creationId xmlns:a16="http://schemas.microsoft.com/office/drawing/2014/main" id="{DA618A58-FE4C-43EB-AB73-587A55F13BF3}"/>
              </a:ext>
            </a:extLst>
          </p:cNvPr>
          <p:cNvSpPr/>
          <p:nvPr/>
        </p:nvSpPr>
        <p:spPr>
          <a:xfrm>
            <a:off x="8272969" y="5450840"/>
            <a:ext cx="3765702" cy="1790183"/>
          </a:xfrm>
          <a:prstGeom prst="rect">
            <a:avLst/>
          </a:prstGeom>
          <a:solidFill>
            <a:srgbClr val="76B900"/>
          </a:solidFill>
          <a:ln w="12700" cap="flat" cmpd="sng" algn="ctr">
            <a:solidFill>
              <a:srgbClr val="000000">
                <a:lumMod val="75000"/>
                <a:lumOff val="25000"/>
              </a:srgbClr>
            </a:solidFill>
            <a:prstDash val="solid"/>
          </a:ln>
          <a:effectLst/>
        </p:spPr>
        <p:txBody>
          <a:bodyPr rtlCol="0" anchor="ctr"/>
          <a:lstStyle/>
          <a:p>
            <a:pPr algn="ctr" defTabSz="2088270">
              <a:defRPr/>
            </a:pPr>
            <a:endParaRPr lang="en-US" sz="600" kern="0">
              <a:solidFill>
                <a:srgbClr val="FFFFFF"/>
              </a:solidFill>
              <a:latin typeface="Trebuchet MS"/>
            </a:endParaRPr>
          </a:p>
        </p:txBody>
      </p:sp>
      <p:pic>
        <p:nvPicPr>
          <p:cNvPr id="205" name="Picture 204">
            <a:extLst>
              <a:ext uri="{FF2B5EF4-FFF2-40B4-BE49-F238E27FC236}">
                <a16:creationId xmlns:a16="http://schemas.microsoft.com/office/drawing/2014/main" id="{3675621A-4F58-4CDB-892E-8CE2205A362A}"/>
              </a:ext>
            </a:extLst>
          </p:cNvPr>
          <p:cNvPicPr>
            <a:picLocks noChangeAspect="1"/>
          </p:cNvPicPr>
          <p:nvPr/>
        </p:nvPicPr>
        <p:blipFill>
          <a:blip r:embed="rId13" cstate="email">
            <a:extLst>
              <a:ext uri="{BEBA8EAE-BF5A-486C-A8C5-ECC9F3942E4B}">
                <a14:imgProps xmlns:a14="http://schemas.microsoft.com/office/drawing/2010/main">
                  <a14:imgLayer r:embed="rId14">
                    <a14:imgEffect>
                      <a14:brightnessContrast bright="-75000"/>
                    </a14:imgEffect>
                  </a14:imgLayer>
                </a14:imgProps>
              </a:ext>
              <a:ext uri="{28A0092B-C50C-407E-A947-70E740481C1C}">
                <a14:useLocalDpi xmlns:a14="http://schemas.microsoft.com/office/drawing/2010/main"/>
              </a:ext>
            </a:extLst>
          </a:blip>
          <a:stretch/>
        </p:blipFill>
        <p:spPr>
          <a:xfrm>
            <a:off x="10318441" y="5844095"/>
            <a:ext cx="515012" cy="406500"/>
          </a:xfrm>
          <a:prstGeom prst="rect">
            <a:avLst/>
          </a:prstGeom>
        </p:spPr>
      </p:pic>
      <p:pic>
        <p:nvPicPr>
          <p:cNvPr id="206" name="Picture 205">
            <a:extLst>
              <a:ext uri="{FF2B5EF4-FFF2-40B4-BE49-F238E27FC236}">
                <a16:creationId xmlns:a16="http://schemas.microsoft.com/office/drawing/2014/main" id="{428E5956-FEA3-4892-ADF0-35DA8A1AE01B}"/>
              </a:ext>
            </a:extLst>
          </p:cNvPr>
          <p:cNvPicPr>
            <a:picLocks noChangeAspect="1"/>
          </p:cNvPicPr>
          <p:nvPr/>
        </p:nvPicPr>
        <p:blipFill>
          <a:blip r:embed="rId15" cstate="email">
            <a:extLst>
              <a:ext uri="{BEBA8EAE-BF5A-486C-A8C5-ECC9F3942E4B}">
                <a14:imgProps xmlns:a14="http://schemas.microsoft.com/office/drawing/2010/main">
                  <a14:imgLayer r:embed="rId16">
                    <a14:imgEffect>
                      <a14:brightnessContrast bright="-75000"/>
                    </a14:imgEffect>
                  </a14:imgLayer>
                </a14:imgProps>
              </a:ext>
              <a:ext uri="{28A0092B-C50C-407E-A947-70E740481C1C}">
                <a14:useLocalDpi xmlns:a14="http://schemas.microsoft.com/office/drawing/2010/main"/>
              </a:ext>
            </a:extLst>
          </a:blip>
          <a:stretch>
            <a:fillRect/>
          </a:stretch>
        </p:blipFill>
        <p:spPr>
          <a:xfrm>
            <a:off x="9223755" y="5952673"/>
            <a:ext cx="679243" cy="294625"/>
          </a:xfrm>
          <a:prstGeom prst="rect">
            <a:avLst/>
          </a:prstGeom>
        </p:spPr>
      </p:pic>
      <p:pic>
        <p:nvPicPr>
          <p:cNvPr id="207" name="Picture 206" descr="A close up of a logo&#10;&#10;Description automatically generated">
            <a:extLst>
              <a:ext uri="{FF2B5EF4-FFF2-40B4-BE49-F238E27FC236}">
                <a16:creationId xmlns:a16="http://schemas.microsoft.com/office/drawing/2014/main" id="{FA4D8574-C55C-4C6A-B1F5-713935115D3B}"/>
              </a:ext>
            </a:extLst>
          </p:cNvPr>
          <p:cNvPicPr>
            <a:picLocks noChangeAspect="1"/>
          </p:cNvPicPr>
          <p:nvPr/>
        </p:nvPicPr>
        <p:blipFill>
          <a:blip r:embed="rId17" cstate="email">
            <a:extLst>
              <a:ext uri="{BEBA8EAE-BF5A-486C-A8C5-ECC9F3942E4B}">
                <a14:imgProps xmlns:a14="http://schemas.microsoft.com/office/drawing/2010/main">
                  <a14:imgLayer r:embed="rId18">
                    <a14:imgEffect>
                      <a14:brightnessContrast bright="-75000"/>
                    </a14:imgEffect>
                  </a14:imgLayer>
                </a14:imgProps>
              </a:ext>
              <a:ext uri="{28A0092B-C50C-407E-A947-70E740481C1C}">
                <a14:useLocalDpi xmlns:a14="http://schemas.microsoft.com/office/drawing/2010/main"/>
              </a:ext>
            </a:extLst>
          </a:blip>
          <a:stretch>
            <a:fillRect/>
          </a:stretch>
        </p:blipFill>
        <p:spPr>
          <a:xfrm>
            <a:off x="11322857" y="5870218"/>
            <a:ext cx="448090" cy="358955"/>
          </a:xfrm>
          <a:prstGeom prst="rect">
            <a:avLst/>
          </a:prstGeom>
        </p:spPr>
      </p:pic>
      <p:pic>
        <p:nvPicPr>
          <p:cNvPr id="208" name="Picture 207">
            <a:extLst>
              <a:ext uri="{FF2B5EF4-FFF2-40B4-BE49-F238E27FC236}">
                <a16:creationId xmlns:a16="http://schemas.microsoft.com/office/drawing/2014/main" id="{109F4511-EF33-435B-BAC3-FB87A33F35F1}"/>
              </a:ext>
            </a:extLst>
          </p:cNvPr>
          <p:cNvPicPr>
            <a:picLocks noChangeAspect="1"/>
          </p:cNvPicPr>
          <p:nvPr/>
        </p:nvPicPr>
        <p:blipFill rotWithShape="1">
          <a:blip r:embed="rId19" cstate="email">
            <a:extLst>
              <a:ext uri="{BEBA8EAE-BF5A-486C-A8C5-ECC9F3942E4B}">
                <a14:imgProps xmlns:a14="http://schemas.microsoft.com/office/drawing/2010/main">
                  <a14:imgLayer r:embed="rId20">
                    <a14:imgEffect>
                      <a14:brightnessContrast bright="-75000"/>
                    </a14:imgEffect>
                  </a14:imgLayer>
                </a14:imgProps>
              </a:ext>
              <a:ext uri="{28A0092B-C50C-407E-A947-70E740481C1C}">
                <a14:useLocalDpi xmlns:a14="http://schemas.microsoft.com/office/drawing/2010/main"/>
              </a:ext>
            </a:extLst>
          </a:blip>
          <a:stretch/>
        </p:blipFill>
        <p:spPr>
          <a:xfrm>
            <a:off x="10143624" y="6588179"/>
            <a:ext cx="681123" cy="381672"/>
          </a:xfrm>
          <a:prstGeom prst="rect">
            <a:avLst/>
          </a:prstGeom>
        </p:spPr>
      </p:pic>
      <p:pic>
        <p:nvPicPr>
          <p:cNvPr id="209" name="Picture 208">
            <a:extLst>
              <a:ext uri="{FF2B5EF4-FFF2-40B4-BE49-F238E27FC236}">
                <a16:creationId xmlns:a16="http://schemas.microsoft.com/office/drawing/2014/main" id="{EF167147-4E77-41D8-AB83-3854A8303FEB}"/>
              </a:ext>
            </a:extLst>
          </p:cNvPr>
          <p:cNvPicPr>
            <a:picLocks noChangeAspect="1"/>
          </p:cNvPicPr>
          <p:nvPr/>
        </p:nvPicPr>
        <p:blipFill rotWithShape="1">
          <a:blip r:embed="rId21" cstate="email">
            <a:extLst>
              <a:ext uri="{BEBA8EAE-BF5A-486C-A8C5-ECC9F3942E4B}">
                <a14:imgProps xmlns:a14="http://schemas.microsoft.com/office/drawing/2010/main">
                  <a14:imgLayer r:embed="rId22">
                    <a14:imgEffect>
                      <a14:brightnessContrast bright="-75000"/>
                    </a14:imgEffect>
                  </a14:imgLayer>
                </a14:imgProps>
              </a:ext>
              <a:ext uri="{28A0092B-C50C-407E-A947-70E740481C1C}">
                <a14:useLocalDpi xmlns:a14="http://schemas.microsoft.com/office/drawing/2010/main"/>
              </a:ext>
            </a:extLst>
          </a:blip>
          <a:stretch/>
        </p:blipFill>
        <p:spPr>
          <a:xfrm>
            <a:off x="11166262" y="6621850"/>
            <a:ext cx="739980" cy="309027"/>
          </a:xfrm>
          <a:prstGeom prst="rect">
            <a:avLst/>
          </a:prstGeom>
        </p:spPr>
      </p:pic>
      <p:pic>
        <p:nvPicPr>
          <p:cNvPr id="210" name="Picture 209">
            <a:extLst>
              <a:ext uri="{FF2B5EF4-FFF2-40B4-BE49-F238E27FC236}">
                <a16:creationId xmlns:a16="http://schemas.microsoft.com/office/drawing/2014/main" id="{C5C31118-CE8D-48F4-915B-5BE719C868AC}"/>
              </a:ext>
            </a:extLst>
          </p:cNvPr>
          <p:cNvPicPr>
            <a:picLocks noChangeAspect="1"/>
          </p:cNvPicPr>
          <p:nvPr/>
        </p:nvPicPr>
        <p:blipFill>
          <a:blip r:embed="rId15" cstate="email">
            <a:extLst>
              <a:ext uri="{BEBA8EAE-BF5A-486C-A8C5-ECC9F3942E4B}">
                <a14:imgProps xmlns:a14="http://schemas.microsoft.com/office/drawing/2010/main">
                  <a14:imgLayer r:embed="rId16">
                    <a14:imgEffect>
                      <a14:brightnessContrast bright="-75000"/>
                    </a14:imgEffect>
                  </a14:imgLayer>
                </a14:imgProps>
              </a:ext>
              <a:ext uri="{28A0092B-C50C-407E-A947-70E740481C1C}">
                <a14:useLocalDpi xmlns:a14="http://schemas.microsoft.com/office/drawing/2010/main"/>
              </a:ext>
            </a:extLst>
          </a:blip>
          <a:stretch>
            <a:fillRect/>
          </a:stretch>
        </p:blipFill>
        <p:spPr>
          <a:xfrm>
            <a:off x="9182249" y="6626790"/>
            <a:ext cx="687875" cy="298367"/>
          </a:xfrm>
          <a:prstGeom prst="rect">
            <a:avLst/>
          </a:prstGeom>
        </p:spPr>
      </p:pic>
      <p:cxnSp>
        <p:nvCxnSpPr>
          <p:cNvPr id="211" name="Straight Arrow Connector 210">
            <a:extLst>
              <a:ext uri="{FF2B5EF4-FFF2-40B4-BE49-F238E27FC236}">
                <a16:creationId xmlns:a16="http://schemas.microsoft.com/office/drawing/2014/main" id="{06FA9050-EF4F-4C77-9980-486DD8B02A1A}"/>
              </a:ext>
            </a:extLst>
          </p:cNvPr>
          <p:cNvCxnSpPr>
            <a:cxnSpLocks/>
          </p:cNvCxnSpPr>
          <p:nvPr/>
        </p:nvCxnSpPr>
        <p:spPr>
          <a:xfrm>
            <a:off x="9526183" y="6379300"/>
            <a:ext cx="0" cy="173603"/>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2" name="Straight Arrow Connector 211">
            <a:extLst>
              <a:ext uri="{FF2B5EF4-FFF2-40B4-BE49-F238E27FC236}">
                <a16:creationId xmlns:a16="http://schemas.microsoft.com/office/drawing/2014/main" id="{B1149FB2-FCAF-4404-888C-26B199F3C421}"/>
              </a:ext>
            </a:extLst>
          </p:cNvPr>
          <p:cNvCxnSpPr>
            <a:cxnSpLocks/>
          </p:cNvCxnSpPr>
          <p:nvPr/>
        </p:nvCxnSpPr>
        <p:spPr>
          <a:xfrm>
            <a:off x="8992094" y="6205455"/>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3" name="Straight Arrow Connector 212">
            <a:extLst>
              <a:ext uri="{FF2B5EF4-FFF2-40B4-BE49-F238E27FC236}">
                <a16:creationId xmlns:a16="http://schemas.microsoft.com/office/drawing/2014/main" id="{1DDEA35F-B88D-4565-81E2-172B0598E4E0}"/>
              </a:ext>
            </a:extLst>
          </p:cNvPr>
          <p:cNvCxnSpPr>
            <a:cxnSpLocks/>
          </p:cNvCxnSpPr>
          <p:nvPr/>
        </p:nvCxnSpPr>
        <p:spPr>
          <a:xfrm flipH="1">
            <a:off x="9978404" y="610549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pic>
        <p:nvPicPr>
          <p:cNvPr id="214" name="Picture 213">
            <a:extLst>
              <a:ext uri="{FF2B5EF4-FFF2-40B4-BE49-F238E27FC236}">
                <a16:creationId xmlns:a16="http://schemas.microsoft.com/office/drawing/2014/main" id="{E8C4AC81-761D-4E6A-8059-3CBAD71EBCC5}"/>
              </a:ext>
            </a:extLst>
          </p:cNvPr>
          <p:cNvPicPr>
            <a:picLocks noChangeAspect="1"/>
          </p:cNvPicPr>
          <p:nvPr/>
        </p:nvPicPr>
        <p:blipFill rotWithShape="1">
          <a:blip r:embed="rId23" cstate="email">
            <a:extLst>
              <a:ext uri="{BEBA8EAE-BF5A-486C-A8C5-ECC9F3942E4B}">
                <a14:imgProps xmlns:a14="http://schemas.microsoft.com/office/drawing/2010/main">
                  <a14:imgLayer r:embed="rId24">
                    <a14:imgEffect>
                      <a14:brightnessContrast bright="-75000"/>
                    </a14:imgEffect>
                  </a14:imgLayer>
                </a14:imgProps>
              </a:ext>
              <a:ext uri="{28A0092B-C50C-407E-A947-70E740481C1C}">
                <a14:useLocalDpi xmlns:a14="http://schemas.microsoft.com/office/drawing/2010/main"/>
              </a:ext>
            </a:extLst>
          </a:blip>
          <a:stretch/>
        </p:blipFill>
        <p:spPr>
          <a:xfrm>
            <a:off x="8455311" y="5866312"/>
            <a:ext cx="488198" cy="441883"/>
          </a:xfrm>
          <a:prstGeom prst="rect">
            <a:avLst/>
          </a:prstGeom>
        </p:spPr>
      </p:pic>
      <p:cxnSp>
        <p:nvCxnSpPr>
          <p:cNvPr id="215" name="Straight Arrow Connector 214">
            <a:extLst>
              <a:ext uri="{FF2B5EF4-FFF2-40B4-BE49-F238E27FC236}">
                <a16:creationId xmlns:a16="http://schemas.microsoft.com/office/drawing/2014/main" id="{AC712541-0295-419A-BD1F-90A5AB983377}"/>
              </a:ext>
            </a:extLst>
          </p:cNvPr>
          <p:cNvCxnSpPr>
            <a:cxnSpLocks/>
          </p:cNvCxnSpPr>
          <p:nvPr/>
        </p:nvCxnSpPr>
        <p:spPr>
          <a:xfrm flipH="1">
            <a:off x="8992094" y="6047343"/>
            <a:ext cx="147172" cy="0"/>
          </a:xfrm>
          <a:prstGeom prst="straightConnector1">
            <a:avLst/>
          </a:prstGeom>
          <a:noFill/>
          <a:ln w="19050" cap="flat" cmpd="dbl" algn="ctr">
            <a:solidFill>
              <a:srgbClr val="000000">
                <a:lumMod val="75000"/>
                <a:lumOff val="25000"/>
              </a:srgbClr>
            </a:solidFill>
            <a:prstDash val="solid"/>
            <a:headEnd w="lg" len="lg"/>
            <a:tailEnd type="triangle" w="sm" len="sm"/>
          </a:ln>
          <a:effectLst/>
        </p:spPr>
      </p:cxnSp>
      <p:cxnSp>
        <p:nvCxnSpPr>
          <p:cNvPr id="216" name="Straight Arrow Connector 215">
            <a:extLst>
              <a:ext uri="{FF2B5EF4-FFF2-40B4-BE49-F238E27FC236}">
                <a16:creationId xmlns:a16="http://schemas.microsoft.com/office/drawing/2014/main" id="{B686A0A5-08D2-44D2-8262-D4F0BCF32DAB}"/>
              </a:ext>
            </a:extLst>
          </p:cNvPr>
          <p:cNvCxnSpPr>
            <a:cxnSpLocks/>
          </p:cNvCxnSpPr>
          <p:nvPr/>
        </p:nvCxnSpPr>
        <p:spPr>
          <a:xfrm flipH="1">
            <a:off x="10980349" y="607773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7" name="Straight Arrow Connector 216">
            <a:extLst>
              <a:ext uri="{FF2B5EF4-FFF2-40B4-BE49-F238E27FC236}">
                <a16:creationId xmlns:a16="http://schemas.microsoft.com/office/drawing/2014/main" id="{173B19FD-79B5-4507-91FC-AEF277B6748B}"/>
              </a:ext>
            </a:extLst>
          </p:cNvPr>
          <p:cNvCxnSpPr>
            <a:cxnSpLocks/>
          </p:cNvCxnSpPr>
          <p:nvPr/>
        </p:nvCxnSpPr>
        <p:spPr>
          <a:xfrm>
            <a:off x="9978404" y="676508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8" name="Straight Arrow Connector 217">
            <a:extLst>
              <a:ext uri="{FF2B5EF4-FFF2-40B4-BE49-F238E27FC236}">
                <a16:creationId xmlns:a16="http://schemas.microsoft.com/office/drawing/2014/main" id="{5A1A64B8-3535-4D98-8119-E9B6358717C4}"/>
              </a:ext>
            </a:extLst>
          </p:cNvPr>
          <p:cNvCxnSpPr>
            <a:cxnSpLocks/>
          </p:cNvCxnSpPr>
          <p:nvPr/>
        </p:nvCxnSpPr>
        <p:spPr>
          <a:xfrm>
            <a:off x="10950689" y="676508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sp>
        <p:nvSpPr>
          <p:cNvPr id="219" name="TextBox 218">
            <a:extLst>
              <a:ext uri="{FF2B5EF4-FFF2-40B4-BE49-F238E27FC236}">
                <a16:creationId xmlns:a16="http://schemas.microsoft.com/office/drawing/2014/main" id="{6B5C467C-FB6D-4C84-BE4E-C85447134C64}"/>
              </a:ext>
            </a:extLst>
          </p:cNvPr>
          <p:cNvSpPr txBox="1"/>
          <p:nvPr/>
        </p:nvSpPr>
        <p:spPr>
          <a:xfrm flipH="1">
            <a:off x="8229044" y="5473035"/>
            <a:ext cx="1268708" cy="258532"/>
          </a:xfrm>
          <a:prstGeom prst="rect">
            <a:avLst/>
          </a:prstGeom>
          <a:noFill/>
        </p:spPr>
        <p:txBody>
          <a:bodyPr wrap="square" rtlCol="0">
            <a:spAutoFit/>
          </a:bodyPr>
          <a:lstStyle/>
          <a:p>
            <a:pPr defTabSz="457232">
              <a:lnSpc>
                <a:spcPct val="90000"/>
              </a:lnSpc>
              <a:defRPr/>
            </a:pPr>
            <a:r>
              <a:rPr lang="en-US" sz="1200" kern="0" dirty="0">
                <a:solidFill>
                  <a:srgbClr val="000000"/>
                </a:solidFill>
                <a:latin typeface="DINPro-Regular" panose="02000503030000020004" pitchFamily="50" charset="0"/>
              </a:rPr>
              <a:t>Speech</a:t>
            </a:r>
          </a:p>
        </p:txBody>
      </p:sp>
      <p:sp>
        <p:nvSpPr>
          <p:cNvPr id="220" name="TextBox 219">
            <a:extLst>
              <a:ext uri="{FF2B5EF4-FFF2-40B4-BE49-F238E27FC236}">
                <a16:creationId xmlns:a16="http://schemas.microsoft.com/office/drawing/2014/main" id="{4C735671-5808-434C-8A6B-710CBF71B789}"/>
              </a:ext>
            </a:extLst>
          </p:cNvPr>
          <p:cNvSpPr txBox="1"/>
          <p:nvPr/>
        </p:nvSpPr>
        <p:spPr>
          <a:xfrm flipH="1">
            <a:off x="8407168" y="5183720"/>
            <a:ext cx="1268708" cy="258532"/>
          </a:xfrm>
          <a:prstGeom prst="rect">
            <a:avLst/>
          </a:prstGeom>
          <a:noFill/>
        </p:spPr>
        <p:txBody>
          <a:bodyPr wrap="square" rtlCol="0">
            <a:spAutoFit/>
          </a:bodyPr>
          <a:lstStyle/>
          <a:p>
            <a:pPr defTabSz="457232">
              <a:lnSpc>
                <a:spcPct val="90000"/>
              </a:lnSpc>
              <a:defRPr/>
            </a:pPr>
            <a:r>
              <a:rPr lang="en-US" sz="1200" kern="0" dirty="0">
                <a:solidFill>
                  <a:srgbClr val="000000">
                    <a:lumMod val="85000"/>
                    <a:lumOff val="15000"/>
                  </a:srgbClr>
                </a:solidFill>
                <a:latin typeface="DINPro-Regular" panose="02000503030000020004" pitchFamily="50" charset="0"/>
              </a:rPr>
              <a:t>Vision</a:t>
            </a:r>
          </a:p>
        </p:txBody>
      </p:sp>
      <p:sp>
        <p:nvSpPr>
          <p:cNvPr id="221" name="TextBox 220">
            <a:extLst>
              <a:ext uri="{FF2B5EF4-FFF2-40B4-BE49-F238E27FC236}">
                <a16:creationId xmlns:a16="http://schemas.microsoft.com/office/drawing/2014/main" id="{4D0978EA-C161-4912-A54D-5BF4DE57B944}"/>
              </a:ext>
            </a:extLst>
          </p:cNvPr>
          <p:cNvSpPr txBox="1"/>
          <p:nvPr/>
        </p:nvSpPr>
        <p:spPr>
          <a:xfrm flipH="1">
            <a:off x="8645996" y="4936885"/>
            <a:ext cx="1268708" cy="258532"/>
          </a:xfrm>
          <a:prstGeom prst="rect">
            <a:avLst/>
          </a:prstGeom>
          <a:noFill/>
        </p:spPr>
        <p:txBody>
          <a:bodyPr wrap="square" rtlCol="0">
            <a:spAutoFit/>
          </a:bodyPr>
          <a:lstStyle/>
          <a:p>
            <a:pPr defTabSz="457232">
              <a:lnSpc>
                <a:spcPct val="90000"/>
              </a:lnSpc>
              <a:defRPr/>
            </a:pPr>
            <a:r>
              <a:rPr lang="en-US" sz="1200" kern="0">
                <a:solidFill>
                  <a:srgbClr val="000000">
                    <a:lumMod val="85000"/>
                    <a:lumOff val="15000"/>
                  </a:srgbClr>
                </a:solidFill>
                <a:latin typeface="DINPro-Regular" panose="02000503030000020004" pitchFamily="50" charset="0"/>
              </a:rPr>
              <a:t>NLU</a:t>
            </a:r>
          </a:p>
        </p:txBody>
      </p:sp>
      <p:sp>
        <p:nvSpPr>
          <p:cNvPr id="3" name="TextBox 2">
            <a:extLst>
              <a:ext uri="{FF2B5EF4-FFF2-40B4-BE49-F238E27FC236}">
                <a16:creationId xmlns:a16="http://schemas.microsoft.com/office/drawing/2014/main" id="{E2D4B1AA-9039-4AA5-B9DD-5CD653923E2F}"/>
              </a:ext>
            </a:extLst>
          </p:cNvPr>
          <p:cNvSpPr txBox="1"/>
          <p:nvPr/>
        </p:nvSpPr>
        <p:spPr>
          <a:xfrm>
            <a:off x="8527888" y="2731989"/>
            <a:ext cx="323307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Riva</a:t>
            </a:r>
          </a:p>
        </p:txBody>
      </p:sp>
    </p:spTree>
    <p:extLst>
      <p:ext uri="{BB962C8B-B14F-4D97-AF65-F5344CB8AC3E}">
        <p14:creationId xmlns:p14="http://schemas.microsoft.com/office/powerpoint/2010/main" val="412382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cap="none" dirty="0">
                <a:solidFill>
                  <a:schemeClr val="dk2"/>
                </a:solidFill>
                <a:latin typeface="Trebuchet MS"/>
                <a:sym typeface="Trebuchet MS"/>
              </a:rPr>
              <a:t>PRETRAINED MODELS AND AI TOOLKIT</a:t>
            </a:r>
            <a:endParaRPr dirty="0"/>
          </a:p>
        </p:txBody>
      </p:sp>
      <p:sp>
        <p:nvSpPr>
          <p:cNvPr id="8" name="Text Placeholder 7">
            <a:extLst>
              <a:ext uri="{FF2B5EF4-FFF2-40B4-BE49-F238E27FC236}">
                <a16:creationId xmlns:a16="http://schemas.microsoft.com/office/drawing/2014/main" id="{C07CEB84-0E0E-43DC-9886-0802239F78EB}"/>
              </a:ext>
            </a:extLst>
          </p:cNvPr>
          <p:cNvSpPr>
            <a:spLocks noGrp="1"/>
          </p:cNvSpPr>
          <p:nvPr>
            <p:ph type="body" sz="quarter" idx="10"/>
          </p:nvPr>
        </p:nvSpPr>
        <p:spPr/>
        <p:txBody>
          <a:bodyPr/>
          <a:lstStyle/>
          <a:p>
            <a:pPr>
              <a:lnSpc>
                <a:spcPct val="114999"/>
              </a:lnSpc>
              <a:spcBef>
                <a:spcPts val="0"/>
              </a:spcBef>
              <a:spcAft>
                <a:spcPts val="0"/>
              </a:spcAft>
              <a:buClr>
                <a:schemeClr val="dk1"/>
              </a:buClr>
              <a:buSzPts val="800"/>
            </a:pPr>
            <a:r>
              <a:rPr lang="en-US" dirty="0">
                <a:latin typeface="Trebuchet MS"/>
              </a:rPr>
              <a:t>Train SOTA Models on Your Data to Understand your Domain and Jargon </a:t>
            </a:r>
            <a:endParaRPr lang="en-US" dirty="0"/>
          </a:p>
        </p:txBody>
      </p:sp>
      <p:sp>
        <p:nvSpPr>
          <p:cNvPr id="7" name="TextBox 6">
            <a:extLst>
              <a:ext uri="{FF2B5EF4-FFF2-40B4-BE49-F238E27FC236}">
                <a16:creationId xmlns:a16="http://schemas.microsoft.com/office/drawing/2014/main" id="{5F4B6739-817F-47AD-A27B-D36B5F210524}"/>
              </a:ext>
            </a:extLst>
          </p:cNvPr>
          <p:cNvSpPr txBox="1"/>
          <p:nvPr/>
        </p:nvSpPr>
        <p:spPr>
          <a:xfrm>
            <a:off x="368899" y="4083991"/>
            <a:ext cx="7392502" cy="29614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200000"/>
              </a:lnSpc>
              <a:buClr>
                <a:schemeClr val="tx2"/>
              </a:buClr>
            </a:pPr>
            <a:endParaRPr lang="en-US" sz="2400" dirty="0">
              <a:solidFill>
                <a:schemeClr val="bg1"/>
              </a:solidFill>
              <a:ea typeface="Trebuchet MS"/>
              <a:cs typeface="Trebuchet MS"/>
            </a:endParaRPr>
          </a:p>
          <a:p>
            <a:pPr>
              <a:lnSpc>
                <a:spcPct val="200000"/>
              </a:lnSpc>
              <a:buClr>
                <a:schemeClr val="tx2"/>
              </a:buClr>
            </a:pPr>
            <a:r>
              <a:rPr lang="en-US" dirty="0">
                <a:solidFill>
                  <a:schemeClr val="bg1"/>
                </a:solidFill>
                <a:latin typeface="+mj-lt"/>
              </a:rPr>
              <a:t>100+ pretrained models in NGC</a:t>
            </a:r>
          </a:p>
          <a:p>
            <a:pPr>
              <a:lnSpc>
                <a:spcPct val="200000"/>
              </a:lnSpc>
              <a:buClr>
                <a:schemeClr val="tx2"/>
              </a:buClr>
            </a:pPr>
            <a:r>
              <a:rPr lang="en-US" dirty="0">
                <a:solidFill>
                  <a:schemeClr val="bg1"/>
                </a:solidFill>
                <a:latin typeface="+mj-lt"/>
              </a:rPr>
              <a:t>SOTA models trained over 100,000 hours on NVIDIA DGX™</a:t>
            </a:r>
          </a:p>
          <a:p>
            <a:pPr>
              <a:lnSpc>
                <a:spcPct val="200000"/>
              </a:lnSpc>
              <a:buClr>
                <a:schemeClr val="tx2"/>
              </a:buClr>
            </a:pPr>
            <a:r>
              <a:rPr lang="en-US" dirty="0">
                <a:solidFill>
                  <a:schemeClr val="bg1"/>
                </a:solidFill>
                <a:latin typeface="+mj-lt"/>
              </a:rPr>
              <a:t>Retrain for your domain using NeMo &amp; Transfer Learning Toolkit</a:t>
            </a:r>
          </a:p>
          <a:p>
            <a:pPr>
              <a:lnSpc>
                <a:spcPct val="200000"/>
              </a:lnSpc>
              <a:buClr>
                <a:schemeClr val="tx2"/>
              </a:buClr>
            </a:pPr>
            <a:r>
              <a:rPr lang="en-US" dirty="0">
                <a:solidFill>
                  <a:schemeClr val="bg1"/>
                </a:solidFill>
                <a:latin typeface="+mj-lt"/>
              </a:rPr>
              <a:t>Deploy trained models to real-time services using Helm charts </a:t>
            </a:r>
          </a:p>
        </p:txBody>
      </p:sp>
      <p:cxnSp>
        <p:nvCxnSpPr>
          <p:cNvPr id="10" name="Straight Connector 9">
            <a:extLst>
              <a:ext uri="{FF2B5EF4-FFF2-40B4-BE49-F238E27FC236}">
                <a16:creationId xmlns:a16="http://schemas.microsoft.com/office/drawing/2014/main" id="{D16C4A57-2D35-4ABE-A49C-12126EEB9CFF}"/>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99AC40B-90FF-4A79-9AD8-4CA299FD85FE}"/>
              </a:ext>
            </a:extLst>
          </p:cNvPr>
          <p:cNvGrpSpPr/>
          <p:nvPr/>
        </p:nvGrpSpPr>
        <p:grpSpPr>
          <a:xfrm>
            <a:off x="7975597" y="3293179"/>
            <a:ext cx="10001250" cy="5177903"/>
            <a:chOff x="7975597" y="3293179"/>
            <a:chExt cx="10001250" cy="5177903"/>
          </a:xfrm>
        </p:grpSpPr>
        <p:pic>
          <p:nvPicPr>
            <p:cNvPr id="3074" name="Picture 2">
              <a:extLst>
                <a:ext uri="{FF2B5EF4-FFF2-40B4-BE49-F238E27FC236}">
                  <a16:creationId xmlns:a16="http://schemas.microsoft.com/office/drawing/2014/main" id="{81A1D1DC-20F2-49DB-86BA-6F5FD2F72C4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75597" y="3293179"/>
              <a:ext cx="10001250" cy="51779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FD4C0B-1530-4CA6-A9D2-1CF4D7C83257}"/>
                </a:ext>
              </a:extLst>
            </p:cNvPr>
            <p:cNvSpPr/>
            <p:nvPr/>
          </p:nvSpPr>
          <p:spPr>
            <a:xfrm>
              <a:off x="17399674" y="6993685"/>
              <a:ext cx="519427" cy="189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schemeClr>
                  </a:solidFill>
                </a:rPr>
                <a:t>Riva</a:t>
              </a:r>
            </a:p>
          </p:txBody>
        </p:sp>
      </p:grpSp>
    </p:spTree>
    <p:extLst>
      <p:ext uri="{BB962C8B-B14F-4D97-AF65-F5344CB8AC3E}">
        <p14:creationId xmlns:p14="http://schemas.microsoft.com/office/powerpoint/2010/main" val="184805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cap="none" dirty="0">
                <a:solidFill>
                  <a:schemeClr val="dk2"/>
                </a:solidFill>
                <a:latin typeface="Trebuchet MS"/>
                <a:sym typeface="Trebuchet MS"/>
              </a:rPr>
              <a:t>MULTIMODAL SKILLS</a:t>
            </a:r>
            <a:endParaRPr dirty="0"/>
          </a:p>
        </p:txBody>
      </p:sp>
      <p:sp>
        <p:nvSpPr>
          <p:cNvPr id="8" name="Text Placeholder 7">
            <a:extLst>
              <a:ext uri="{FF2B5EF4-FFF2-40B4-BE49-F238E27FC236}">
                <a16:creationId xmlns:a16="http://schemas.microsoft.com/office/drawing/2014/main" id="{C07CEB84-0E0E-43DC-9886-0802239F78EB}"/>
              </a:ext>
            </a:extLst>
          </p:cNvPr>
          <p:cNvSpPr>
            <a:spLocks noGrp="1"/>
          </p:cNvSpPr>
          <p:nvPr>
            <p:ph type="body" sz="quarter" idx="10"/>
          </p:nvPr>
        </p:nvSpPr>
        <p:spPr/>
        <p:txBody>
          <a:bodyPr/>
          <a:lstStyle/>
          <a:p>
            <a:pPr>
              <a:lnSpc>
                <a:spcPct val="115000"/>
              </a:lnSpc>
              <a:spcBef>
                <a:spcPts val="0"/>
              </a:spcBef>
              <a:spcAft>
                <a:spcPts val="0"/>
              </a:spcAft>
              <a:buClr>
                <a:schemeClr val="dk1"/>
              </a:buClr>
              <a:buSzPts val="800"/>
            </a:pPr>
            <a:r>
              <a:rPr lang="en-US" dirty="0">
                <a:highlight>
                  <a:srgbClr val="FCFCFC"/>
                </a:highlight>
                <a:latin typeface="Trebuchet MS"/>
              </a:rPr>
              <a:t>Use speech and vision for natural interaction</a:t>
            </a:r>
            <a:endParaRPr lang="en-US" dirty="0">
              <a:solidFill>
                <a:srgbClr val="76B900"/>
              </a:solidFill>
              <a:highlight>
                <a:srgbClr val="FCFCFC"/>
              </a:highlight>
              <a:latin typeface="Trebuchet MS"/>
              <a:ea typeface="Trebuchet MS"/>
              <a:cs typeface="Trebuchet MS"/>
              <a:sym typeface="Trebuchet MS"/>
            </a:endParaRPr>
          </a:p>
        </p:txBody>
      </p:sp>
      <p:cxnSp>
        <p:nvCxnSpPr>
          <p:cNvPr id="10" name="Straight Connector 9">
            <a:extLst>
              <a:ext uri="{FF2B5EF4-FFF2-40B4-BE49-F238E27FC236}">
                <a16:creationId xmlns:a16="http://schemas.microsoft.com/office/drawing/2014/main" id="{D16C4A57-2D35-4ABE-A49C-12126EEB9CFF}"/>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D0914C-4C69-4660-A052-ADEE2DAD5E77}"/>
              </a:ext>
            </a:extLst>
          </p:cNvPr>
          <p:cNvSpPr txBox="1"/>
          <p:nvPr/>
        </p:nvSpPr>
        <p:spPr>
          <a:xfrm>
            <a:off x="9920720" y="8666613"/>
            <a:ext cx="5690320" cy="3208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50" dirty="0">
                <a:solidFill>
                  <a:srgbClr val="1A1A1A"/>
                </a:solidFill>
                <a:latin typeface="Roboto"/>
              </a:rPr>
              <a:t>Multimodal application with multiple users and contexts</a:t>
            </a:r>
            <a:endParaRPr lang="en-US" sz="1600" dirty="0">
              <a:solidFill>
                <a:schemeClr val="bg1"/>
              </a:solidFill>
              <a:latin typeface="Trebuchet MS" panose="020B0603020202020204" pitchFamily="34" charset="0"/>
            </a:endParaRPr>
          </a:p>
        </p:txBody>
      </p:sp>
      <p:sp>
        <p:nvSpPr>
          <p:cNvPr id="11" name="TextBox 10">
            <a:extLst>
              <a:ext uri="{FF2B5EF4-FFF2-40B4-BE49-F238E27FC236}">
                <a16:creationId xmlns:a16="http://schemas.microsoft.com/office/drawing/2014/main" id="{21563E25-DF66-42D5-926E-ADAD641BAEDD}"/>
              </a:ext>
            </a:extLst>
          </p:cNvPr>
          <p:cNvSpPr txBox="1"/>
          <p:nvPr/>
        </p:nvSpPr>
        <p:spPr>
          <a:xfrm>
            <a:off x="560494" y="4277715"/>
            <a:ext cx="6879128" cy="29152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200000"/>
              </a:lnSpc>
              <a:buClr>
                <a:schemeClr val="tx2"/>
              </a:buClr>
            </a:pPr>
            <a:r>
              <a:rPr lang="en-US" dirty="0">
                <a:solidFill>
                  <a:schemeClr val="bg1"/>
                </a:solidFill>
              </a:rPr>
              <a:t>Build new skills by fusing services for ASR, NLU, TTS, and CV</a:t>
            </a:r>
          </a:p>
          <a:p>
            <a:pPr>
              <a:lnSpc>
                <a:spcPct val="200000"/>
              </a:lnSpc>
              <a:buClr>
                <a:schemeClr val="tx2"/>
              </a:buClr>
            </a:pPr>
            <a:r>
              <a:rPr lang="en-US" dirty="0">
                <a:solidFill>
                  <a:schemeClr val="bg1"/>
                </a:solidFill>
              </a:rPr>
              <a:t>Reference skills include:</a:t>
            </a:r>
          </a:p>
          <a:p>
            <a:pPr marL="257180" indent="-257180">
              <a:lnSpc>
                <a:spcPct val="150000"/>
              </a:lnSpc>
              <a:buClr>
                <a:schemeClr val="tx2"/>
              </a:buClr>
              <a:buFont typeface="Arial" panose="020B0604020202020204" pitchFamily="34" charset="0"/>
              <a:buChar char="•"/>
            </a:pPr>
            <a:r>
              <a:rPr lang="en-US" dirty="0">
                <a:solidFill>
                  <a:schemeClr val="bg1"/>
                </a:solidFill>
              </a:rPr>
              <a:t>Multi-speaker transcription</a:t>
            </a:r>
          </a:p>
          <a:p>
            <a:pPr marL="257180" indent="-257180">
              <a:lnSpc>
                <a:spcPct val="150000"/>
              </a:lnSpc>
              <a:buClr>
                <a:schemeClr val="tx2"/>
              </a:buClr>
              <a:buFont typeface="Arial" panose="020B0604020202020204" pitchFamily="34" charset="0"/>
              <a:buChar char="•"/>
            </a:pPr>
            <a:r>
              <a:rPr lang="en-US" dirty="0">
                <a:solidFill>
                  <a:schemeClr val="bg1"/>
                </a:solidFill>
              </a:rPr>
              <a:t>Chatbot</a:t>
            </a:r>
          </a:p>
          <a:p>
            <a:pPr marL="257180" indent="-257180">
              <a:lnSpc>
                <a:spcPct val="150000"/>
              </a:lnSpc>
              <a:buClr>
                <a:schemeClr val="tx2"/>
              </a:buClr>
              <a:buFont typeface="Arial" panose="020B0604020202020204" pitchFamily="34" charset="0"/>
              <a:buChar char="•"/>
            </a:pPr>
            <a:r>
              <a:rPr lang="en-US" dirty="0">
                <a:solidFill>
                  <a:schemeClr val="bg1"/>
                </a:solidFill>
              </a:rPr>
              <a:t>Look-to-talk </a:t>
            </a:r>
          </a:p>
          <a:p>
            <a:pPr>
              <a:lnSpc>
                <a:spcPct val="200000"/>
              </a:lnSpc>
              <a:buClr>
                <a:schemeClr val="tx2"/>
              </a:buClr>
            </a:pPr>
            <a:r>
              <a:rPr lang="en-US" dirty="0">
                <a:solidFill>
                  <a:schemeClr val="bg1"/>
                </a:solidFill>
              </a:rPr>
              <a:t>Dialog manager manages multi-user and multi-context scenarios</a:t>
            </a:r>
          </a:p>
        </p:txBody>
      </p:sp>
      <p:grpSp>
        <p:nvGrpSpPr>
          <p:cNvPr id="4" name="Group 3">
            <a:extLst>
              <a:ext uri="{FF2B5EF4-FFF2-40B4-BE49-F238E27FC236}">
                <a16:creationId xmlns:a16="http://schemas.microsoft.com/office/drawing/2014/main" id="{8E959AEB-7100-48E9-9921-EFAD81F74930}"/>
              </a:ext>
            </a:extLst>
          </p:cNvPr>
          <p:cNvGrpSpPr/>
          <p:nvPr/>
        </p:nvGrpSpPr>
        <p:grpSpPr>
          <a:xfrm>
            <a:off x="8250435" y="3529052"/>
            <a:ext cx="8915400" cy="5037423"/>
            <a:chOff x="8308180" y="3542017"/>
            <a:chExt cx="8915400" cy="5037423"/>
          </a:xfrm>
        </p:grpSpPr>
        <p:pic>
          <p:nvPicPr>
            <p:cNvPr id="4100" name="Picture 4">
              <a:extLst>
                <a:ext uri="{FF2B5EF4-FFF2-40B4-BE49-F238E27FC236}">
                  <a16:creationId xmlns:a16="http://schemas.microsoft.com/office/drawing/2014/main" id="{83B57EBF-D5FC-41B6-9CDA-F71751C1D88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08180" y="3542017"/>
              <a:ext cx="8915400" cy="50374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F8E2D8F-FAED-463D-BA98-6186265E3B45}"/>
                </a:ext>
              </a:extLst>
            </p:cNvPr>
            <p:cNvSpPr/>
            <p:nvPr/>
          </p:nvSpPr>
          <p:spPr>
            <a:xfrm>
              <a:off x="8816196" y="8055428"/>
              <a:ext cx="676147" cy="22592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schemeClr>
                  </a:solidFill>
                </a:rPr>
                <a:t>Riva</a:t>
              </a:r>
            </a:p>
          </p:txBody>
        </p:sp>
      </p:grpSp>
    </p:spTree>
    <p:extLst>
      <p:ext uri="{BB962C8B-B14F-4D97-AF65-F5344CB8AC3E}">
        <p14:creationId xmlns:p14="http://schemas.microsoft.com/office/powerpoint/2010/main" val="24107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cap="none" dirty="0">
                <a:solidFill>
                  <a:schemeClr val="dk2"/>
                </a:solidFill>
                <a:latin typeface="Trebuchet MS"/>
                <a:sym typeface="Trebuchet MS"/>
              </a:rPr>
              <a:t>BUILD CONVERSATIONAL AI SERVICES</a:t>
            </a:r>
            <a:endParaRPr dirty="0"/>
          </a:p>
        </p:txBody>
      </p:sp>
      <p:sp>
        <p:nvSpPr>
          <p:cNvPr id="8" name="Text Placeholder 7">
            <a:extLst>
              <a:ext uri="{FF2B5EF4-FFF2-40B4-BE49-F238E27FC236}">
                <a16:creationId xmlns:a16="http://schemas.microsoft.com/office/drawing/2014/main" id="{C07CEB84-0E0E-43DC-9886-0802239F78EB}"/>
              </a:ext>
            </a:extLst>
          </p:cNvPr>
          <p:cNvSpPr>
            <a:spLocks noGrp="1"/>
          </p:cNvSpPr>
          <p:nvPr>
            <p:ph type="body" sz="quarter" idx="10"/>
          </p:nvPr>
        </p:nvSpPr>
        <p:spPr/>
        <p:txBody>
          <a:bodyPr/>
          <a:lstStyle/>
          <a:p>
            <a:pPr>
              <a:lnSpc>
                <a:spcPct val="115000"/>
              </a:lnSpc>
              <a:spcBef>
                <a:spcPts val="0"/>
              </a:spcBef>
              <a:spcAft>
                <a:spcPts val="0"/>
              </a:spcAft>
              <a:buClr>
                <a:schemeClr val="dk1"/>
              </a:buClr>
              <a:buSzPts val="800"/>
            </a:pPr>
            <a:r>
              <a:rPr lang="en-US" dirty="0">
                <a:solidFill>
                  <a:srgbClr val="76B900"/>
                </a:solidFill>
                <a:highlight>
                  <a:srgbClr val="FCFCFC"/>
                </a:highlight>
                <a:latin typeface="Trebuchet MS"/>
                <a:ea typeface="Trebuchet MS"/>
                <a:cs typeface="Trebuchet MS"/>
                <a:sym typeface="Trebuchet MS"/>
              </a:rPr>
              <a:t>Optimized Services for Real Time Applications</a:t>
            </a:r>
          </a:p>
        </p:txBody>
      </p:sp>
      <p:sp>
        <p:nvSpPr>
          <p:cNvPr id="2" name="TextBox 1">
            <a:extLst>
              <a:ext uri="{FF2B5EF4-FFF2-40B4-BE49-F238E27FC236}">
                <a16:creationId xmlns:a16="http://schemas.microsoft.com/office/drawing/2014/main" id="{AA0F396D-5B1B-426F-9CAD-12DE4D5C3BEF}"/>
              </a:ext>
            </a:extLst>
          </p:cNvPr>
          <p:cNvSpPr txBox="1"/>
          <p:nvPr/>
        </p:nvSpPr>
        <p:spPr>
          <a:xfrm>
            <a:off x="877882" y="2986944"/>
            <a:ext cx="6430282" cy="55929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Clr>
                <a:schemeClr val="tx2"/>
              </a:buClr>
            </a:pPr>
            <a:r>
              <a:rPr lang="en-US" sz="2400" dirty="0">
                <a:solidFill>
                  <a:schemeClr val="bg1"/>
                </a:solidFill>
              </a:rPr>
              <a:t>Build applications easily by connecting performance tuned services</a:t>
            </a:r>
          </a:p>
          <a:p>
            <a:pPr>
              <a:lnSpc>
                <a:spcPct val="200000"/>
              </a:lnSpc>
              <a:buClr>
                <a:schemeClr val="tx2"/>
              </a:buClr>
            </a:pPr>
            <a:r>
              <a:rPr lang="en-US" dirty="0">
                <a:solidFill>
                  <a:schemeClr val="bg1"/>
                </a:solidFill>
              </a:rPr>
              <a:t>Task specific services include:</a:t>
            </a:r>
          </a:p>
          <a:p>
            <a:pPr marL="257180" indent="-257180">
              <a:lnSpc>
                <a:spcPct val="150000"/>
              </a:lnSpc>
              <a:buClr>
                <a:schemeClr val="tx2"/>
              </a:buClr>
              <a:buFont typeface="Arial" panose="020B0604020202020204" pitchFamily="34" charset="0"/>
              <a:buChar char="•"/>
            </a:pPr>
            <a:r>
              <a:rPr lang="en-US" dirty="0">
                <a:solidFill>
                  <a:schemeClr val="bg1"/>
                </a:solidFill>
              </a:rPr>
              <a:t>ASR</a:t>
            </a:r>
          </a:p>
          <a:p>
            <a:pPr marL="257180" indent="-257180">
              <a:lnSpc>
                <a:spcPct val="150000"/>
              </a:lnSpc>
              <a:buClr>
                <a:schemeClr val="tx2"/>
              </a:buClr>
              <a:buFont typeface="Arial" panose="020B0604020202020204" pitchFamily="34" charset="0"/>
              <a:buChar char="•"/>
            </a:pPr>
            <a:r>
              <a:rPr lang="en-US" dirty="0">
                <a:solidFill>
                  <a:schemeClr val="bg1"/>
                </a:solidFill>
              </a:rPr>
              <a:t>Intent Classification</a:t>
            </a:r>
          </a:p>
          <a:p>
            <a:pPr marL="257180" indent="-257180">
              <a:lnSpc>
                <a:spcPct val="150000"/>
              </a:lnSpc>
              <a:buClr>
                <a:schemeClr val="tx2"/>
              </a:buClr>
              <a:buFont typeface="Arial" panose="020B0604020202020204" pitchFamily="34" charset="0"/>
              <a:buChar char="•"/>
            </a:pPr>
            <a:r>
              <a:rPr lang="en-US" dirty="0">
                <a:solidFill>
                  <a:schemeClr val="bg1"/>
                </a:solidFill>
              </a:rPr>
              <a:t>Slot Filling</a:t>
            </a:r>
          </a:p>
          <a:p>
            <a:pPr marL="257180" indent="-257180">
              <a:lnSpc>
                <a:spcPct val="150000"/>
              </a:lnSpc>
              <a:buClr>
                <a:schemeClr val="tx2"/>
              </a:buClr>
              <a:buFont typeface="Arial" panose="020B0604020202020204" pitchFamily="34" charset="0"/>
              <a:buChar char="•"/>
            </a:pPr>
            <a:r>
              <a:rPr lang="en-US" dirty="0">
                <a:solidFill>
                  <a:schemeClr val="bg1"/>
                </a:solidFill>
              </a:rPr>
              <a:t>Pose Estimation</a:t>
            </a:r>
          </a:p>
          <a:p>
            <a:pPr marL="257180" indent="-257180">
              <a:lnSpc>
                <a:spcPct val="150000"/>
              </a:lnSpc>
              <a:buClr>
                <a:schemeClr val="tx2"/>
              </a:buClr>
              <a:buFont typeface="Arial" panose="020B0604020202020204" pitchFamily="34" charset="0"/>
              <a:buChar char="•"/>
            </a:pPr>
            <a:r>
              <a:rPr lang="en-US" dirty="0">
                <a:solidFill>
                  <a:schemeClr val="bg1"/>
                </a:solidFill>
              </a:rPr>
              <a:t>Facial Landmark Detection</a:t>
            </a:r>
            <a:endParaRPr lang="en-US" dirty="0"/>
          </a:p>
          <a:p>
            <a:pPr>
              <a:lnSpc>
                <a:spcPct val="200000"/>
              </a:lnSpc>
              <a:buClr>
                <a:schemeClr val="tx2"/>
              </a:buClr>
            </a:pPr>
            <a:r>
              <a:rPr lang="en-US" dirty="0">
                <a:solidFill>
                  <a:schemeClr val="bg1"/>
                </a:solidFill>
              </a:rPr>
              <a:t>Services for streaming &amp; batch usage</a:t>
            </a:r>
          </a:p>
          <a:p>
            <a:pPr>
              <a:lnSpc>
                <a:spcPct val="200000"/>
              </a:lnSpc>
              <a:buClr>
                <a:schemeClr val="tx2"/>
              </a:buClr>
            </a:pPr>
            <a:r>
              <a:rPr lang="en-US" dirty="0">
                <a:solidFill>
                  <a:schemeClr val="bg1"/>
                </a:solidFill>
              </a:rPr>
              <a:t>Build new services from any model in ONNX format</a:t>
            </a:r>
          </a:p>
          <a:p>
            <a:pPr>
              <a:lnSpc>
                <a:spcPct val="200000"/>
              </a:lnSpc>
              <a:buClr>
                <a:schemeClr val="tx2"/>
              </a:buClr>
            </a:pPr>
            <a:r>
              <a:rPr lang="en-US" dirty="0">
                <a:solidFill>
                  <a:schemeClr val="bg1"/>
                </a:solidFill>
              </a:rPr>
              <a:t>Access services for </a:t>
            </a:r>
            <a:r>
              <a:rPr lang="en-US" dirty="0" err="1">
                <a:solidFill>
                  <a:schemeClr val="bg1"/>
                </a:solidFill>
              </a:rPr>
              <a:t>gRPC</a:t>
            </a:r>
            <a:r>
              <a:rPr lang="en-US" dirty="0">
                <a:solidFill>
                  <a:schemeClr val="bg1"/>
                </a:solidFill>
              </a:rPr>
              <a:t> and HTTP endpoints</a:t>
            </a:r>
          </a:p>
          <a:p>
            <a:pPr>
              <a:lnSpc>
                <a:spcPct val="200000"/>
              </a:lnSpc>
              <a:buClr>
                <a:schemeClr val="tx2"/>
              </a:buClr>
            </a:pPr>
            <a:endParaRPr lang="en-US" dirty="0">
              <a:solidFill>
                <a:schemeClr val="bg1"/>
              </a:solidFill>
            </a:endParaRPr>
          </a:p>
        </p:txBody>
      </p:sp>
      <p:sp>
        <p:nvSpPr>
          <p:cNvPr id="18" name="Rectangle 17">
            <a:extLst>
              <a:ext uri="{FF2B5EF4-FFF2-40B4-BE49-F238E27FC236}">
                <a16:creationId xmlns:a16="http://schemas.microsoft.com/office/drawing/2014/main" id="{8C13A7EA-1491-422C-8199-82D440E32B87}"/>
              </a:ext>
            </a:extLst>
          </p:cNvPr>
          <p:cNvSpPr/>
          <p:nvPr/>
        </p:nvSpPr>
        <p:spPr>
          <a:xfrm>
            <a:off x="5192523" y="9684354"/>
            <a:ext cx="6917278" cy="369332"/>
          </a:xfrm>
          <a:prstGeom prst="rect">
            <a:avLst/>
          </a:prstGeom>
        </p:spPr>
        <p:txBody>
          <a:bodyPr wrap="none">
            <a:spAutoFit/>
          </a:bodyPr>
          <a:lstStyle/>
          <a:p>
            <a:r>
              <a:rPr lang="en-US">
                <a:hlinkClick r:id="rId3"/>
              </a:rPr>
              <a:t>https://ngc.nvidia.com/catalog/model-scripts/nvidia:jasper_for_trtis</a:t>
            </a:r>
            <a:endParaRPr lang="en-US"/>
          </a:p>
        </p:txBody>
      </p:sp>
      <p:cxnSp>
        <p:nvCxnSpPr>
          <p:cNvPr id="184" name="Straight Connector 183">
            <a:extLst>
              <a:ext uri="{FF2B5EF4-FFF2-40B4-BE49-F238E27FC236}">
                <a16:creationId xmlns:a16="http://schemas.microsoft.com/office/drawing/2014/main" id="{4D065E6E-D536-459A-8FB8-8854B35C4B69}"/>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DBBABEC0-9DA6-461C-86AF-F35000F6F0E7}"/>
              </a:ext>
            </a:extLst>
          </p:cNvPr>
          <p:cNvSpPr/>
          <p:nvPr/>
        </p:nvSpPr>
        <p:spPr>
          <a:xfrm>
            <a:off x="8110737" y="3271330"/>
            <a:ext cx="5529263" cy="5110260"/>
          </a:xfrm>
          <a:prstGeom prst="rect">
            <a:avLst/>
          </a:prstGeom>
          <a:solidFill>
            <a:srgbClr val="76B900"/>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sp>
        <p:nvSpPr>
          <p:cNvPr id="150" name="Rectangle 149">
            <a:extLst>
              <a:ext uri="{FF2B5EF4-FFF2-40B4-BE49-F238E27FC236}">
                <a16:creationId xmlns:a16="http://schemas.microsoft.com/office/drawing/2014/main" id="{664D9E1D-0F6C-4560-B67B-3AEB61DCC487}"/>
              </a:ext>
            </a:extLst>
          </p:cNvPr>
          <p:cNvSpPr/>
          <p:nvPr/>
        </p:nvSpPr>
        <p:spPr>
          <a:xfrm rot="5400000">
            <a:off x="13274241" y="4644210"/>
            <a:ext cx="5101002" cy="2355250"/>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dirty="0">
              <a:solidFill>
                <a:prstClr val="white"/>
              </a:solidFill>
              <a:latin typeface="Calibri" panose="020F0502020204030204"/>
              <a:ea typeface="+mn-ea"/>
            </a:endParaRPr>
          </a:p>
        </p:txBody>
      </p:sp>
      <p:sp>
        <p:nvSpPr>
          <p:cNvPr id="151" name="TextBox 150">
            <a:extLst>
              <a:ext uri="{FF2B5EF4-FFF2-40B4-BE49-F238E27FC236}">
                <a16:creationId xmlns:a16="http://schemas.microsoft.com/office/drawing/2014/main" id="{263E6461-5D7A-4ADB-80E1-2EBC15B0834F}"/>
              </a:ext>
            </a:extLst>
          </p:cNvPr>
          <p:cNvSpPr txBox="1"/>
          <p:nvPr/>
        </p:nvSpPr>
        <p:spPr>
          <a:xfrm>
            <a:off x="14647116" y="3407710"/>
            <a:ext cx="2355252" cy="992579"/>
          </a:xfrm>
          <a:prstGeom prst="rect">
            <a:avLst/>
          </a:prstGeom>
          <a:noFill/>
        </p:spPr>
        <p:txBody>
          <a:bodyPr wrap="square" rtlCol="0">
            <a:spAutoFit/>
          </a:bodyPr>
          <a:lstStyle/>
          <a:p>
            <a:pPr algn="ctr"/>
            <a:r>
              <a:rPr lang="en-US" sz="1950" kern="0" dirty="0">
                <a:solidFill>
                  <a:srgbClr val="000000">
                    <a:lumMod val="75000"/>
                    <a:lumOff val="25000"/>
                  </a:srgbClr>
                </a:solidFill>
                <a:latin typeface="DINPro-Bold" panose="02000503030000020004" pitchFamily="50" charset="0"/>
              </a:rPr>
              <a:t>Riva Client Applications</a:t>
            </a:r>
          </a:p>
          <a:p>
            <a:pPr algn="ctr"/>
            <a:endParaRPr lang="en-US" sz="1950" dirty="0">
              <a:solidFill>
                <a:prstClr val="black"/>
              </a:solidFill>
              <a:latin typeface="Calibri" panose="020F0502020204030204"/>
            </a:endParaRPr>
          </a:p>
        </p:txBody>
      </p:sp>
      <p:grpSp>
        <p:nvGrpSpPr>
          <p:cNvPr id="152" name="Group 151">
            <a:extLst>
              <a:ext uri="{FF2B5EF4-FFF2-40B4-BE49-F238E27FC236}">
                <a16:creationId xmlns:a16="http://schemas.microsoft.com/office/drawing/2014/main" id="{7387552D-8B8C-4059-BA69-162E4B7C81F8}"/>
              </a:ext>
            </a:extLst>
          </p:cNvPr>
          <p:cNvGrpSpPr/>
          <p:nvPr/>
        </p:nvGrpSpPr>
        <p:grpSpPr>
          <a:xfrm>
            <a:off x="15333926" y="4556635"/>
            <a:ext cx="981635" cy="893443"/>
            <a:chOff x="6501250" y="2197218"/>
            <a:chExt cx="814226" cy="741076"/>
          </a:xfrm>
        </p:grpSpPr>
        <p:sp>
          <p:nvSpPr>
            <p:cNvPr id="153" name="Freeform: Shape 152">
              <a:extLst>
                <a:ext uri="{FF2B5EF4-FFF2-40B4-BE49-F238E27FC236}">
                  <a16:creationId xmlns:a16="http://schemas.microsoft.com/office/drawing/2014/main" id="{B71C5FC4-81A7-460C-AA94-F5EDE7A8C536}"/>
                </a:ext>
              </a:extLst>
            </p:cNvPr>
            <p:cNvSpPr/>
            <p:nvPr/>
          </p:nvSpPr>
          <p:spPr>
            <a:xfrm>
              <a:off x="6580140" y="2551017"/>
              <a:ext cx="141590" cy="33588"/>
            </a:xfrm>
            <a:custGeom>
              <a:avLst/>
              <a:gdLst>
                <a:gd name="connsiteX0" fmla="*/ 0 w 169254"/>
                <a:gd name="connsiteY0" fmla="*/ 0 h 38968"/>
                <a:gd name="connsiteX1" fmla="*/ 169255 w 169254"/>
                <a:gd name="connsiteY1" fmla="*/ 0 h 38968"/>
                <a:gd name="connsiteX2" fmla="*/ 169255 w 169254"/>
                <a:gd name="connsiteY2" fmla="*/ 38969 h 38968"/>
                <a:gd name="connsiteX3" fmla="*/ 0 w 169254"/>
                <a:gd name="connsiteY3" fmla="*/ 38969 h 38968"/>
              </a:gdLst>
              <a:ahLst/>
              <a:cxnLst>
                <a:cxn ang="0">
                  <a:pos x="connsiteX0" y="connsiteY0"/>
                </a:cxn>
                <a:cxn ang="0">
                  <a:pos x="connsiteX1" y="connsiteY1"/>
                </a:cxn>
                <a:cxn ang="0">
                  <a:pos x="connsiteX2" y="connsiteY2"/>
                </a:cxn>
                <a:cxn ang="0">
                  <a:pos x="connsiteX3" y="connsiteY3"/>
                </a:cxn>
              </a:cxnLst>
              <a:rect l="l" t="t" r="r" b="b"/>
              <a:pathLst>
                <a:path w="169254" h="38968">
                  <a:moveTo>
                    <a:pt x="0" y="0"/>
                  </a:moveTo>
                  <a:lnTo>
                    <a:pt x="169255" y="0"/>
                  </a:lnTo>
                  <a:lnTo>
                    <a:pt x="169255" y="38969"/>
                  </a:lnTo>
                  <a:lnTo>
                    <a:pt x="0" y="38969"/>
                  </a:lnTo>
                  <a:close/>
                </a:path>
              </a:pathLst>
            </a:custGeom>
            <a:solidFill>
              <a:srgbClr val="77BA43"/>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4" name="Freeform: Shape 153">
              <a:extLst>
                <a:ext uri="{FF2B5EF4-FFF2-40B4-BE49-F238E27FC236}">
                  <a16:creationId xmlns:a16="http://schemas.microsoft.com/office/drawing/2014/main" id="{D087F970-2FCF-4EEB-8B2E-5434494D64F9}"/>
                </a:ext>
              </a:extLst>
            </p:cNvPr>
            <p:cNvSpPr/>
            <p:nvPr/>
          </p:nvSpPr>
          <p:spPr>
            <a:xfrm>
              <a:off x="6580140" y="2629390"/>
              <a:ext cx="141590" cy="33588"/>
            </a:xfrm>
            <a:custGeom>
              <a:avLst/>
              <a:gdLst>
                <a:gd name="connsiteX0" fmla="*/ 0 w 169254"/>
                <a:gd name="connsiteY0" fmla="*/ 0 h 38968"/>
                <a:gd name="connsiteX1" fmla="*/ 169255 w 169254"/>
                <a:gd name="connsiteY1" fmla="*/ 0 h 38968"/>
                <a:gd name="connsiteX2" fmla="*/ 169255 w 169254"/>
                <a:gd name="connsiteY2" fmla="*/ 38969 h 38968"/>
                <a:gd name="connsiteX3" fmla="*/ 0 w 169254"/>
                <a:gd name="connsiteY3" fmla="*/ 38969 h 38968"/>
              </a:gdLst>
              <a:ahLst/>
              <a:cxnLst>
                <a:cxn ang="0">
                  <a:pos x="connsiteX0" y="connsiteY0"/>
                </a:cxn>
                <a:cxn ang="0">
                  <a:pos x="connsiteX1" y="connsiteY1"/>
                </a:cxn>
                <a:cxn ang="0">
                  <a:pos x="connsiteX2" y="connsiteY2"/>
                </a:cxn>
                <a:cxn ang="0">
                  <a:pos x="connsiteX3" y="connsiteY3"/>
                </a:cxn>
              </a:cxnLst>
              <a:rect l="l" t="t" r="r" b="b"/>
              <a:pathLst>
                <a:path w="169254" h="38968">
                  <a:moveTo>
                    <a:pt x="0" y="0"/>
                  </a:moveTo>
                  <a:lnTo>
                    <a:pt x="169255" y="0"/>
                  </a:lnTo>
                  <a:lnTo>
                    <a:pt x="169255" y="38969"/>
                  </a:lnTo>
                  <a:lnTo>
                    <a:pt x="0" y="38969"/>
                  </a:lnTo>
                  <a:close/>
                </a:path>
              </a:pathLst>
            </a:custGeom>
            <a:solidFill>
              <a:srgbClr val="77BA43"/>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5" name="Freeform: Shape 154">
              <a:extLst>
                <a:ext uri="{FF2B5EF4-FFF2-40B4-BE49-F238E27FC236}">
                  <a16:creationId xmlns:a16="http://schemas.microsoft.com/office/drawing/2014/main" id="{3E94CC3D-FD00-4158-8DBC-4B2226AE62F2}"/>
                </a:ext>
              </a:extLst>
            </p:cNvPr>
            <p:cNvSpPr/>
            <p:nvPr/>
          </p:nvSpPr>
          <p:spPr>
            <a:xfrm>
              <a:off x="6580140" y="2707764"/>
              <a:ext cx="141590" cy="33588"/>
            </a:xfrm>
            <a:custGeom>
              <a:avLst/>
              <a:gdLst>
                <a:gd name="connsiteX0" fmla="*/ 0 w 169254"/>
                <a:gd name="connsiteY0" fmla="*/ 0 h 38968"/>
                <a:gd name="connsiteX1" fmla="*/ 169255 w 169254"/>
                <a:gd name="connsiteY1" fmla="*/ 0 h 38968"/>
                <a:gd name="connsiteX2" fmla="*/ 169255 w 169254"/>
                <a:gd name="connsiteY2" fmla="*/ 38969 h 38968"/>
                <a:gd name="connsiteX3" fmla="*/ 0 w 169254"/>
                <a:gd name="connsiteY3" fmla="*/ 38969 h 38968"/>
              </a:gdLst>
              <a:ahLst/>
              <a:cxnLst>
                <a:cxn ang="0">
                  <a:pos x="connsiteX0" y="connsiteY0"/>
                </a:cxn>
                <a:cxn ang="0">
                  <a:pos x="connsiteX1" y="connsiteY1"/>
                </a:cxn>
                <a:cxn ang="0">
                  <a:pos x="connsiteX2" y="connsiteY2"/>
                </a:cxn>
                <a:cxn ang="0">
                  <a:pos x="connsiteX3" y="connsiteY3"/>
                </a:cxn>
              </a:cxnLst>
              <a:rect l="l" t="t" r="r" b="b"/>
              <a:pathLst>
                <a:path w="169254" h="38968">
                  <a:moveTo>
                    <a:pt x="0" y="0"/>
                  </a:moveTo>
                  <a:lnTo>
                    <a:pt x="169255" y="0"/>
                  </a:lnTo>
                  <a:lnTo>
                    <a:pt x="169255" y="38969"/>
                  </a:lnTo>
                  <a:lnTo>
                    <a:pt x="0" y="38969"/>
                  </a:lnTo>
                  <a:close/>
                </a:path>
              </a:pathLst>
            </a:custGeom>
            <a:solidFill>
              <a:srgbClr val="77BA43"/>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6" name="Freeform: Shape 155">
              <a:extLst>
                <a:ext uri="{FF2B5EF4-FFF2-40B4-BE49-F238E27FC236}">
                  <a16:creationId xmlns:a16="http://schemas.microsoft.com/office/drawing/2014/main" id="{A762B9E7-D738-4A80-927E-91C8CEEA3489}"/>
                </a:ext>
              </a:extLst>
            </p:cNvPr>
            <p:cNvSpPr/>
            <p:nvPr/>
          </p:nvSpPr>
          <p:spPr>
            <a:xfrm>
              <a:off x="6501250" y="2197218"/>
              <a:ext cx="814226" cy="741076"/>
            </a:xfrm>
            <a:custGeom>
              <a:avLst/>
              <a:gdLst>
                <a:gd name="connsiteX0" fmla="*/ 913689 w 973310"/>
                <a:gd name="connsiteY0" fmla="*/ 132494 h 859782"/>
                <a:gd name="connsiteX1" fmla="*/ 345264 w 973310"/>
                <a:gd name="connsiteY1" fmla="*/ 132494 h 859782"/>
                <a:gd name="connsiteX2" fmla="*/ 345264 w 973310"/>
                <a:gd name="connsiteY2" fmla="*/ 58973 h 859782"/>
                <a:gd name="connsiteX3" fmla="*/ 286291 w 973310"/>
                <a:gd name="connsiteY3" fmla="*/ 0 h 859782"/>
                <a:gd name="connsiteX4" fmla="*/ 58973 w 973310"/>
                <a:gd name="connsiteY4" fmla="*/ 0 h 859782"/>
                <a:gd name="connsiteX5" fmla="*/ 0 w 973310"/>
                <a:gd name="connsiteY5" fmla="*/ 58973 h 859782"/>
                <a:gd name="connsiteX6" fmla="*/ 0 w 973310"/>
                <a:gd name="connsiteY6" fmla="*/ 800809 h 859782"/>
                <a:gd name="connsiteX7" fmla="*/ 58973 w 973310"/>
                <a:gd name="connsiteY7" fmla="*/ 859782 h 859782"/>
                <a:gd name="connsiteX8" fmla="*/ 286291 w 973310"/>
                <a:gd name="connsiteY8" fmla="*/ 859782 h 859782"/>
                <a:gd name="connsiteX9" fmla="*/ 345264 w 973310"/>
                <a:gd name="connsiteY9" fmla="*/ 800809 h 859782"/>
                <a:gd name="connsiteX10" fmla="*/ 345264 w 973310"/>
                <a:gd name="connsiteY10" fmla="*/ 683643 h 859782"/>
                <a:gd name="connsiteX11" fmla="*/ 568165 w 973310"/>
                <a:gd name="connsiteY11" fmla="*/ 683643 h 859782"/>
                <a:gd name="connsiteX12" fmla="*/ 568165 w 973310"/>
                <a:gd name="connsiteY12" fmla="*/ 798341 h 859782"/>
                <a:gd name="connsiteX13" fmla="*/ 503997 w 973310"/>
                <a:gd name="connsiteY13" fmla="*/ 798341 h 859782"/>
                <a:gd name="connsiteX14" fmla="*/ 503997 w 973310"/>
                <a:gd name="connsiteY14" fmla="*/ 837310 h 859782"/>
                <a:gd name="connsiteX15" fmla="*/ 710791 w 973310"/>
                <a:gd name="connsiteY15" fmla="*/ 837310 h 859782"/>
                <a:gd name="connsiteX16" fmla="*/ 710791 w 973310"/>
                <a:gd name="connsiteY16" fmla="*/ 798341 h 859782"/>
                <a:gd name="connsiteX17" fmla="*/ 659482 w 973310"/>
                <a:gd name="connsiteY17" fmla="*/ 798341 h 859782"/>
                <a:gd name="connsiteX18" fmla="*/ 659482 w 973310"/>
                <a:gd name="connsiteY18" fmla="*/ 683643 h 859782"/>
                <a:gd name="connsiteX19" fmla="*/ 913689 w 973310"/>
                <a:gd name="connsiteY19" fmla="*/ 683643 h 859782"/>
                <a:gd name="connsiteX20" fmla="*/ 973311 w 973310"/>
                <a:gd name="connsiteY20" fmla="*/ 624021 h 859782"/>
                <a:gd name="connsiteX21" fmla="*/ 973311 w 973310"/>
                <a:gd name="connsiteY21" fmla="*/ 191986 h 859782"/>
                <a:gd name="connsiteX22" fmla="*/ 913689 w 973310"/>
                <a:gd name="connsiteY22" fmla="*/ 132494 h 859782"/>
                <a:gd name="connsiteX23" fmla="*/ 306295 w 973310"/>
                <a:gd name="connsiteY23" fmla="*/ 800809 h 859782"/>
                <a:gd name="connsiteX24" fmla="*/ 286291 w 973310"/>
                <a:gd name="connsiteY24" fmla="*/ 820813 h 859782"/>
                <a:gd name="connsiteX25" fmla="*/ 58973 w 973310"/>
                <a:gd name="connsiteY25" fmla="*/ 820813 h 859782"/>
                <a:gd name="connsiteX26" fmla="*/ 38969 w 973310"/>
                <a:gd name="connsiteY26" fmla="*/ 800809 h 859782"/>
                <a:gd name="connsiteX27" fmla="*/ 38969 w 973310"/>
                <a:gd name="connsiteY27" fmla="*/ 58973 h 859782"/>
                <a:gd name="connsiteX28" fmla="*/ 58973 w 973310"/>
                <a:gd name="connsiteY28" fmla="*/ 38969 h 859782"/>
                <a:gd name="connsiteX29" fmla="*/ 286291 w 973310"/>
                <a:gd name="connsiteY29" fmla="*/ 38969 h 859782"/>
                <a:gd name="connsiteX30" fmla="*/ 306295 w 973310"/>
                <a:gd name="connsiteY30" fmla="*/ 58973 h 859782"/>
                <a:gd name="connsiteX31" fmla="*/ 306295 w 973310"/>
                <a:gd name="connsiteY31" fmla="*/ 132494 h 859782"/>
                <a:gd name="connsiteX32" fmla="*/ 306295 w 973310"/>
                <a:gd name="connsiteY32" fmla="*/ 683643 h 859782"/>
                <a:gd name="connsiteX33" fmla="*/ 306295 w 973310"/>
                <a:gd name="connsiteY33" fmla="*/ 800809 h 859782"/>
                <a:gd name="connsiteX34" fmla="*/ 934342 w 973310"/>
                <a:gd name="connsiteY34" fmla="*/ 624021 h 859782"/>
                <a:gd name="connsiteX35" fmla="*/ 913689 w 973310"/>
                <a:gd name="connsiteY35" fmla="*/ 644674 h 859782"/>
                <a:gd name="connsiteX36" fmla="*/ 345264 w 973310"/>
                <a:gd name="connsiteY36" fmla="*/ 644674 h 859782"/>
                <a:gd name="connsiteX37" fmla="*/ 345264 w 973310"/>
                <a:gd name="connsiteY37" fmla="*/ 171463 h 859782"/>
                <a:gd name="connsiteX38" fmla="*/ 913689 w 973310"/>
                <a:gd name="connsiteY38" fmla="*/ 171463 h 859782"/>
                <a:gd name="connsiteX39" fmla="*/ 934342 w 973310"/>
                <a:gd name="connsiteY39" fmla="*/ 192116 h 859782"/>
                <a:gd name="connsiteX40" fmla="*/ 934342 w 973310"/>
                <a:gd name="connsiteY40" fmla="*/ 624021 h 85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3310" h="859782">
                  <a:moveTo>
                    <a:pt x="913689" y="132494"/>
                  </a:moveTo>
                  <a:lnTo>
                    <a:pt x="345264" y="132494"/>
                  </a:lnTo>
                  <a:lnTo>
                    <a:pt x="345264" y="58973"/>
                  </a:lnTo>
                  <a:cubicBezTo>
                    <a:pt x="345264" y="26499"/>
                    <a:pt x="318765" y="0"/>
                    <a:pt x="286291" y="0"/>
                  </a:cubicBezTo>
                  <a:lnTo>
                    <a:pt x="58973" y="0"/>
                  </a:lnTo>
                  <a:cubicBezTo>
                    <a:pt x="26499" y="0"/>
                    <a:pt x="0" y="26499"/>
                    <a:pt x="0" y="58973"/>
                  </a:cubicBezTo>
                  <a:lnTo>
                    <a:pt x="0" y="800809"/>
                  </a:lnTo>
                  <a:cubicBezTo>
                    <a:pt x="0" y="833283"/>
                    <a:pt x="26499" y="859782"/>
                    <a:pt x="58973" y="859782"/>
                  </a:cubicBezTo>
                  <a:lnTo>
                    <a:pt x="286291" y="859782"/>
                  </a:lnTo>
                  <a:cubicBezTo>
                    <a:pt x="318765" y="859782"/>
                    <a:pt x="345264" y="833283"/>
                    <a:pt x="345264" y="800809"/>
                  </a:cubicBezTo>
                  <a:lnTo>
                    <a:pt x="345264" y="683643"/>
                  </a:lnTo>
                  <a:lnTo>
                    <a:pt x="568165" y="683643"/>
                  </a:lnTo>
                  <a:lnTo>
                    <a:pt x="568165" y="798341"/>
                  </a:lnTo>
                  <a:lnTo>
                    <a:pt x="503997" y="798341"/>
                  </a:lnTo>
                  <a:lnTo>
                    <a:pt x="503997" y="837310"/>
                  </a:lnTo>
                  <a:lnTo>
                    <a:pt x="710791" y="837310"/>
                  </a:lnTo>
                  <a:lnTo>
                    <a:pt x="710791" y="798341"/>
                  </a:lnTo>
                  <a:lnTo>
                    <a:pt x="659482" y="798341"/>
                  </a:lnTo>
                  <a:lnTo>
                    <a:pt x="659482" y="683643"/>
                  </a:lnTo>
                  <a:lnTo>
                    <a:pt x="913689" y="683643"/>
                  </a:lnTo>
                  <a:cubicBezTo>
                    <a:pt x="946552" y="683643"/>
                    <a:pt x="973311" y="656884"/>
                    <a:pt x="973311" y="624021"/>
                  </a:cubicBezTo>
                  <a:lnTo>
                    <a:pt x="973311" y="191986"/>
                  </a:lnTo>
                  <a:cubicBezTo>
                    <a:pt x="973311" y="159123"/>
                    <a:pt x="946552" y="132494"/>
                    <a:pt x="913689" y="132494"/>
                  </a:cubicBezTo>
                  <a:close/>
                  <a:moveTo>
                    <a:pt x="306295" y="800809"/>
                  </a:moveTo>
                  <a:cubicBezTo>
                    <a:pt x="306295" y="811850"/>
                    <a:pt x="297332" y="820813"/>
                    <a:pt x="286291" y="820813"/>
                  </a:cubicBezTo>
                  <a:lnTo>
                    <a:pt x="58973" y="820813"/>
                  </a:lnTo>
                  <a:cubicBezTo>
                    <a:pt x="47932" y="820813"/>
                    <a:pt x="38969" y="811850"/>
                    <a:pt x="38969" y="800809"/>
                  </a:cubicBezTo>
                  <a:lnTo>
                    <a:pt x="38969" y="58973"/>
                  </a:lnTo>
                  <a:cubicBezTo>
                    <a:pt x="38969" y="47932"/>
                    <a:pt x="47932" y="38969"/>
                    <a:pt x="58973" y="38969"/>
                  </a:cubicBezTo>
                  <a:lnTo>
                    <a:pt x="286291" y="38969"/>
                  </a:lnTo>
                  <a:cubicBezTo>
                    <a:pt x="297332" y="38969"/>
                    <a:pt x="306295" y="47932"/>
                    <a:pt x="306295" y="58973"/>
                  </a:cubicBezTo>
                  <a:lnTo>
                    <a:pt x="306295" y="132494"/>
                  </a:lnTo>
                  <a:lnTo>
                    <a:pt x="306295" y="683643"/>
                  </a:lnTo>
                  <a:lnTo>
                    <a:pt x="306295" y="800809"/>
                  </a:lnTo>
                  <a:close/>
                  <a:moveTo>
                    <a:pt x="934342" y="624021"/>
                  </a:moveTo>
                  <a:cubicBezTo>
                    <a:pt x="934342" y="635322"/>
                    <a:pt x="925120" y="644674"/>
                    <a:pt x="913689" y="644674"/>
                  </a:cubicBezTo>
                  <a:lnTo>
                    <a:pt x="345264" y="644674"/>
                  </a:lnTo>
                  <a:lnTo>
                    <a:pt x="345264" y="171463"/>
                  </a:lnTo>
                  <a:lnTo>
                    <a:pt x="913689" y="171463"/>
                  </a:lnTo>
                  <a:cubicBezTo>
                    <a:pt x="924990" y="171463"/>
                    <a:pt x="934342" y="180685"/>
                    <a:pt x="934342" y="192116"/>
                  </a:cubicBezTo>
                  <a:lnTo>
                    <a:pt x="934342" y="624021"/>
                  </a:lnTo>
                  <a:close/>
                </a:path>
              </a:pathLst>
            </a:custGeom>
            <a:solidFill>
              <a:srgbClr val="76B900"/>
            </a:solidFill>
            <a:ln w="12986" cap="flat">
              <a:noFill/>
              <a:prstDash val="solid"/>
              <a:miter/>
            </a:ln>
          </p:spPr>
          <p:txBody>
            <a:bodyPr rtlCol="0" anchor="ctr"/>
            <a:lstStyle/>
            <a:p>
              <a:endParaRPr lang="en-US">
                <a:solidFill>
                  <a:prstClr val="black"/>
                </a:solidFill>
                <a:latin typeface="Calibri" panose="020F0502020204030204"/>
              </a:endParaRPr>
            </a:p>
          </p:txBody>
        </p:sp>
      </p:grpSp>
      <p:sp>
        <p:nvSpPr>
          <p:cNvPr id="157" name="Freeform: Shape 156">
            <a:extLst>
              <a:ext uri="{FF2B5EF4-FFF2-40B4-BE49-F238E27FC236}">
                <a16:creationId xmlns:a16="http://schemas.microsoft.com/office/drawing/2014/main" id="{A647B520-F753-4D33-97C5-6EF94B4FC1F9}"/>
              </a:ext>
            </a:extLst>
          </p:cNvPr>
          <p:cNvSpPr/>
          <p:nvPr/>
        </p:nvSpPr>
        <p:spPr>
          <a:xfrm>
            <a:off x="15549498" y="6006723"/>
            <a:ext cx="550488" cy="867250"/>
          </a:xfrm>
          <a:custGeom>
            <a:avLst/>
            <a:gdLst>
              <a:gd name="connsiteX0" fmla="*/ 464248 w 545822"/>
              <a:gd name="connsiteY0" fmla="*/ 0 h 834582"/>
              <a:gd name="connsiteX1" fmla="*/ 81575 w 545822"/>
              <a:gd name="connsiteY1" fmla="*/ 0 h 834582"/>
              <a:gd name="connsiteX2" fmla="*/ 0 w 545822"/>
              <a:gd name="connsiteY2" fmla="*/ 81575 h 834582"/>
              <a:gd name="connsiteX3" fmla="*/ 0 w 545822"/>
              <a:gd name="connsiteY3" fmla="*/ 753008 h 834582"/>
              <a:gd name="connsiteX4" fmla="*/ 81575 w 545822"/>
              <a:gd name="connsiteY4" fmla="*/ 834582 h 834582"/>
              <a:gd name="connsiteX5" fmla="*/ 464248 w 545822"/>
              <a:gd name="connsiteY5" fmla="*/ 834582 h 834582"/>
              <a:gd name="connsiteX6" fmla="*/ 545823 w 545822"/>
              <a:gd name="connsiteY6" fmla="*/ 753008 h 834582"/>
              <a:gd name="connsiteX7" fmla="*/ 545823 w 545822"/>
              <a:gd name="connsiteY7" fmla="*/ 81445 h 834582"/>
              <a:gd name="connsiteX8" fmla="*/ 464248 w 545822"/>
              <a:gd name="connsiteY8" fmla="*/ 0 h 834582"/>
              <a:gd name="connsiteX9" fmla="*/ 272911 w 545822"/>
              <a:gd name="connsiteY9" fmla="*/ 799900 h 834582"/>
              <a:gd name="connsiteX10" fmla="*/ 233943 w 545822"/>
              <a:gd name="connsiteY10" fmla="*/ 760931 h 834582"/>
              <a:gd name="connsiteX11" fmla="*/ 272911 w 545822"/>
              <a:gd name="connsiteY11" fmla="*/ 721962 h 834582"/>
              <a:gd name="connsiteX12" fmla="*/ 311880 w 545822"/>
              <a:gd name="connsiteY12" fmla="*/ 760931 h 834582"/>
              <a:gd name="connsiteX13" fmla="*/ 272911 w 545822"/>
              <a:gd name="connsiteY13" fmla="*/ 799900 h 834582"/>
              <a:gd name="connsiteX14" fmla="*/ 500230 w 545822"/>
              <a:gd name="connsiteY14" fmla="*/ 681045 h 834582"/>
              <a:gd name="connsiteX15" fmla="*/ 45464 w 545822"/>
              <a:gd name="connsiteY15" fmla="*/ 681045 h 834582"/>
              <a:gd name="connsiteX16" fmla="*/ 45464 w 545822"/>
              <a:gd name="connsiteY16" fmla="*/ 81445 h 834582"/>
              <a:gd name="connsiteX17" fmla="*/ 81575 w 545822"/>
              <a:gd name="connsiteY17" fmla="*/ 45334 h 834582"/>
              <a:gd name="connsiteX18" fmla="*/ 464248 w 545822"/>
              <a:gd name="connsiteY18" fmla="*/ 45334 h 834582"/>
              <a:gd name="connsiteX19" fmla="*/ 500359 w 545822"/>
              <a:gd name="connsiteY19" fmla="*/ 81445 h 834582"/>
              <a:gd name="connsiteX20" fmla="*/ 500359 w 545822"/>
              <a:gd name="connsiteY20" fmla="*/ 681045 h 83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5822" h="834582">
                <a:moveTo>
                  <a:pt x="464248" y="0"/>
                </a:moveTo>
                <a:lnTo>
                  <a:pt x="81575" y="0"/>
                </a:lnTo>
                <a:cubicBezTo>
                  <a:pt x="36631" y="0"/>
                  <a:pt x="0" y="36631"/>
                  <a:pt x="0" y="81575"/>
                </a:cubicBezTo>
                <a:lnTo>
                  <a:pt x="0" y="753008"/>
                </a:lnTo>
                <a:cubicBezTo>
                  <a:pt x="0" y="797952"/>
                  <a:pt x="36631" y="834582"/>
                  <a:pt x="81575" y="834582"/>
                </a:cubicBezTo>
                <a:lnTo>
                  <a:pt x="464248" y="834582"/>
                </a:lnTo>
                <a:cubicBezTo>
                  <a:pt x="509192" y="834582"/>
                  <a:pt x="545823" y="797952"/>
                  <a:pt x="545823" y="753008"/>
                </a:cubicBezTo>
                <a:lnTo>
                  <a:pt x="545823" y="81445"/>
                </a:lnTo>
                <a:cubicBezTo>
                  <a:pt x="545693" y="36501"/>
                  <a:pt x="509192" y="0"/>
                  <a:pt x="464248" y="0"/>
                </a:cubicBezTo>
                <a:close/>
                <a:moveTo>
                  <a:pt x="272911" y="799900"/>
                </a:moveTo>
                <a:cubicBezTo>
                  <a:pt x="251349" y="799900"/>
                  <a:pt x="233943" y="782494"/>
                  <a:pt x="233943" y="760931"/>
                </a:cubicBezTo>
                <a:cubicBezTo>
                  <a:pt x="233943" y="739368"/>
                  <a:pt x="251349" y="721962"/>
                  <a:pt x="272911" y="721962"/>
                </a:cubicBezTo>
                <a:cubicBezTo>
                  <a:pt x="294474" y="721962"/>
                  <a:pt x="311880" y="739368"/>
                  <a:pt x="311880" y="760931"/>
                </a:cubicBezTo>
                <a:cubicBezTo>
                  <a:pt x="311880" y="782494"/>
                  <a:pt x="294344" y="799900"/>
                  <a:pt x="272911" y="799900"/>
                </a:cubicBezTo>
                <a:close/>
                <a:moveTo>
                  <a:pt x="500230" y="681045"/>
                </a:moveTo>
                <a:lnTo>
                  <a:pt x="45464" y="681045"/>
                </a:lnTo>
                <a:lnTo>
                  <a:pt x="45464" y="81445"/>
                </a:lnTo>
                <a:cubicBezTo>
                  <a:pt x="45464" y="61571"/>
                  <a:pt x="61701" y="45334"/>
                  <a:pt x="81575" y="45334"/>
                </a:cubicBezTo>
                <a:lnTo>
                  <a:pt x="464248" y="45334"/>
                </a:lnTo>
                <a:cubicBezTo>
                  <a:pt x="484122" y="45334"/>
                  <a:pt x="500359" y="61571"/>
                  <a:pt x="500359" y="81445"/>
                </a:cubicBezTo>
                <a:lnTo>
                  <a:pt x="500359" y="681045"/>
                </a:lnTo>
                <a:close/>
              </a:path>
            </a:pathLst>
          </a:custGeom>
          <a:solidFill>
            <a:srgbClr val="76B900"/>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8" name="Freeform: Shape 157">
            <a:extLst>
              <a:ext uri="{FF2B5EF4-FFF2-40B4-BE49-F238E27FC236}">
                <a16:creationId xmlns:a16="http://schemas.microsoft.com/office/drawing/2014/main" id="{6D46F664-5FCA-422B-B07C-FDF7913884D6}"/>
              </a:ext>
            </a:extLst>
          </p:cNvPr>
          <p:cNvSpPr/>
          <p:nvPr/>
        </p:nvSpPr>
        <p:spPr>
          <a:xfrm>
            <a:off x="15317995" y="7430612"/>
            <a:ext cx="1010453" cy="589462"/>
          </a:xfrm>
          <a:custGeom>
            <a:avLst/>
            <a:gdLst>
              <a:gd name="connsiteX0" fmla="*/ 1001888 w 1001888"/>
              <a:gd name="connsiteY0" fmla="*/ 537250 h 567256"/>
              <a:gd name="connsiteX1" fmla="*/ 982404 w 1001888"/>
              <a:gd name="connsiteY1" fmla="*/ 517766 h 567256"/>
              <a:gd name="connsiteX2" fmla="*/ 909272 w 1001888"/>
              <a:gd name="connsiteY2" fmla="*/ 517766 h 567256"/>
              <a:gd name="connsiteX3" fmla="*/ 930965 w 1001888"/>
              <a:gd name="connsiteY3" fmla="*/ 474770 h 567256"/>
              <a:gd name="connsiteX4" fmla="*/ 930965 w 1001888"/>
              <a:gd name="connsiteY4" fmla="*/ 54037 h 567256"/>
              <a:gd name="connsiteX5" fmla="*/ 876928 w 1001888"/>
              <a:gd name="connsiteY5" fmla="*/ 0 h 567256"/>
              <a:gd name="connsiteX6" fmla="*/ 125220 w 1001888"/>
              <a:gd name="connsiteY6" fmla="*/ 0 h 567256"/>
              <a:gd name="connsiteX7" fmla="*/ 71183 w 1001888"/>
              <a:gd name="connsiteY7" fmla="*/ 54037 h 567256"/>
              <a:gd name="connsiteX8" fmla="*/ 71183 w 1001888"/>
              <a:gd name="connsiteY8" fmla="*/ 474770 h 567256"/>
              <a:gd name="connsiteX9" fmla="*/ 92876 w 1001888"/>
              <a:gd name="connsiteY9" fmla="*/ 517766 h 567256"/>
              <a:gd name="connsiteX10" fmla="*/ 19744 w 1001888"/>
              <a:gd name="connsiteY10" fmla="*/ 517766 h 567256"/>
              <a:gd name="connsiteX11" fmla="*/ 260 w 1001888"/>
              <a:gd name="connsiteY11" fmla="*/ 537250 h 567256"/>
              <a:gd name="connsiteX12" fmla="*/ 0 w 1001888"/>
              <a:gd name="connsiteY12" fmla="*/ 537250 h 567256"/>
              <a:gd name="connsiteX13" fmla="*/ 0 w 1001888"/>
              <a:gd name="connsiteY13" fmla="*/ 567256 h 567256"/>
              <a:gd name="connsiteX14" fmla="*/ 1001628 w 1001888"/>
              <a:gd name="connsiteY14" fmla="*/ 567256 h 567256"/>
              <a:gd name="connsiteX15" fmla="*/ 1001628 w 1001888"/>
              <a:gd name="connsiteY15" fmla="*/ 541147 h 567256"/>
              <a:gd name="connsiteX16" fmla="*/ 1001888 w 1001888"/>
              <a:gd name="connsiteY16" fmla="*/ 537250 h 567256"/>
              <a:gd name="connsiteX17" fmla="*/ 110022 w 1001888"/>
              <a:gd name="connsiteY17" fmla="*/ 54037 h 567256"/>
              <a:gd name="connsiteX18" fmla="*/ 125090 w 1001888"/>
              <a:gd name="connsiteY18" fmla="*/ 38969 h 567256"/>
              <a:gd name="connsiteX19" fmla="*/ 876798 w 1001888"/>
              <a:gd name="connsiteY19" fmla="*/ 38969 h 567256"/>
              <a:gd name="connsiteX20" fmla="*/ 891866 w 1001888"/>
              <a:gd name="connsiteY20" fmla="*/ 54037 h 567256"/>
              <a:gd name="connsiteX21" fmla="*/ 891866 w 1001888"/>
              <a:gd name="connsiteY21" fmla="*/ 474770 h 567256"/>
              <a:gd name="connsiteX22" fmla="*/ 876798 w 1001888"/>
              <a:gd name="connsiteY22" fmla="*/ 489838 h 567256"/>
              <a:gd name="connsiteX23" fmla="*/ 125090 w 1001888"/>
              <a:gd name="connsiteY23" fmla="*/ 489838 h 567256"/>
              <a:gd name="connsiteX24" fmla="*/ 110022 w 1001888"/>
              <a:gd name="connsiteY24" fmla="*/ 474770 h 567256"/>
              <a:gd name="connsiteX25" fmla="*/ 110022 w 1001888"/>
              <a:gd name="connsiteY25" fmla="*/ 54037 h 56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888" h="567256">
                <a:moveTo>
                  <a:pt x="1001888" y="537250"/>
                </a:moveTo>
                <a:cubicBezTo>
                  <a:pt x="1001888" y="526469"/>
                  <a:pt x="993185" y="517766"/>
                  <a:pt x="982404" y="517766"/>
                </a:cubicBezTo>
                <a:lnTo>
                  <a:pt x="909272" y="517766"/>
                </a:lnTo>
                <a:cubicBezTo>
                  <a:pt x="922392" y="507894"/>
                  <a:pt x="930965" y="492436"/>
                  <a:pt x="930965" y="474770"/>
                </a:cubicBezTo>
                <a:lnTo>
                  <a:pt x="930965" y="54037"/>
                </a:lnTo>
                <a:cubicBezTo>
                  <a:pt x="930965" y="24291"/>
                  <a:pt x="906674" y="0"/>
                  <a:pt x="876928" y="0"/>
                </a:cubicBezTo>
                <a:lnTo>
                  <a:pt x="125220" y="0"/>
                </a:lnTo>
                <a:cubicBezTo>
                  <a:pt x="95474" y="0"/>
                  <a:pt x="71183" y="24291"/>
                  <a:pt x="71183" y="54037"/>
                </a:cubicBezTo>
                <a:lnTo>
                  <a:pt x="71183" y="474770"/>
                </a:lnTo>
                <a:cubicBezTo>
                  <a:pt x="71183" y="492436"/>
                  <a:pt x="79756" y="507894"/>
                  <a:pt x="92876" y="517766"/>
                </a:cubicBezTo>
                <a:lnTo>
                  <a:pt x="19744" y="517766"/>
                </a:lnTo>
                <a:cubicBezTo>
                  <a:pt x="8963" y="517766"/>
                  <a:pt x="260" y="526469"/>
                  <a:pt x="260" y="537250"/>
                </a:cubicBezTo>
                <a:lnTo>
                  <a:pt x="0" y="537250"/>
                </a:lnTo>
                <a:lnTo>
                  <a:pt x="0" y="567256"/>
                </a:lnTo>
                <a:lnTo>
                  <a:pt x="1001628" y="567256"/>
                </a:lnTo>
                <a:lnTo>
                  <a:pt x="1001628" y="541147"/>
                </a:lnTo>
                <a:cubicBezTo>
                  <a:pt x="1001758" y="539978"/>
                  <a:pt x="1001888" y="538679"/>
                  <a:pt x="1001888" y="537250"/>
                </a:cubicBezTo>
                <a:close/>
                <a:moveTo>
                  <a:pt x="110022" y="54037"/>
                </a:moveTo>
                <a:cubicBezTo>
                  <a:pt x="110022" y="45723"/>
                  <a:pt x="116776" y="38969"/>
                  <a:pt x="125090" y="38969"/>
                </a:cubicBezTo>
                <a:lnTo>
                  <a:pt x="876798" y="38969"/>
                </a:lnTo>
                <a:cubicBezTo>
                  <a:pt x="885111" y="38969"/>
                  <a:pt x="891866" y="45723"/>
                  <a:pt x="891866" y="54037"/>
                </a:cubicBezTo>
                <a:lnTo>
                  <a:pt x="891866" y="474770"/>
                </a:lnTo>
                <a:cubicBezTo>
                  <a:pt x="891866" y="483083"/>
                  <a:pt x="885111" y="489838"/>
                  <a:pt x="876798" y="489838"/>
                </a:cubicBezTo>
                <a:lnTo>
                  <a:pt x="125090" y="489838"/>
                </a:lnTo>
                <a:cubicBezTo>
                  <a:pt x="116776" y="489838"/>
                  <a:pt x="110022" y="483083"/>
                  <a:pt x="110022" y="474770"/>
                </a:cubicBezTo>
                <a:lnTo>
                  <a:pt x="110022" y="54037"/>
                </a:lnTo>
                <a:close/>
              </a:path>
            </a:pathLst>
          </a:custGeom>
          <a:solidFill>
            <a:srgbClr val="76B900"/>
          </a:solidFill>
          <a:ln w="12986" cap="flat">
            <a:noFill/>
            <a:prstDash val="solid"/>
            <a:miter/>
          </a:ln>
        </p:spPr>
        <p:txBody>
          <a:bodyPr rtlCol="0" anchor="ctr"/>
          <a:lstStyle/>
          <a:p>
            <a:endParaRPr lang="en-US">
              <a:solidFill>
                <a:prstClr val="black"/>
              </a:solidFill>
              <a:latin typeface="Calibri" panose="020F0502020204030204"/>
            </a:endParaRPr>
          </a:p>
        </p:txBody>
      </p:sp>
      <p:cxnSp>
        <p:nvCxnSpPr>
          <p:cNvPr id="159" name="Straight Arrow Connector 158">
            <a:extLst>
              <a:ext uri="{FF2B5EF4-FFF2-40B4-BE49-F238E27FC236}">
                <a16:creationId xmlns:a16="http://schemas.microsoft.com/office/drawing/2014/main" id="{76601038-CD9F-4EBB-B1FA-BC918FFFE8E9}"/>
              </a:ext>
            </a:extLst>
          </p:cNvPr>
          <p:cNvCxnSpPr>
            <a:cxnSpLocks/>
          </p:cNvCxnSpPr>
          <p:nvPr/>
        </p:nvCxnSpPr>
        <p:spPr>
          <a:xfrm flipH="1">
            <a:off x="13757144" y="5143938"/>
            <a:ext cx="718523" cy="0"/>
          </a:xfrm>
          <a:prstGeom prst="straightConnector1">
            <a:avLst/>
          </a:prstGeom>
          <a:noFill/>
          <a:ln w="12700" cap="flat" cmpd="sng" algn="ctr">
            <a:solidFill>
              <a:srgbClr val="8C8C8C"/>
            </a:solidFill>
            <a:prstDash val="solid"/>
            <a:miter lim="800000"/>
            <a:tailEnd type="triangle"/>
          </a:ln>
          <a:effectLst/>
        </p:spPr>
      </p:cxnSp>
      <p:cxnSp>
        <p:nvCxnSpPr>
          <p:cNvPr id="160" name="Straight Arrow Connector 159">
            <a:extLst>
              <a:ext uri="{FF2B5EF4-FFF2-40B4-BE49-F238E27FC236}">
                <a16:creationId xmlns:a16="http://schemas.microsoft.com/office/drawing/2014/main" id="{366FAFC8-3C42-49E0-AA9A-196D60E840C7}"/>
              </a:ext>
            </a:extLst>
          </p:cNvPr>
          <p:cNvCxnSpPr>
            <a:cxnSpLocks/>
          </p:cNvCxnSpPr>
          <p:nvPr/>
        </p:nvCxnSpPr>
        <p:spPr>
          <a:xfrm flipV="1">
            <a:off x="13759286" y="6957900"/>
            <a:ext cx="718522" cy="9257"/>
          </a:xfrm>
          <a:prstGeom prst="straightConnector1">
            <a:avLst/>
          </a:prstGeom>
          <a:noFill/>
          <a:ln w="12700" cap="flat" cmpd="sng" algn="ctr">
            <a:solidFill>
              <a:srgbClr val="8C8C8C"/>
            </a:solidFill>
            <a:prstDash val="solid"/>
            <a:miter lim="800000"/>
            <a:tailEnd type="triangle"/>
          </a:ln>
          <a:effectLst/>
        </p:spPr>
      </p:cxnSp>
      <p:sp>
        <p:nvSpPr>
          <p:cNvPr id="161" name="Rectangle 160">
            <a:extLst>
              <a:ext uri="{FF2B5EF4-FFF2-40B4-BE49-F238E27FC236}">
                <a16:creationId xmlns:a16="http://schemas.microsoft.com/office/drawing/2014/main" id="{2366BF9D-E449-4200-B78F-7DC9F9A5BF22}"/>
              </a:ext>
            </a:extLst>
          </p:cNvPr>
          <p:cNvSpPr/>
          <p:nvPr/>
        </p:nvSpPr>
        <p:spPr>
          <a:xfrm>
            <a:off x="8110737" y="2729720"/>
            <a:ext cx="5529263" cy="341632"/>
          </a:xfrm>
          <a:prstGeom prst="rect">
            <a:avLst/>
          </a:prstGeom>
        </p:spPr>
        <p:txBody>
          <a:bodyPr wrap="square">
            <a:spAutoFit/>
          </a:bodyPr>
          <a:lstStyle/>
          <a:p>
            <a:pPr algn="ctr" defTabSz="685814">
              <a:lnSpc>
                <a:spcPct val="90000"/>
              </a:lnSpc>
            </a:pPr>
            <a:r>
              <a:rPr lang="en-US" kern="0" dirty="0">
                <a:solidFill>
                  <a:prstClr val="black">
                    <a:lumMod val="75000"/>
                    <a:lumOff val="25000"/>
                  </a:prstClr>
                </a:solidFill>
                <a:latin typeface="DINPro-Bold" panose="02000503030000020004" pitchFamily="50" charset="0"/>
              </a:rPr>
              <a:t>Riva</a:t>
            </a:r>
          </a:p>
        </p:txBody>
      </p:sp>
      <p:sp>
        <p:nvSpPr>
          <p:cNvPr id="162" name="Rectangle 161">
            <a:extLst>
              <a:ext uri="{FF2B5EF4-FFF2-40B4-BE49-F238E27FC236}">
                <a16:creationId xmlns:a16="http://schemas.microsoft.com/office/drawing/2014/main" id="{E797A8DE-EB3B-4B07-859F-1C3DC003A1D9}"/>
              </a:ext>
            </a:extLst>
          </p:cNvPr>
          <p:cNvSpPr>
            <a:spLocks noChangeAspect="1"/>
          </p:cNvSpPr>
          <p:nvPr/>
        </p:nvSpPr>
        <p:spPr>
          <a:xfrm>
            <a:off x="8307544" y="4712993"/>
            <a:ext cx="5147195" cy="685005"/>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sp>
        <p:nvSpPr>
          <p:cNvPr id="163" name="Rectangle 162">
            <a:extLst>
              <a:ext uri="{FF2B5EF4-FFF2-40B4-BE49-F238E27FC236}">
                <a16:creationId xmlns:a16="http://schemas.microsoft.com/office/drawing/2014/main" id="{E6CA6B09-2194-49CF-920F-B33F712136C3}"/>
              </a:ext>
            </a:extLst>
          </p:cNvPr>
          <p:cNvSpPr/>
          <p:nvPr/>
        </p:nvSpPr>
        <p:spPr>
          <a:xfrm>
            <a:off x="8199448" y="3939035"/>
            <a:ext cx="5349630" cy="4339610"/>
          </a:xfrm>
          <a:prstGeom prst="rect">
            <a:avLst/>
          </a:prstGeom>
          <a:noFill/>
          <a:ln w="12700" cap="rnd" cmpd="sng" algn="ctr">
            <a:solidFill>
              <a:sysClr val="window" lastClr="FFFFFF"/>
            </a:solidFill>
            <a:prstDash val="sysDot"/>
            <a:miter lim="800000"/>
          </a:ln>
          <a:effectLst/>
        </p:spPr>
        <p:txBody>
          <a:bodyPr rtlCol="0" anchor="ctr"/>
          <a:lstStyle/>
          <a:p>
            <a:pPr algn="ctr" defTabSz="1371627" fontAlgn="auto">
              <a:spcBef>
                <a:spcPts val="0"/>
              </a:spcBef>
              <a:spcAft>
                <a:spcPts val="0"/>
              </a:spcAft>
              <a:defRPr/>
            </a:pPr>
            <a:endParaRPr lang="en-US" sz="1950" kern="0">
              <a:solidFill>
                <a:prstClr val="black">
                  <a:lumMod val="50000"/>
                  <a:lumOff val="50000"/>
                </a:prstClr>
              </a:solidFill>
              <a:latin typeface="Calibri" panose="020F0502020204030204"/>
              <a:ea typeface="+mn-ea"/>
            </a:endParaRPr>
          </a:p>
        </p:txBody>
      </p:sp>
      <p:sp>
        <p:nvSpPr>
          <p:cNvPr id="164" name="Rectangle 163">
            <a:extLst>
              <a:ext uri="{FF2B5EF4-FFF2-40B4-BE49-F238E27FC236}">
                <a16:creationId xmlns:a16="http://schemas.microsoft.com/office/drawing/2014/main" id="{C6D1B13B-9461-494F-9259-39DCB6B83BEB}"/>
              </a:ext>
            </a:extLst>
          </p:cNvPr>
          <p:cNvSpPr/>
          <p:nvPr/>
        </p:nvSpPr>
        <p:spPr>
          <a:xfrm>
            <a:off x="8110737" y="4040546"/>
            <a:ext cx="5517923" cy="392415"/>
          </a:xfrm>
          <a:prstGeom prst="rect">
            <a:avLst/>
          </a:prstGeom>
        </p:spPr>
        <p:txBody>
          <a:bodyPr wrap="square">
            <a:spAutoFit/>
          </a:bodyPr>
          <a:lstStyle/>
          <a:p>
            <a:pPr algn="ctr" defTabSz="1714468">
              <a:buClr>
                <a:srgbClr val="000000"/>
              </a:buClr>
              <a:defRPr/>
            </a:pPr>
            <a:r>
              <a:rPr lang="en-US" sz="1950" kern="0" dirty="0">
                <a:solidFill>
                  <a:prstClr val="white"/>
                </a:solidFill>
                <a:latin typeface="DINPro-Regular" panose="02000503030000020004" pitchFamily="50" charset="0"/>
              </a:rPr>
              <a:t>Riva Services</a:t>
            </a:r>
          </a:p>
        </p:txBody>
      </p:sp>
      <p:sp>
        <p:nvSpPr>
          <p:cNvPr id="165" name="TextBox 164">
            <a:extLst>
              <a:ext uri="{FF2B5EF4-FFF2-40B4-BE49-F238E27FC236}">
                <a16:creationId xmlns:a16="http://schemas.microsoft.com/office/drawing/2014/main" id="{DA784E98-6D87-4F3F-A72B-CD65EFA84513}"/>
              </a:ext>
            </a:extLst>
          </p:cNvPr>
          <p:cNvSpPr txBox="1"/>
          <p:nvPr/>
        </p:nvSpPr>
        <p:spPr>
          <a:xfrm>
            <a:off x="8110737" y="3316283"/>
            <a:ext cx="5529263" cy="495905"/>
          </a:xfrm>
          <a:prstGeom prst="rect">
            <a:avLst/>
          </a:prstGeom>
          <a:noFill/>
          <a:ln>
            <a:noFill/>
          </a:ln>
        </p:spPr>
        <p:txBody>
          <a:bodyPr wrap="square" rtlCol="0">
            <a:spAutoFit/>
          </a:bodyPr>
          <a:lstStyle/>
          <a:p>
            <a:pPr algn="ctr">
              <a:lnSpc>
                <a:spcPct val="150000"/>
              </a:lnSpc>
            </a:pPr>
            <a:r>
              <a:rPr lang="en-US" sz="1950" dirty="0">
                <a:solidFill>
                  <a:prstClr val="white"/>
                </a:solidFill>
                <a:latin typeface="DINPro-Bold" panose="02000503030000020004" pitchFamily="50" charset="0"/>
              </a:rPr>
              <a:t>Dialog Manager</a:t>
            </a:r>
          </a:p>
        </p:txBody>
      </p:sp>
      <p:pic>
        <p:nvPicPr>
          <p:cNvPr id="166" name="Picture 165">
            <a:extLst>
              <a:ext uri="{FF2B5EF4-FFF2-40B4-BE49-F238E27FC236}">
                <a16:creationId xmlns:a16="http://schemas.microsoft.com/office/drawing/2014/main" id="{A2A94B96-0BF0-4EBF-AA38-762BFE2907D4}"/>
              </a:ext>
            </a:extLst>
          </p:cNvPr>
          <p:cNvPicPr>
            <a:picLocks noChangeAspect="1"/>
          </p:cNvPicPr>
          <p:nvPr/>
        </p:nvPicPr>
        <p:blipFill>
          <a:blip r:embed="rId4" cstate="email">
            <a:extLst>
              <a:ext uri="{BEBA8EAE-BF5A-486C-A8C5-ECC9F3942E4B}">
                <a14:imgProps xmlns:a14="http://schemas.microsoft.com/office/drawing/2010/main">
                  <a14:imgLayer r:embed="rId5">
                    <a14:imgEffect>
                      <a14:brightnessContrast bright="-75000"/>
                    </a14:imgEffect>
                  </a14:imgLayer>
                </a14:imgProps>
              </a:ext>
              <a:ext uri="{28A0092B-C50C-407E-A947-70E740481C1C}">
                <a14:useLocalDpi xmlns:a14="http://schemas.microsoft.com/office/drawing/2010/main"/>
              </a:ext>
            </a:extLst>
          </a:blip>
          <a:stretch/>
        </p:blipFill>
        <p:spPr>
          <a:xfrm>
            <a:off x="10607959" y="4849058"/>
            <a:ext cx="573653" cy="452778"/>
          </a:xfrm>
          <a:prstGeom prst="rect">
            <a:avLst/>
          </a:prstGeom>
        </p:spPr>
      </p:pic>
      <p:pic>
        <p:nvPicPr>
          <p:cNvPr id="167" name="Picture 166">
            <a:extLst>
              <a:ext uri="{FF2B5EF4-FFF2-40B4-BE49-F238E27FC236}">
                <a16:creationId xmlns:a16="http://schemas.microsoft.com/office/drawing/2014/main" id="{FCF6CB25-D9A7-45E8-A27C-E2F19371731E}"/>
              </a:ext>
            </a:extLst>
          </p:cNvPr>
          <p:cNvPicPr>
            <a:picLocks noChangeAspect="1"/>
          </p:cNvPicPr>
          <p:nvPr/>
        </p:nvPicPr>
        <p:blipFill>
          <a:blip r:embed="rId6" cstate="email">
            <a:extLst>
              <a:ext uri="{BEBA8EAE-BF5A-486C-A8C5-ECC9F3942E4B}">
                <a14:imgProps xmlns:a14="http://schemas.microsoft.com/office/drawing/2010/main">
                  <a14:imgLayer r:embed="rId7">
                    <a14:imgEffect>
                      <a14:brightnessContrast bright="-75000"/>
                    </a14:imgEffect>
                  </a14:imgLayer>
                </a14:imgProps>
              </a:ext>
              <a:ext uri="{28A0092B-C50C-407E-A947-70E740481C1C}">
                <a14:useLocalDpi xmlns:a14="http://schemas.microsoft.com/office/drawing/2010/main"/>
              </a:ext>
            </a:extLst>
          </a:blip>
          <a:stretch>
            <a:fillRect/>
          </a:stretch>
        </p:blipFill>
        <p:spPr>
          <a:xfrm>
            <a:off x="11608729" y="4883929"/>
            <a:ext cx="806975" cy="350025"/>
          </a:xfrm>
          <a:prstGeom prst="rect">
            <a:avLst/>
          </a:prstGeom>
        </p:spPr>
      </p:pic>
      <p:pic>
        <p:nvPicPr>
          <p:cNvPr id="168" name="Picture 167" descr="A close up of a logo&#10;&#10;Description automatically generated">
            <a:extLst>
              <a:ext uri="{FF2B5EF4-FFF2-40B4-BE49-F238E27FC236}">
                <a16:creationId xmlns:a16="http://schemas.microsoft.com/office/drawing/2014/main" id="{86675226-F145-41FC-925B-02BD61D05291}"/>
              </a:ext>
            </a:extLst>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75000"/>
                    </a14:imgEffect>
                  </a14:imgLayer>
                </a14:imgProps>
              </a:ext>
              <a:ext uri="{28A0092B-C50C-407E-A947-70E740481C1C}">
                <a14:useLocalDpi xmlns:a14="http://schemas.microsoft.com/office/drawing/2010/main"/>
              </a:ext>
            </a:extLst>
          </a:blip>
          <a:stretch>
            <a:fillRect/>
          </a:stretch>
        </p:blipFill>
        <p:spPr>
          <a:xfrm>
            <a:off x="9494033" y="4790416"/>
            <a:ext cx="667518" cy="534732"/>
          </a:xfrm>
          <a:prstGeom prst="rect">
            <a:avLst/>
          </a:prstGeom>
        </p:spPr>
      </p:pic>
      <p:pic>
        <p:nvPicPr>
          <p:cNvPr id="169" name="Picture 168">
            <a:extLst>
              <a:ext uri="{FF2B5EF4-FFF2-40B4-BE49-F238E27FC236}">
                <a16:creationId xmlns:a16="http://schemas.microsoft.com/office/drawing/2014/main" id="{7EB76EBF-613E-4260-AC8F-8FBF7EC06B19}"/>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brightnessContrast bright="-75000"/>
                    </a14:imgEffect>
                  </a14:imgLayer>
                </a14:imgProps>
              </a:ext>
              <a:ext uri="{28A0092B-C50C-407E-A947-70E740481C1C}">
                <a14:useLocalDpi xmlns:a14="http://schemas.microsoft.com/office/drawing/2010/main"/>
              </a:ext>
            </a:extLst>
          </a:blip>
          <a:stretch/>
        </p:blipFill>
        <p:spPr>
          <a:xfrm>
            <a:off x="12835693" y="4883929"/>
            <a:ext cx="434868" cy="393608"/>
          </a:xfrm>
          <a:prstGeom prst="rect">
            <a:avLst/>
          </a:prstGeom>
        </p:spPr>
      </p:pic>
      <p:sp>
        <p:nvSpPr>
          <p:cNvPr id="170" name="Rectangle 169">
            <a:extLst>
              <a:ext uri="{FF2B5EF4-FFF2-40B4-BE49-F238E27FC236}">
                <a16:creationId xmlns:a16="http://schemas.microsoft.com/office/drawing/2014/main" id="{B0340AD0-AA0E-4238-A725-A31AA3DE350D}"/>
              </a:ext>
            </a:extLst>
          </p:cNvPr>
          <p:cNvSpPr/>
          <p:nvPr/>
        </p:nvSpPr>
        <p:spPr>
          <a:xfrm>
            <a:off x="8567118" y="4865059"/>
            <a:ext cx="503663" cy="334707"/>
          </a:xfrm>
          <a:prstGeom prst="rect">
            <a:avLst/>
          </a:prstGeom>
        </p:spPr>
        <p:txBody>
          <a:bodyPr wrap="none">
            <a:spAutoFit/>
          </a:bodyPr>
          <a:lstStyle/>
          <a:p>
            <a:pPr algn="ctr" defTabSz="1714468">
              <a:buClr>
                <a:srgbClr val="000000"/>
              </a:buClr>
              <a:defRPr/>
            </a:pPr>
            <a:r>
              <a:rPr lang="en-US" sz="1575" kern="0">
                <a:solidFill>
                  <a:srgbClr val="000000">
                    <a:lumMod val="75000"/>
                    <a:lumOff val="25000"/>
                  </a:srgbClr>
                </a:solidFill>
                <a:latin typeface="DINPro-Regular" panose="02000503030000020004" pitchFamily="50" charset="0"/>
              </a:rPr>
              <a:t>ASR</a:t>
            </a:r>
          </a:p>
        </p:txBody>
      </p:sp>
      <p:sp>
        <p:nvSpPr>
          <p:cNvPr id="171" name="Rectangle 170">
            <a:extLst>
              <a:ext uri="{FF2B5EF4-FFF2-40B4-BE49-F238E27FC236}">
                <a16:creationId xmlns:a16="http://schemas.microsoft.com/office/drawing/2014/main" id="{C6967EA0-47E5-4B45-BEF5-3A4E9615D70E}"/>
              </a:ext>
            </a:extLst>
          </p:cNvPr>
          <p:cNvSpPr>
            <a:spLocks noChangeAspect="1"/>
          </p:cNvSpPr>
          <p:nvPr/>
        </p:nvSpPr>
        <p:spPr>
          <a:xfrm>
            <a:off x="8307544" y="5523629"/>
            <a:ext cx="5147195" cy="685005"/>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pic>
        <p:nvPicPr>
          <p:cNvPr id="172" name="Picture 171">
            <a:extLst>
              <a:ext uri="{FF2B5EF4-FFF2-40B4-BE49-F238E27FC236}">
                <a16:creationId xmlns:a16="http://schemas.microsoft.com/office/drawing/2014/main" id="{5B03C1FB-0477-4BFA-BA61-6FC492993021}"/>
              </a:ext>
            </a:extLst>
          </p:cNvPr>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75000"/>
                    </a14:imgEffect>
                  </a14:imgLayer>
                </a14:imgProps>
              </a:ext>
              <a:ext uri="{28A0092B-C50C-407E-A947-70E740481C1C}">
                <a14:useLocalDpi xmlns:a14="http://schemas.microsoft.com/office/drawing/2010/main"/>
              </a:ext>
            </a:extLst>
          </a:blip>
          <a:stretch>
            <a:fillRect/>
          </a:stretch>
        </p:blipFill>
        <p:spPr>
          <a:xfrm>
            <a:off x="10572703" y="5756766"/>
            <a:ext cx="661350" cy="286862"/>
          </a:xfrm>
          <a:prstGeom prst="rect">
            <a:avLst/>
          </a:prstGeom>
        </p:spPr>
      </p:pic>
      <p:cxnSp>
        <p:nvCxnSpPr>
          <p:cNvPr id="173" name="Straight Arrow Connector 172">
            <a:extLst>
              <a:ext uri="{FF2B5EF4-FFF2-40B4-BE49-F238E27FC236}">
                <a16:creationId xmlns:a16="http://schemas.microsoft.com/office/drawing/2014/main" id="{FA40EF03-4295-48CD-A7C6-8CF40265ED32}"/>
              </a:ext>
            </a:extLst>
          </p:cNvPr>
          <p:cNvCxnSpPr>
            <a:cxnSpLocks/>
          </p:cNvCxnSpPr>
          <p:nvPr/>
        </p:nvCxnSpPr>
        <p:spPr>
          <a:xfrm>
            <a:off x="10243829" y="5920485"/>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174" name="Straight Arrow Connector 173">
            <a:extLst>
              <a:ext uri="{FF2B5EF4-FFF2-40B4-BE49-F238E27FC236}">
                <a16:creationId xmlns:a16="http://schemas.microsoft.com/office/drawing/2014/main" id="{7E008037-FD3D-40A9-B583-129CD2591D4D}"/>
              </a:ext>
            </a:extLst>
          </p:cNvPr>
          <p:cNvCxnSpPr>
            <a:cxnSpLocks/>
          </p:cNvCxnSpPr>
          <p:nvPr/>
        </p:nvCxnSpPr>
        <p:spPr>
          <a:xfrm>
            <a:off x="11315684" y="5908832"/>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sp>
        <p:nvSpPr>
          <p:cNvPr id="175" name="Rectangle 174">
            <a:extLst>
              <a:ext uri="{FF2B5EF4-FFF2-40B4-BE49-F238E27FC236}">
                <a16:creationId xmlns:a16="http://schemas.microsoft.com/office/drawing/2014/main" id="{0F26A044-71AA-4928-A168-516344B90732}"/>
              </a:ext>
            </a:extLst>
          </p:cNvPr>
          <p:cNvSpPr/>
          <p:nvPr/>
        </p:nvSpPr>
        <p:spPr>
          <a:xfrm>
            <a:off x="8477989" y="5653169"/>
            <a:ext cx="683199" cy="334707"/>
          </a:xfrm>
          <a:prstGeom prst="rect">
            <a:avLst/>
          </a:prstGeom>
        </p:spPr>
        <p:txBody>
          <a:bodyPr wrap="none">
            <a:spAutoFit/>
          </a:bodyPr>
          <a:lstStyle/>
          <a:p>
            <a:pPr algn="ctr" defTabSz="1714468">
              <a:buClr>
                <a:srgbClr val="000000"/>
              </a:buClr>
              <a:defRPr/>
            </a:pPr>
            <a:r>
              <a:rPr lang="en-US" sz="1575" kern="0">
                <a:solidFill>
                  <a:srgbClr val="000000">
                    <a:lumMod val="75000"/>
                    <a:lumOff val="25000"/>
                  </a:srgbClr>
                </a:solidFill>
                <a:latin typeface="DINPro-Regular" panose="02000503030000020004" pitchFamily="50" charset="0"/>
              </a:rPr>
              <a:t>Intent</a:t>
            </a:r>
          </a:p>
        </p:txBody>
      </p:sp>
      <p:sp>
        <p:nvSpPr>
          <p:cNvPr id="176" name="Rectangle 175">
            <a:extLst>
              <a:ext uri="{FF2B5EF4-FFF2-40B4-BE49-F238E27FC236}">
                <a16:creationId xmlns:a16="http://schemas.microsoft.com/office/drawing/2014/main" id="{3A88E032-7AA0-4226-B694-AC2B82FEA5A3}"/>
              </a:ext>
            </a:extLst>
          </p:cNvPr>
          <p:cNvSpPr>
            <a:spLocks noChangeAspect="1"/>
          </p:cNvSpPr>
          <p:nvPr/>
        </p:nvSpPr>
        <p:spPr>
          <a:xfrm>
            <a:off x="8296138" y="7504003"/>
            <a:ext cx="5147195" cy="685005"/>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sp>
        <p:nvSpPr>
          <p:cNvPr id="177" name="Rectangle 176">
            <a:extLst>
              <a:ext uri="{FF2B5EF4-FFF2-40B4-BE49-F238E27FC236}">
                <a16:creationId xmlns:a16="http://schemas.microsoft.com/office/drawing/2014/main" id="{C914821E-116C-49F1-8BF2-A0F7B7ADCDFC}"/>
              </a:ext>
            </a:extLst>
          </p:cNvPr>
          <p:cNvSpPr/>
          <p:nvPr/>
        </p:nvSpPr>
        <p:spPr>
          <a:xfrm>
            <a:off x="8582345" y="7656986"/>
            <a:ext cx="473206" cy="334707"/>
          </a:xfrm>
          <a:prstGeom prst="rect">
            <a:avLst/>
          </a:prstGeom>
        </p:spPr>
        <p:txBody>
          <a:bodyPr wrap="none">
            <a:spAutoFit/>
          </a:bodyPr>
          <a:lstStyle/>
          <a:p>
            <a:pPr algn="ctr" defTabSz="1714468">
              <a:buClr>
                <a:srgbClr val="000000"/>
              </a:buClr>
              <a:defRPr/>
            </a:pPr>
            <a:r>
              <a:rPr lang="en-US" sz="1575" kern="0">
                <a:solidFill>
                  <a:srgbClr val="000000">
                    <a:lumMod val="75000"/>
                    <a:lumOff val="25000"/>
                  </a:srgbClr>
                </a:solidFill>
                <a:latin typeface="DINPro-Regular" panose="02000503030000020004" pitchFamily="50" charset="0"/>
              </a:rPr>
              <a:t>TTS</a:t>
            </a:r>
          </a:p>
        </p:txBody>
      </p:sp>
      <p:sp>
        <p:nvSpPr>
          <p:cNvPr id="178" name="Rectangle: Rounded Corners 177">
            <a:extLst>
              <a:ext uri="{FF2B5EF4-FFF2-40B4-BE49-F238E27FC236}">
                <a16:creationId xmlns:a16="http://schemas.microsoft.com/office/drawing/2014/main" id="{A056F78B-B9E4-410D-A3FF-B25C297CCFBD}"/>
              </a:ext>
            </a:extLst>
          </p:cNvPr>
          <p:cNvSpPr/>
          <p:nvPr/>
        </p:nvSpPr>
        <p:spPr>
          <a:xfrm>
            <a:off x="9454882" y="5699479"/>
            <a:ext cx="757552" cy="452753"/>
          </a:xfrm>
          <a:prstGeom prst="roundRect">
            <a:avLst>
              <a:gd name="adj" fmla="val 10356"/>
            </a:avLst>
          </a:prstGeom>
          <a:noFill/>
          <a:ln w="12700" cap="flat" cmpd="sng" algn="ctr">
            <a:no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cxnSp>
        <p:nvCxnSpPr>
          <p:cNvPr id="179" name="Straight Connector 178">
            <a:extLst>
              <a:ext uri="{FF2B5EF4-FFF2-40B4-BE49-F238E27FC236}">
                <a16:creationId xmlns:a16="http://schemas.microsoft.com/office/drawing/2014/main" id="{8B8AEA49-AEF9-4B40-9E6F-741C55D0C8A8}"/>
              </a:ext>
            </a:extLst>
          </p:cNvPr>
          <p:cNvCxnSpPr>
            <a:cxnSpLocks/>
          </p:cNvCxnSpPr>
          <p:nvPr/>
        </p:nvCxnSpPr>
        <p:spPr>
          <a:xfrm>
            <a:off x="9493863" y="5826557"/>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0" name="Straight Connector 179">
            <a:extLst>
              <a:ext uri="{FF2B5EF4-FFF2-40B4-BE49-F238E27FC236}">
                <a16:creationId xmlns:a16="http://schemas.microsoft.com/office/drawing/2014/main" id="{5C925BE5-429B-4144-990C-6804A3049347}"/>
              </a:ext>
            </a:extLst>
          </p:cNvPr>
          <p:cNvCxnSpPr>
            <a:cxnSpLocks/>
          </p:cNvCxnSpPr>
          <p:nvPr/>
        </p:nvCxnSpPr>
        <p:spPr>
          <a:xfrm>
            <a:off x="9637263" y="592688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1" name="Straight Connector 180">
            <a:extLst>
              <a:ext uri="{FF2B5EF4-FFF2-40B4-BE49-F238E27FC236}">
                <a16:creationId xmlns:a16="http://schemas.microsoft.com/office/drawing/2014/main" id="{C811BE78-C4EF-4E0A-ADB9-B32BCAA518BE}"/>
              </a:ext>
            </a:extLst>
          </p:cNvPr>
          <p:cNvCxnSpPr>
            <a:cxnSpLocks/>
          </p:cNvCxnSpPr>
          <p:nvPr/>
        </p:nvCxnSpPr>
        <p:spPr>
          <a:xfrm>
            <a:off x="9771993" y="6027802"/>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2" name="Straight Connector 181">
            <a:extLst>
              <a:ext uri="{FF2B5EF4-FFF2-40B4-BE49-F238E27FC236}">
                <a16:creationId xmlns:a16="http://schemas.microsoft.com/office/drawing/2014/main" id="{FFE8C86E-23B6-4360-8333-CBE8ED98EFA2}"/>
              </a:ext>
            </a:extLst>
          </p:cNvPr>
          <p:cNvCxnSpPr>
            <a:cxnSpLocks/>
          </p:cNvCxnSpPr>
          <p:nvPr/>
        </p:nvCxnSpPr>
        <p:spPr>
          <a:xfrm>
            <a:off x="9956276" y="5826557"/>
            <a:ext cx="20024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3" name="Straight Connector 182">
            <a:extLst>
              <a:ext uri="{FF2B5EF4-FFF2-40B4-BE49-F238E27FC236}">
                <a16:creationId xmlns:a16="http://schemas.microsoft.com/office/drawing/2014/main" id="{99B1B642-4B8C-4CB3-82DF-DB368DB29D44}"/>
              </a:ext>
            </a:extLst>
          </p:cNvPr>
          <p:cNvCxnSpPr>
            <a:cxnSpLocks/>
          </p:cNvCxnSpPr>
          <p:nvPr/>
        </p:nvCxnSpPr>
        <p:spPr>
          <a:xfrm>
            <a:off x="9720974" y="5826557"/>
            <a:ext cx="117705"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19" name="Straight Connector 218">
            <a:extLst>
              <a:ext uri="{FF2B5EF4-FFF2-40B4-BE49-F238E27FC236}">
                <a16:creationId xmlns:a16="http://schemas.microsoft.com/office/drawing/2014/main" id="{FCE9BFA4-4063-43D6-ADBF-37C2A4754AC6}"/>
              </a:ext>
            </a:extLst>
          </p:cNvPr>
          <p:cNvCxnSpPr>
            <a:cxnSpLocks/>
          </p:cNvCxnSpPr>
          <p:nvPr/>
        </p:nvCxnSpPr>
        <p:spPr>
          <a:xfrm>
            <a:off x="9522438" y="6035377"/>
            <a:ext cx="117705"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0" name="Straight Connector 219">
            <a:extLst>
              <a:ext uri="{FF2B5EF4-FFF2-40B4-BE49-F238E27FC236}">
                <a16:creationId xmlns:a16="http://schemas.microsoft.com/office/drawing/2014/main" id="{0214CBBF-C99F-4FA3-8F59-7A299B314272}"/>
              </a:ext>
            </a:extLst>
          </p:cNvPr>
          <p:cNvCxnSpPr>
            <a:cxnSpLocks/>
          </p:cNvCxnSpPr>
          <p:nvPr/>
        </p:nvCxnSpPr>
        <p:spPr>
          <a:xfrm flipV="1">
            <a:off x="9861192" y="5922568"/>
            <a:ext cx="106920" cy="2828"/>
          </a:xfrm>
          <a:prstGeom prst="line">
            <a:avLst/>
          </a:prstGeom>
          <a:noFill/>
          <a:ln w="6350" cap="flat" cmpd="sng" algn="ctr">
            <a:solidFill>
              <a:sysClr val="windowText" lastClr="000000">
                <a:lumMod val="50000"/>
                <a:lumOff val="50000"/>
              </a:sysClr>
            </a:solidFill>
            <a:prstDash val="solid"/>
            <a:miter lim="800000"/>
          </a:ln>
          <a:effectLst/>
        </p:spPr>
      </p:cxnSp>
      <p:cxnSp>
        <p:nvCxnSpPr>
          <p:cNvPr id="221" name="Straight Connector 220">
            <a:extLst>
              <a:ext uri="{FF2B5EF4-FFF2-40B4-BE49-F238E27FC236}">
                <a16:creationId xmlns:a16="http://schemas.microsoft.com/office/drawing/2014/main" id="{C3D99061-E2CE-413C-A78B-092CF095F6C1}"/>
              </a:ext>
            </a:extLst>
          </p:cNvPr>
          <p:cNvCxnSpPr>
            <a:cxnSpLocks/>
          </p:cNvCxnSpPr>
          <p:nvPr/>
        </p:nvCxnSpPr>
        <p:spPr>
          <a:xfrm>
            <a:off x="9516994" y="5926883"/>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2" name="Straight Connector 221">
            <a:extLst>
              <a:ext uri="{FF2B5EF4-FFF2-40B4-BE49-F238E27FC236}">
                <a16:creationId xmlns:a16="http://schemas.microsoft.com/office/drawing/2014/main" id="{8EDE46D4-509E-41DA-85DA-78F674E8ACE6}"/>
              </a:ext>
            </a:extLst>
          </p:cNvPr>
          <p:cNvCxnSpPr>
            <a:cxnSpLocks/>
          </p:cNvCxnSpPr>
          <p:nvPr/>
        </p:nvCxnSpPr>
        <p:spPr>
          <a:xfrm>
            <a:off x="9884904" y="5830433"/>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3" name="Straight Connector 222">
            <a:extLst>
              <a:ext uri="{FF2B5EF4-FFF2-40B4-BE49-F238E27FC236}">
                <a16:creationId xmlns:a16="http://schemas.microsoft.com/office/drawing/2014/main" id="{EC0DFCDB-A1BC-45FB-B448-93F158CBF087}"/>
              </a:ext>
            </a:extLst>
          </p:cNvPr>
          <p:cNvCxnSpPr>
            <a:cxnSpLocks/>
          </p:cNvCxnSpPr>
          <p:nvPr/>
        </p:nvCxnSpPr>
        <p:spPr>
          <a:xfrm>
            <a:off x="10013491" y="6030472"/>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4" name="Straight Connector 223">
            <a:extLst>
              <a:ext uri="{FF2B5EF4-FFF2-40B4-BE49-F238E27FC236}">
                <a16:creationId xmlns:a16="http://schemas.microsoft.com/office/drawing/2014/main" id="{F39DED25-05FB-4F78-9422-35BB7BE6092D}"/>
              </a:ext>
            </a:extLst>
          </p:cNvPr>
          <p:cNvCxnSpPr>
            <a:cxnSpLocks/>
          </p:cNvCxnSpPr>
          <p:nvPr/>
        </p:nvCxnSpPr>
        <p:spPr>
          <a:xfrm>
            <a:off x="9692016" y="6030467"/>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5" name="Straight Connector 224">
            <a:extLst>
              <a:ext uri="{FF2B5EF4-FFF2-40B4-BE49-F238E27FC236}">
                <a16:creationId xmlns:a16="http://schemas.microsoft.com/office/drawing/2014/main" id="{426D17DE-FF67-4D3B-BF9D-85F1DE64CA8F}"/>
              </a:ext>
            </a:extLst>
          </p:cNvPr>
          <p:cNvCxnSpPr>
            <a:cxnSpLocks/>
          </p:cNvCxnSpPr>
          <p:nvPr/>
        </p:nvCxnSpPr>
        <p:spPr>
          <a:xfrm>
            <a:off x="10030074" y="5925393"/>
            <a:ext cx="117705"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6" name="Straight Connector 225">
            <a:extLst>
              <a:ext uri="{FF2B5EF4-FFF2-40B4-BE49-F238E27FC236}">
                <a16:creationId xmlns:a16="http://schemas.microsoft.com/office/drawing/2014/main" id="{666780BB-5142-4C81-8A54-466A6613CB80}"/>
              </a:ext>
            </a:extLst>
          </p:cNvPr>
          <p:cNvCxnSpPr>
            <a:cxnSpLocks/>
          </p:cNvCxnSpPr>
          <p:nvPr/>
        </p:nvCxnSpPr>
        <p:spPr>
          <a:xfrm>
            <a:off x="10099216" y="6034042"/>
            <a:ext cx="36412" cy="0"/>
          </a:xfrm>
          <a:prstGeom prst="line">
            <a:avLst/>
          </a:prstGeom>
          <a:noFill/>
          <a:ln w="6350" cap="flat" cmpd="sng" algn="ctr">
            <a:solidFill>
              <a:sysClr val="windowText" lastClr="000000">
                <a:lumMod val="50000"/>
                <a:lumOff val="50000"/>
              </a:sysClr>
            </a:solidFill>
            <a:prstDash val="solid"/>
            <a:miter lim="800000"/>
          </a:ln>
          <a:effectLst/>
        </p:spPr>
      </p:cxnSp>
      <p:sp>
        <p:nvSpPr>
          <p:cNvPr id="227" name="Rectangle: Rounded Corners 226">
            <a:extLst>
              <a:ext uri="{FF2B5EF4-FFF2-40B4-BE49-F238E27FC236}">
                <a16:creationId xmlns:a16="http://schemas.microsoft.com/office/drawing/2014/main" id="{06772616-0873-4DA6-B15C-35BCA709446F}"/>
              </a:ext>
            </a:extLst>
          </p:cNvPr>
          <p:cNvSpPr/>
          <p:nvPr/>
        </p:nvSpPr>
        <p:spPr>
          <a:xfrm>
            <a:off x="9403244" y="5793981"/>
            <a:ext cx="442105" cy="162068"/>
          </a:xfrm>
          <a:prstGeom prst="round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sp>
        <p:nvSpPr>
          <p:cNvPr id="228" name="Rectangle: Rounded Corners 227">
            <a:extLst>
              <a:ext uri="{FF2B5EF4-FFF2-40B4-BE49-F238E27FC236}">
                <a16:creationId xmlns:a16="http://schemas.microsoft.com/office/drawing/2014/main" id="{95233A7A-C572-4C1C-A6F2-0A4625F30204}"/>
              </a:ext>
            </a:extLst>
          </p:cNvPr>
          <p:cNvSpPr/>
          <p:nvPr/>
        </p:nvSpPr>
        <p:spPr>
          <a:xfrm>
            <a:off x="9979600" y="5980483"/>
            <a:ext cx="105923" cy="82718"/>
          </a:xfrm>
          <a:prstGeom prst="round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pic>
        <p:nvPicPr>
          <p:cNvPr id="229" name="Picture 228">
            <a:extLst>
              <a:ext uri="{FF2B5EF4-FFF2-40B4-BE49-F238E27FC236}">
                <a16:creationId xmlns:a16="http://schemas.microsoft.com/office/drawing/2014/main" id="{B1D895C4-08BE-4770-8483-998077F393C8}"/>
              </a:ext>
            </a:extLst>
          </p:cNvPr>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75000"/>
                    </a14:imgEffect>
                  </a14:imgLayer>
                </a14:imgProps>
              </a:ext>
              <a:ext uri="{28A0092B-C50C-407E-A947-70E740481C1C}">
                <a14:useLocalDpi xmlns:a14="http://schemas.microsoft.com/office/drawing/2010/main"/>
              </a:ext>
            </a:extLst>
          </a:blip>
          <a:stretch>
            <a:fillRect/>
          </a:stretch>
        </p:blipFill>
        <p:spPr>
          <a:xfrm>
            <a:off x="11651060" y="5756766"/>
            <a:ext cx="661350" cy="286862"/>
          </a:xfrm>
          <a:prstGeom prst="rect">
            <a:avLst/>
          </a:prstGeom>
        </p:spPr>
      </p:pic>
      <p:cxnSp>
        <p:nvCxnSpPr>
          <p:cNvPr id="231" name="Straight Arrow Connector 230">
            <a:extLst>
              <a:ext uri="{FF2B5EF4-FFF2-40B4-BE49-F238E27FC236}">
                <a16:creationId xmlns:a16="http://schemas.microsoft.com/office/drawing/2014/main" id="{B6B009E2-F58B-42CF-9FDF-119BCDDC62BD}"/>
              </a:ext>
            </a:extLst>
          </p:cNvPr>
          <p:cNvCxnSpPr>
            <a:cxnSpLocks/>
          </p:cNvCxnSpPr>
          <p:nvPr/>
        </p:nvCxnSpPr>
        <p:spPr>
          <a:xfrm>
            <a:off x="12365133" y="5900195"/>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graphicFrame>
        <p:nvGraphicFramePr>
          <p:cNvPr id="232" name="Table 35">
            <a:extLst>
              <a:ext uri="{FF2B5EF4-FFF2-40B4-BE49-F238E27FC236}">
                <a16:creationId xmlns:a16="http://schemas.microsoft.com/office/drawing/2014/main" id="{A0445249-5CA7-40D9-9707-092F954498A8}"/>
              </a:ext>
            </a:extLst>
          </p:cNvPr>
          <p:cNvGraphicFramePr>
            <a:graphicFrameLocks noGrp="1"/>
          </p:cNvGraphicFramePr>
          <p:nvPr/>
        </p:nvGraphicFramePr>
        <p:xfrm>
          <a:off x="12709282" y="5626452"/>
          <a:ext cx="633306" cy="538479"/>
        </p:xfrm>
        <a:graphic>
          <a:graphicData uri="http://schemas.openxmlformats.org/drawingml/2006/table">
            <a:tbl>
              <a:tblPr/>
              <a:tblGrid>
                <a:gridCol w="316653">
                  <a:extLst>
                    <a:ext uri="{9D8B030D-6E8A-4147-A177-3AD203B41FA5}">
                      <a16:colId xmlns:a16="http://schemas.microsoft.com/office/drawing/2014/main" val="3750354910"/>
                    </a:ext>
                  </a:extLst>
                </a:gridCol>
                <a:gridCol w="316653">
                  <a:extLst>
                    <a:ext uri="{9D8B030D-6E8A-4147-A177-3AD203B41FA5}">
                      <a16:colId xmlns:a16="http://schemas.microsoft.com/office/drawing/2014/main" val="145331679"/>
                    </a:ext>
                  </a:extLst>
                </a:gridCol>
              </a:tblGrid>
              <a:tr h="179493">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3695406212"/>
                  </a:ext>
                </a:extLst>
              </a:tr>
              <a:tr h="179493">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3248970579"/>
                  </a:ext>
                </a:extLst>
              </a:tr>
              <a:tr h="179493">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2263764534"/>
                  </a:ext>
                </a:extLst>
              </a:tr>
            </a:tbl>
          </a:graphicData>
        </a:graphic>
      </p:graphicFrame>
      <p:cxnSp>
        <p:nvCxnSpPr>
          <p:cNvPr id="233" name="Straight Connector 232">
            <a:extLst>
              <a:ext uri="{FF2B5EF4-FFF2-40B4-BE49-F238E27FC236}">
                <a16:creationId xmlns:a16="http://schemas.microsoft.com/office/drawing/2014/main" id="{7F4D8371-9270-479E-BDD0-2D9BE4512E86}"/>
              </a:ext>
            </a:extLst>
          </p:cNvPr>
          <p:cNvCxnSpPr>
            <a:cxnSpLocks/>
          </p:cNvCxnSpPr>
          <p:nvPr/>
        </p:nvCxnSpPr>
        <p:spPr>
          <a:xfrm>
            <a:off x="12732991" y="574172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4" name="Straight Connector 233">
            <a:extLst>
              <a:ext uri="{FF2B5EF4-FFF2-40B4-BE49-F238E27FC236}">
                <a16:creationId xmlns:a16="http://schemas.microsoft.com/office/drawing/2014/main" id="{17C3AF7A-D391-4B70-9D92-706C1D9FFB25}"/>
              </a:ext>
            </a:extLst>
          </p:cNvPr>
          <p:cNvCxnSpPr>
            <a:cxnSpLocks/>
          </p:cNvCxnSpPr>
          <p:nvPr/>
        </p:nvCxnSpPr>
        <p:spPr>
          <a:xfrm>
            <a:off x="12730592" y="6088213"/>
            <a:ext cx="36412" cy="0"/>
          </a:xfrm>
          <a:prstGeom prst="line">
            <a:avLst/>
          </a:prstGeom>
          <a:noFill/>
          <a:ln w="6350" cap="flat" cmpd="sng" algn="ctr">
            <a:solidFill>
              <a:sysClr val="windowText" lastClr="000000">
                <a:lumMod val="50000"/>
                <a:lumOff val="50000"/>
              </a:sysClr>
            </a:solidFill>
            <a:prstDash val="solid"/>
            <a:miter lim="800000"/>
          </a:ln>
          <a:effectLst/>
        </p:spPr>
      </p:cxnSp>
      <p:sp>
        <p:nvSpPr>
          <p:cNvPr id="235" name="Rectangle: Rounded Corners 234">
            <a:extLst>
              <a:ext uri="{FF2B5EF4-FFF2-40B4-BE49-F238E27FC236}">
                <a16:creationId xmlns:a16="http://schemas.microsoft.com/office/drawing/2014/main" id="{BDC12181-7C1C-42DA-9287-CF278E033083}"/>
              </a:ext>
            </a:extLst>
          </p:cNvPr>
          <p:cNvSpPr/>
          <p:nvPr/>
        </p:nvSpPr>
        <p:spPr>
          <a:xfrm>
            <a:off x="9939145" y="5783414"/>
            <a:ext cx="237153" cy="82718"/>
          </a:xfrm>
          <a:prstGeom prst="round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cxnSp>
        <p:nvCxnSpPr>
          <p:cNvPr id="236" name="Straight Connector 235">
            <a:extLst>
              <a:ext uri="{FF2B5EF4-FFF2-40B4-BE49-F238E27FC236}">
                <a16:creationId xmlns:a16="http://schemas.microsoft.com/office/drawing/2014/main" id="{C3354A29-EB43-4AA7-A159-65791B368BDC}"/>
              </a:ext>
            </a:extLst>
          </p:cNvPr>
          <p:cNvCxnSpPr>
            <a:cxnSpLocks/>
          </p:cNvCxnSpPr>
          <p:nvPr/>
        </p:nvCxnSpPr>
        <p:spPr>
          <a:xfrm>
            <a:off x="12715746" y="5956422"/>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7" name="Straight Connector 236">
            <a:extLst>
              <a:ext uri="{FF2B5EF4-FFF2-40B4-BE49-F238E27FC236}">
                <a16:creationId xmlns:a16="http://schemas.microsoft.com/office/drawing/2014/main" id="{2E57EB37-A941-4416-86C7-EDB9E3E2A16F}"/>
              </a:ext>
            </a:extLst>
          </p:cNvPr>
          <p:cNvCxnSpPr>
            <a:cxnSpLocks/>
          </p:cNvCxnSpPr>
          <p:nvPr/>
        </p:nvCxnSpPr>
        <p:spPr>
          <a:xfrm>
            <a:off x="13063364" y="574856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8" name="Straight Connector 237">
            <a:extLst>
              <a:ext uri="{FF2B5EF4-FFF2-40B4-BE49-F238E27FC236}">
                <a16:creationId xmlns:a16="http://schemas.microsoft.com/office/drawing/2014/main" id="{4DE015DC-2132-429A-86C0-F4E739D996A1}"/>
              </a:ext>
            </a:extLst>
          </p:cNvPr>
          <p:cNvCxnSpPr>
            <a:cxnSpLocks/>
          </p:cNvCxnSpPr>
          <p:nvPr/>
        </p:nvCxnSpPr>
        <p:spPr>
          <a:xfrm>
            <a:off x="13063364" y="592539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9" name="Straight Connector 238">
            <a:extLst>
              <a:ext uri="{FF2B5EF4-FFF2-40B4-BE49-F238E27FC236}">
                <a16:creationId xmlns:a16="http://schemas.microsoft.com/office/drawing/2014/main" id="{A53430E2-D1BB-483C-A935-2FD44485F551}"/>
              </a:ext>
            </a:extLst>
          </p:cNvPr>
          <p:cNvCxnSpPr>
            <a:cxnSpLocks/>
          </p:cNvCxnSpPr>
          <p:nvPr/>
        </p:nvCxnSpPr>
        <p:spPr>
          <a:xfrm>
            <a:off x="13063364" y="6088213"/>
            <a:ext cx="190528" cy="0"/>
          </a:xfrm>
          <a:prstGeom prst="line">
            <a:avLst/>
          </a:prstGeom>
          <a:noFill/>
          <a:ln w="6350" cap="flat" cmpd="sng" algn="ctr">
            <a:solidFill>
              <a:sysClr val="windowText" lastClr="000000">
                <a:lumMod val="50000"/>
                <a:lumOff val="50000"/>
              </a:sysClr>
            </a:solidFill>
            <a:prstDash val="solid"/>
            <a:miter lim="800000"/>
          </a:ln>
          <a:effectLst/>
        </p:spPr>
      </p:cxnSp>
      <p:sp>
        <p:nvSpPr>
          <p:cNvPr id="240" name="TextBox 239">
            <a:extLst>
              <a:ext uri="{FF2B5EF4-FFF2-40B4-BE49-F238E27FC236}">
                <a16:creationId xmlns:a16="http://schemas.microsoft.com/office/drawing/2014/main" id="{36C9BE13-1DCE-4037-A25C-C18B23BCBEA1}"/>
              </a:ext>
            </a:extLst>
          </p:cNvPr>
          <p:cNvSpPr txBox="1"/>
          <p:nvPr/>
        </p:nvSpPr>
        <p:spPr>
          <a:xfrm>
            <a:off x="10624127" y="6494065"/>
            <a:ext cx="357790" cy="369332"/>
          </a:xfrm>
          <a:prstGeom prst="rect">
            <a:avLst/>
          </a:prstGeom>
          <a:noFill/>
        </p:spPr>
        <p:txBody>
          <a:bodyPr wrap="none" rtlCol="0">
            <a:spAutoFit/>
          </a:bodyPr>
          <a:lstStyle/>
          <a:p>
            <a:r>
              <a:rPr lang="en-US">
                <a:solidFill>
                  <a:prstClr val="black">
                    <a:lumMod val="75000"/>
                    <a:lumOff val="25000"/>
                  </a:prstClr>
                </a:solidFill>
                <a:latin typeface="Calibri" panose="020F0502020204030204"/>
              </a:rPr>
              <a:t>...</a:t>
            </a:r>
          </a:p>
        </p:txBody>
      </p:sp>
      <p:pic>
        <p:nvPicPr>
          <p:cNvPr id="241" name="Picture 240">
            <a:extLst>
              <a:ext uri="{FF2B5EF4-FFF2-40B4-BE49-F238E27FC236}">
                <a16:creationId xmlns:a16="http://schemas.microsoft.com/office/drawing/2014/main" id="{48B9EC76-7CE5-4EDA-8446-131BDECFA897}"/>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brightnessContrast bright="-75000"/>
                    </a14:imgEffect>
                  </a14:imgLayer>
                </a14:imgProps>
              </a:ext>
              <a:ext uri="{28A0092B-C50C-407E-A947-70E740481C1C}">
                <a14:useLocalDpi xmlns:a14="http://schemas.microsoft.com/office/drawing/2010/main"/>
              </a:ext>
            </a:extLst>
          </a:blip>
          <a:stretch/>
        </p:blipFill>
        <p:spPr>
          <a:xfrm>
            <a:off x="10507928" y="7653824"/>
            <a:ext cx="754380" cy="422718"/>
          </a:xfrm>
          <a:prstGeom prst="rect">
            <a:avLst/>
          </a:prstGeom>
        </p:spPr>
      </p:pic>
      <p:pic>
        <p:nvPicPr>
          <p:cNvPr id="242" name="Picture 241">
            <a:extLst>
              <a:ext uri="{FF2B5EF4-FFF2-40B4-BE49-F238E27FC236}">
                <a16:creationId xmlns:a16="http://schemas.microsoft.com/office/drawing/2014/main" id="{A02BC504-ADF8-4BA2-9B58-162F5F7ABD65}"/>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brightnessContrast bright="-75000"/>
                    </a14:imgEffect>
                  </a14:imgLayer>
                </a14:imgProps>
              </a:ext>
              <a:ext uri="{28A0092B-C50C-407E-A947-70E740481C1C}">
                <a14:useLocalDpi xmlns:a14="http://schemas.microsoft.com/office/drawing/2010/main"/>
              </a:ext>
            </a:extLst>
          </a:blip>
          <a:stretch/>
        </p:blipFill>
        <p:spPr>
          <a:xfrm>
            <a:off x="12673765" y="7728812"/>
            <a:ext cx="685800" cy="286400"/>
          </a:xfrm>
          <a:prstGeom prst="rect">
            <a:avLst/>
          </a:prstGeom>
        </p:spPr>
      </p:pic>
      <p:pic>
        <p:nvPicPr>
          <p:cNvPr id="243" name="Picture 242">
            <a:extLst>
              <a:ext uri="{FF2B5EF4-FFF2-40B4-BE49-F238E27FC236}">
                <a16:creationId xmlns:a16="http://schemas.microsoft.com/office/drawing/2014/main" id="{1E80DC4F-E45D-4670-AF97-4673DC03EB7D}"/>
              </a:ext>
            </a:extLst>
          </p:cNvPr>
          <p:cNvPicPr>
            <a:picLocks noChangeAspect="1"/>
          </p:cNvPicPr>
          <p:nvPr/>
        </p:nvPicPr>
        <p:blipFill>
          <a:blip r:embed="rId18" cstate="email">
            <a:extLst>
              <a:ext uri="{BEBA8EAE-BF5A-486C-A8C5-ECC9F3942E4B}">
                <a14:imgProps xmlns:a14="http://schemas.microsoft.com/office/drawing/2010/main">
                  <a14:imgLayer r:embed="rId19">
                    <a14:imgEffect>
                      <a14:brightnessContrast bright="-75000"/>
                    </a14:imgEffect>
                  </a14:imgLayer>
                </a14:imgProps>
              </a:ext>
              <a:ext uri="{28A0092B-C50C-407E-A947-70E740481C1C}">
                <a14:useLocalDpi xmlns:a14="http://schemas.microsoft.com/office/drawing/2010/main"/>
              </a:ext>
            </a:extLst>
          </a:blip>
          <a:stretch/>
        </p:blipFill>
        <p:spPr>
          <a:xfrm>
            <a:off x="9485787" y="7616187"/>
            <a:ext cx="630937" cy="497992"/>
          </a:xfrm>
          <a:prstGeom prst="rect">
            <a:avLst/>
          </a:prstGeom>
        </p:spPr>
      </p:pic>
      <p:cxnSp>
        <p:nvCxnSpPr>
          <p:cNvPr id="244" name="Straight Arrow Connector 243">
            <a:extLst>
              <a:ext uri="{FF2B5EF4-FFF2-40B4-BE49-F238E27FC236}">
                <a16:creationId xmlns:a16="http://schemas.microsoft.com/office/drawing/2014/main" id="{1CC6F746-C6D9-4E7C-A20E-DFB076910F3B}"/>
              </a:ext>
            </a:extLst>
          </p:cNvPr>
          <p:cNvCxnSpPr>
            <a:cxnSpLocks/>
          </p:cNvCxnSpPr>
          <p:nvPr/>
        </p:nvCxnSpPr>
        <p:spPr>
          <a:xfrm>
            <a:off x="10176299" y="7874707"/>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5" name="Straight Arrow Connector 244">
            <a:extLst>
              <a:ext uri="{FF2B5EF4-FFF2-40B4-BE49-F238E27FC236}">
                <a16:creationId xmlns:a16="http://schemas.microsoft.com/office/drawing/2014/main" id="{34D39712-CB4A-4BA5-8B06-5B020D54AAF7}"/>
              </a:ext>
            </a:extLst>
          </p:cNvPr>
          <p:cNvCxnSpPr>
            <a:cxnSpLocks/>
          </p:cNvCxnSpPr>
          <p:nvPr/>
        </p:nvCxnSpPr>
        <p:spPr>
          <a:xfrm>
            <a:off x="11315683" y="7876353"/>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6" name="Straight Arrow Connector 245">
            <a:extLst>
              <a:ext uri="{FF2B5EF4-FFF2-40B4-BE49-F238E27FC236}">
                <a16:creationId xmlns:a16="http://schemas.microsoft.com/office/drawing/2014/main" id="{BCA17E0B-8F2B-4AD6-9DA8-08EB8E5F71C6}"/>
              </a:ext>
            </a:extLst>
          </p:cNvPr>
          <p:cNvCxnSpPr>
            <a:cxnSpLocks/>
          </p:cNvCxnSpPr>
          <p:nvPr/>
        </p:nvCxnSpPr>
        <p:spPr>
          <a:xfrm>
            <a:off x="12312411" y="7874708"/>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7" name="Straight Arrow Connector 246">
            <a:extLst>
              <a:ext uri="{FF2B5EF4-FFF2-40B4-BE49-F238E27FC236}">
                <a16:creationId xmlns:a16="http://schemas.microsoft.com/office/drawing/2014/main" id="{C7B97637-1CA5-4942-8882-62B570A7E89D}"/>
              </a:ext>
            </a:extLst>
          </p:cNvPr>
          <p:cNvCxnSpPr>
            <a:cxnSpLocks/>
          </p:cNvCxnSpPr>
          <p:nvPr/>
        </p:nvCxnSpPr>
        <p:spPr>
          <a:xfrm>
            <a:off x="10243829" y="5055493"/>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8" name="Straight Arrow Connector 247">
            <a:extLst>
              <a:ext uri="{FF2B5EF4-FFF2-40B4-BE49-F238E27FC236}">
                <a16:creationId xmlns:a16="http://schemas.microsoft.com/office/drawing/2014/main" id="{09412E84-50D8-42DB-B8C8-A8C4FAF6E9B2}"/>
              </a:ext>
            </a:extLst>
          </p:cNvPr>
          <p:cNvCxnSpPr>
            <a:cxnSpLocks/>
          </p:cNvCxnSpPr>
          <p:nvPr/>
        </p:nvCxnSpPr>
        <p:spPr>
          <a:xfrm>
            <a:off x="11248211" y="5055493"/>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9" name="Straight Arrow Connector 248">
            <a:extLst>
              <a:ext uri="{FF2B5EF4-FFF2-40B4-BE49-F238E27FC236}">
                <a16:creationId xmlns:a16="http://schemas.microsoft.com/office/drawing/2014/main" id="{1141C1D7-D524-4A98-BF21-87CD01BC5C1A}"/>
              </a:ext>
            </a:extLst>
          </p:cNvPr>
          <p:cNvCxnSpPr>
            <a:cxnSpLocks/>
          </p:cNvCxnSpPr>
          <p:nvPr/>
        </p:nvCxnSpPr>
        <p:spPr>
          <a:xfrm>
            <a:off x="12473959" y="5160290"/>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50" name="Straight Arrow Connector 249">
            <a:extLst>
              <a:ext uri="{FF2B5EF4-FFF2-40B4-BE49-F238E27FC236}">
                <a16:creationId xmlns:a16="http://schemas.microsoft.com/office/drawing/2014/main" id="{1FCDACF4-2C77-4B77-9E06-2AF898C3B92D}"/>
              </a:ext>
            </a:extLst>
          </p:cNvPr>
          <p:cNvCxnSpPr>
            <a:cxnSpLocks/>
          </p:cNvCxnSpPr>
          <p:nvPr/>
        </p:nvCxnSpPr>
        <p:spPr>
          <a:xfrm rot="10800000">
            <a:off x="12473959" y="4994202"/>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pic>
        <p:nvPicPr>
          <p:cNvPr id="251" name="Picture 250" descr="A close up of a logo&#10;&#10;Description automatically generated">
            <a:extLst>
              <a:ext uri="{FF2B5EF4-FFF2-40B4-BE49-F238E27FC236}">
                <a16:creationId xmlns:a16="http://schemas.microsoft.com/office/drawing/2014/main" id="{3D221F38-8A87-4164-A5A8-1B333926ECD7}"/>
              </a:ext>
            </a:extLst>
          </p:cNvPr>
          <p:cNvPicPr>
            <a:picLocks noChangeAspect="1"/>
          </p:cNvPicPr>
          <p:nvPr/>
        </p:nvPicPr>
        <p:blipFill>
          <a:blip r:embed="rId20" cstate="email">
            <a:extLst>
              <a:ext uri="{BEBA8EAE-BF5A-486C-A8C5-ECC9F3942E4B}">
                <a14:imgProps xmlns:a14="http://schemas.microsoft.com/office/drawing/2010/main">
                  <a14:imgLayer r:embed="rId21">
                    <a14:imgEffect>
                      <a14:brightnessContrast bright="-75000"/>
                    </a14:imgEffect>
                  </a14:imgLayer>
                </a14:imgProps>
              </a:ext>
              <a:ext uri="{28A0092B-C50C-407E-A947-70E740481C1C}">
                <a14:useLocalDpi xmlns:a14="http://schemas.microsoft.com/office/drawing/2010/main"/>
              </a:ext>
            </a:extLst>
          </a:blip>
          <a:stretch>
            <a:fillRect/>
          </a:stretch>
        </p:blipFill>
        <p:spPr>
          <a:xfrm>
            <a:off x="11657743" y="7659377"/>
            <a:ext cx="597338" cy="430660"/>
          </a:xfrm>
          <a:prstGeom prst="rect">
            <a:avLst/>
          </a:prstGeom>
        </p:spPr>
      </p:pic>
      <p:sp>
        <p:nvSpPr>
          <p:cNvPr id="285" name="TextBox 284">
            <a:extLst>
              <a:ext uri="{FF2B5EF4-FFF2-40B4-BE49-F238E27FC236}">
                <a16:creationId xmlns:a16="http://schemas.microsoft.com/office/drawing/2014/main" id="{D31D9212-C64D-4EA9-867D-9AB4520A93F3}"/>
              </a:ext>
            </a:extLst>
          </p:cNvPr>
          <p:cNvSpPr txBox="1"/>
          <p:nvPr/>
        </p:nvSpPr>
        <p:spPr>
          <a:xfrm>
            <a:off x="8110737" y="3313921"/>
            <a:ext cx="5529263" cy="495905"/>
          </a:xfrm>
          <a:prstGeom prst="rect">
            <a:avLst/>
          </a:prstGeom>
          <a:noFill/>
          <a:ln>
            <a:noFill/>
          </a:ln>
        </p:spPr>
        <p:txBody>
          <a:bodyPr wrap="square" rtlCol="0">
            <a:spAutoFit/>
          </a:bodyPr>
          <a:lstStyle/>
          <a:p>
            <a:pPr algn="ctr">
              <a:lnSpc>
                <a:spcPct val="150000"/>
              </a:lnSpc>
            </a:pPr>
            <a:r>
              <a:rPr lang="en-US" sz="1950" dirty="0">
                <a:solidFill>
                  <a:prstClr val="white"/>
                </a:solidFill>
                <a:latin typeface="DINPro-Bold" panose="02000503030000020004" pitchFamily="50" charset="0"/>
              </a:rPr>
              <a:t>Dialog Manager</a:t>
            </a:r>
          </a:p>
        </p:txBody>
      </p:sp>
      <p:sp>
        <p:nvSpPr>
          <p:cNvPr id="286" name="TextBox 285">
            <a:extLst>
              <a:ext uri="{FF2B5EF4-FFF2-40B4-BE49-F238E27FC236}">
                <a16:creationId xmlns:a16="http://schemas.microsoft.com/office/drawing/2014/main" id="{AD38193A-9BA5-48D4-B9E2-270932CDEA06}"/>
              </a:ext>
            </a:extLst>
          </p:cNvPr>
          <p:cNvSpPr txBox="1"/>
          <p:nvPr/>
        </p:nvSpPr>
        <p:spPr>
          <a:xfrm>
            <a:off x="10030073" y="8668554"/>
            <a:ext cx="569032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Riva AI services</a:t>
            </a:r>
          </a:p>
        </p:txBody>
      </p:sp>
    </p:spTree>
    <p:extLst>
      <p:ext uri="{BB962C8B-B14F-4D97-AF65-F5344CB8AC3E}">
        <p14:creationId xmlns:p14="http://schemas.microsoft.com/office/powerpoint/2010/main" val="238742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Application bandwidth = Cost</a:t>
            </a:r>
          </a:p>
        </p:txBody>
      </p:sp>
      <p:pic>
        <p:nvPicPr>
          <p:cNvPr id="9" name="Content Placeholder 8">
            <a:extLst>
              <a:ext uri="{FF2B5EF4-FFF2-40B4-BE49-F238E27FC236}">
                <a16:creationId xmlns:a16="http://schemas.microsoft.com/office/drawing/2014/main" id="{E75AFC03-338A-4875-9A82-5D9F495CEC9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036636" y="3634212"/>
            <a:ext cx="10214728" cy="4967710"/>
          </a:xfrm>
          <a:prstGeom prst="rect">
            <a:avLst/>
          </a:prstGeom>
        </p:spPr>
      </p:pic>
      <p:sp>
        <p:nvSpPr>
          <p:cNvPr id="11" name="Rectangle 10">
            <a:extLst>
              <a:ext uri="{FF2B5EF4-FFF2-40B4-BE49-F238E27FC236}">
                <a16:creationId xmlns:a16="http://schemas.microsoft.com/office/drawing/2014/main" id="{2A13A05F-1FFF-4FA7-A827-0B472CF6F13B}"/>
              </a:ext>
            </a:extLst>
          </p:cNvPr>
          <p:cNvSpPr/>
          <p:nvPr/>
        </p:nvSpPr>
        <p:spPr>
          <a:xfrm>
            <a:off x="-95623" y="9902280"/>
            <a:ext cx="12186023" cy="323165"/>
          </a:xfrm>
          <a:prstGeom prst="rect">
            <a:avLst/>
          </a:prstGeom>
        </p:spPr>
        <p:txBody>
          <a:bodyPr wrap="square">
            <a:spAutoFit/>
          </a:bodyPr>
          <a:lstStyle/>
          <a:p>
            <a:r>
              <a:rPr lang="en-US" sz="1500" dirty="0">
                <a:solidFill>
                  <a:schemeClr val="bg1"/>
                </a:solidFill>
              </a:rPr>
              <a:t>https://cloudblogs.microsoft.com/opensource/2020/01/21/microsoft-onnx-open-source-optimizations-transformer-inference-gpu-cpu/</a:t>
            </a:r>
          </a:p>
        </p:txBody>
      </p:sp>
    </p:spTree>
    <p:extLst>
      <p:ext uri="{BB962C8B-B14F-4D97-AF65-F5344CB8AC3E}">
        <p14:creationId xmlns:p14="http://schemas.microsoft.com/office/powerpoint/2010/main" val="80242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dirty="0"/>
              <a:t>Deploy Models AS Real-Time Services</a:t>
            </a:r>
            <a:endParaRPr dirty="0"/>
          </a:p>
        </p:txBody>
      </p:sp>
      <p:sp>
        <p:nvSpPr>
          <p:cNvPr id="37" name="Text Placeholder 7">
            <a:extLst>
              <a:ext uri="{FF2B5EF4-FFF2-40B4-BE49-F238E27FC236}">
                <a16:creationId xmlns:a16="http://schemas.microsoft.com/office/drawing/2014/main" id="{F1771CF7-CE87-4609-A339-CE6F838E38C9}"/>
              </a:ext>
            </a:extLst>
          </p:cNvPr>
          <p:cNvSpPr>
            <a:spLocks noGrp="1"/>
          </p:cNvSpPr>
          <p:nvPr>
            <p:ph type="body" sz="quarter" idx="10"/>
          </p:nvPr>
        </p:nvSpPr>
        <p:spPr/>
        <p:txBody>
          <a:bodyPr/>
          <a:lstStyle/>
          <a:p>
            <a:pPr>
              <a:lnSpc>
                <a:spcPct val="115000"/>
              </a:lnSpc>
              <a:spcBef>
                <a:spcPts val="0"/>
              </a:spcBef>
              <a:spcAft>
                <a:spcPts val="0"/>
              </a:spcAft>
              <a:buClr>
                <a:schemeClr val="dk1"/>
              </a:buClr>
              <a:buSzPts val="800"/>
            </a:pPr>
            <a:r>
              <a:rPr lang="en-US" dirty="0">
                <a:solidFill>
                  <a:srgbClr val="76B900"/>
                </a:solidFill>
                <a:highlight>
                  <a:srgbClr val="FCFCFC"/>
                </a:highlight>
                <a:latin typeface="Trebuchet MS"/>
                <a:ea typeface="Trebuchet MS"/>
                <a:cs typeface="Trebuchet MS"/>
                <a:sym typeface="Trebuchet MS"/>
              </a:rPr>
              <a:t>One Click to Create High-Performance Services from SOTA Models</a:t>
            </a:r>
          </a:p>
        </p:txBody>
      </p:sp>
      <p:sp>
        <p:nvSpPr>
          <p:cNvPr id="36" name="TextBox 35">
            <a:extLst>
              <a:ext uri="{FF2B5EF4-FFF2-40B4-BE49-F238E27FC236}">
                <a16:creationId xmlns:a16="http://schemas.microsoft.com/office/drawing/2014/main" id="{21DE62C5-E648-4642-A3C2-4265EEF820A0}"/>
              </a:ext>
            </a:extLst>
          </p:cNvPr>
          <p:cNvSpPr txBox="1"/>
          <p:nvPr/>
        </p:nvSpPr>
        <p:spPr>
          <a:xfrm>
            <a:off x="624504" y="3525892"/>
            <a:ext cx="6975365" cy="31176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Clr>
                <a:schemeClr val="tx2"/>
              </a:buClr>
            </a:pPr>
            <a:r>
              <a:rPr lang="en-US" sz="2400" dirty="0">
                <a:solidFill>
                  <a:schemeClr val="bg1"/>
                </a:solidFill>
              </a:rPr>
              <a:t>Deploy models to services in the cloud, data center, and at the edge</a:t>
            </a:r>
          </a:p>
          <a:p>
            <a:pPr>
              <a:lnSpc>
                <a:spcPct val="200000"/>
              </a:lnSpc>
              <a:buClr>
                <a:schemeClr val="tx2"/>
              </a:buClr>
            </a:pPr>
            <a:r>
              <a:rPr lang="en-US" dirty="0">
                <a:solidFill>
                  <a:schemeClr val="bg1"/>
                </a:solidFill>
              </a:rPr>
              <a:t>Single command to set up and run the entire Riva application through Helm charts on Kubernetes cluster</a:t>
            </a:r>
          </a:p>
          <a:p>
            <a:pPr>
              <a:lnSpc>
                <a:spcPct val="200000"/>
              </a:lnSpc>
              <a:buClr>
                <a:schemeClr val="tx2"/>
              </a:buClr>
            </a:pPr>
            <a:r>
              <a:rPr lang="en-US" dirty="0">
                <a:solidFill>
                  <a:schemeClr val="bg1"/>
                </a:solidFill>
              </a:rPr>
              <a:t>Customization of Helm charts for your setup and use case.</a:t>
            </a:r>
          </a:p>
          <a:p>
            <a:pPr>
              <a:lnSpc>
                <a:spcPct val="200000"/>
              </a:lnSpc>
              <a:buClr>
                <a:schemeClr val="tx2"/>
              </a:buClr>
            </a:pPr>
            <a:endParaRPr lang="en-US" sz="2400" dirty="0">
              <a:solidFill>
                <a:schemeClr val="bg1"/>
              </a:solidFill>
              <a:latin typeface="+mj-lt"/>
            </a:endParaRPr>
          </a:p>
        </p:txBody>
      </p:sp>
      <p:cxnSp>
        <p:nvCxnSpPr>
          <p:cNvPr id="9" name="Straight Connector 8">
            <a:extLst>
              <a:ext uri="{FF2B5EF4-FFF2-40B4-BE49-F238E27FC236}">
                <a16:creationId xmlns:a16="http://schemas.microsoft.com/office/drawing/2014/main" id="{FBC24351-93A2-4014-AA76-6FD0E6712FEC}"/>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1995B92-CA79-4BF4-8D19-53103F9FEFCE}"/>
              </a:ext>
            </a:extLst>
          </p:cNvPr>
          <p:cNvSpPr txBox="1"/>
          <p:nvPr/>
        </p:nvSpPr>
        <p:spPr>
          <a:xfrm>
            <a:off x="10578581" y="2848094"/>
            <a:ext cx="4912982"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2400">
              <a:solidFill>
                <a:schemeClr val="bg1"/>
              </a:solidFill>
              <a:latin typeface="Trebuchet MS" panose="020B0603020202020204" pitchFamily="34" charset="0"/>
            </a:endParaRPr>
          </a:p>
        </p:txBody>
      </p:sp>
      <p:grpSp>
        <p:nvGrpSpPr>
          <p:cNvPr id="84" name="Group 83">
            <a:extLst>
              <a:ext uri="{FF2B5EF4-FFF2-40B4-BE49-F238E27FC236}">
                <a16:creationId xmlns:a16="http://schemas.microsoft.com/office/drawing/2014/main" id="{074A111F-A813-4DB4-A660-C80080ECF8A4}"/>
              </a:ext>
            </a:extLst>
          </p:cNvPr>
          <p:cNvGrpSpPr>
            <a:grpSpLocks noChangeAspect="1"/>
          </p:cNvGrpSpPr>
          <p:nvPr/>
        </p:nvGrpSpPr>
        <p:grpSpPr>
          <a:xfrm>
            <a:off x="7787979" y="3422503"/>
            <a:ext cx="9875518" cy="4200298"/>
            <a:chOff x="393124" y="1189891"/>
            <a:chExt cx="11414850" cy="4855019"/>
          </a:xfrm>
        </p:grpSpPr>
        <p:sp>
          <p:nvSpPr>
            <p:cNvPr id="85" name="Rectangle 84">
              <a:extLst>
                <a:ext uri="{FF2B5EF4-FFF2-40B4-BE49-F238E27FC236}">
                  <a16:creationId xmlns:a16="http://schemas.microsoft.com/office/drawing/2014/main" id="{38642125-DB80-43F9-8C94-EA831E77BD44}"/>
                </a:ext>
              </a:extLst>
            </p:cNvPr>
            <p:cNvSpPr/>
            <p:nvPr/>
          </p:nvSpPr>
          <p:spPr>
            <a:xfrm>
              <a:off x="4862277" y="1189891"/>
              <a:ext cx="6945697" cy="4855019"/>
            </a:xfrm>
            <a:prstGeom prst="rect">
              <a:avLst/>
            </a:prstGeom>
            <a:solidFill>
              <a:srgbClr val="76B900"/>
            </a:solidFill>
            <a:ln w="12700" cap="flat" cmpd="sng" algn="ctr">
              <a:noFill/>
              <a:prstDash val="solid"/>
              <a:miter lim="800000"/>
            </a:ln>
            <a:effectLst/>
          </p:spPr>
          <p:txBody>
            <a:bodyPr tIns="137160" rtlCol="0" anchor="t"/>
            <a:lstStyle/>
            <a:p>
              <a:pPr algn="ctr" defTabSz="914463">
                <a:defRPr/>
              </a:pPr>
              <a:r>
                <a:rPr lang="en-US" sz="1600" kern="0" dirty="0">
                  <a:solidFill>
                    <a:prstClr val="white"/>
                  </a:solidFill>
                  <a:latin typeface="DINPro-Regular" panose="02000503030000020004" pitchFamily="50" charset="0"/>
                </a:rPr>
                <a:t>Riva SERVICES</a:t>
              </a:r>
            </a:p>
          </p:txBody>
        </p:sp>
        <p:sp>
          <p:nvSpPr>
            <p:cNvPr id="86" name="TextBox 85">
              <a:extLst>
                <a:ext uri="{FF2B5EF4-FFF2-40B4-BE49-F238E27FC236}">
                  <a16:creationId xmlns:a16="http://schemas.microsoft.com/office/drawing/2014/main" id="{E8B312D6-FFBF-475B-8A61-C345E45E5FBD}"/>
                </a:ext>
              </a:extLst>
            </p:cNvPr>
            <p:cNvSpPr txBox="1"/>
            <p:nvPr/>
          </p:nvSpPr>
          <p:spPr>
            <a:xfrm>
              <a:off x="1475729" y="2992759"/>
              <a:ext cx="3210514" cy="426902"/>
            </a:xfrm>
            <a:prstGeom prst="rect">
              <a:avLst/>
            </a:prstGeom>
            <a:noFill/>
          </p:spPr>
          <p:txBody>
            <a:bodyPr wrap="square" rtlCol="0">
              <a:spAutoFit/>
            </a:bodyPr>
            <a:lstStyle/>
            <a:p>
              <a:pPr algn="ctr" defTabSz="914463">
                <a:defRPr/>
              </a:pPr>
              <a:r>
                <a:rPr lang="en-US" kern="0">
                  <a:solidFill>
                    <a:prstClr val="black">
                      <a:lumMod val="75000"/>
                      <a:lumOff val="25000"/>
                    </a:prstClr>
                  </a:solidFill>
                  <a:latin typeface="DINPro-Regular" panose="02000503030000020004" pitchFamily="50" charset="0"/>
                </a:rPr>
                <a:t>One click deployment</a:t>
              </a:r>
            </a:p>
          </p:txBody>
        </p:sp>
        <p:sp>
          <p:nvSpPr>
            <p:cNvPr id="87" name="Rectangle 86">
              <a:extLst>
                <a:ext uri="{FF2B5EF4-FFF2-40B4-BE49-F238E27FC236}">
                  <a16:creationId xmlns:a16="http://schemas.microsoft.com/office/drawing/2014/main" id="{25D901E0-DF97-4C84-AEAC-0DFB487CB1FC}"/>
                </a:ext>
              </a:extLst>
            </p:cNvPr>
            <p:cNvSpPr/>
            <p:nvPr/>
          </p:nvSpPr>
          <p:spPr>
            <a:xfrm>
              <a:off x="5502063" y="1696334"/>
              <a:ext cx="6094900" cy="3553378"/>
            </a:xfrm>
            <a:prstGeom prst="rect">
              <a:avLst/>
            </a:prstGeom>
            <a:solidFill>
              <a:sysClr val="window" lastClr="FFFFFF"/>
            </a:solidFill>
            <a:ln w="9525" cap="flat" cmpd="sng" algn="ctr">
              <a:solidFill>
                <a:sysClr val="windowText" lastClr="000000">
                  <a:lumMod val="65000"/>
                  <a:lumOff val="35000"/>
                </a:sysClr>
              </a:solidFill>
              <a:prstDash val="solid"/>
              <a:miter lim="800000"/>
            </a:ln>
            <a:effectLst/>
          </p:spPr>
          <p:txBody>
            <a:bodyPr rtlCol="0" anchor="ctr"/>
            <a:lstStyle/>
            <a:p>
              <a:pPr algn="ctr" defTabSz="914463">
                <a:defRPr/>
              </a:pPr>
              <a:endParaRPr lang="en-US" kern="0">
                <a:solidFill>
                  <a:prstClr val="white"/>
                </a:solidFill>
                <a:latin typeface="Calibri" panose="020F0502020204030204"/>
              </a:endParaRPr>
            </a:p>
          </p:txBody>
        </p:sp>
        <p:sp>
          <p:nvSpPr>
            <p:cNvPr id="88" name="Rectangle 87">
              <a:extLst>
                <a:ext uri="{FF2B5EF4-FFF2-40B4-BE49-F238E27FC236}">
                  <a16:creationId xmlns:a16="http://schemas.microsoft.com/office/drawing/2014/main" id="{D77CCCA8-8065-4CB3-B59D-0D08575599EE}"/>
                </a:ext>
              </a:extLst>
            </p:cNvPr>
            <p:cNvSpPr/>
            <p:nvPr/>
          </p:nvSpPr>
          <p:spPr>
            <a:xfrm>
              <a:off x="5282955" y="2073457"/>
              <a:ext cx="6094900" cy="3444788"/>
            </a:xfrm>
            <a:prstGeom prst="rect">
              <a:avLst/>
            </a:prstGeom>
            <a:solidFill>
              <a:sysClr val="window" lastClr="FFFFFF"/>
            </a:solidFill>
            <a:ln w="9525" cap="flat" cmpd="sng" algn="ctr">
              <a:solidFill>
                <a:sysClr val="windowText" lastClr="000000">
                  <a:lumMod val="65000"/>
                  <a:lumOff val="35000"/>
                </a:sysClr>
              </a:solidFill>
              <a:prstDash val="solid"/>
              <a:miter lim="800000"/>
            </a:ln>
            <a:effectLst/>
          </p:spPr>
          <p:txBody>
            <a:bodyPr rtlCol="0" anchor="ctr"/>
            <a:lstStyle/>
            <a:p>
              <a:pPr algn="ctr" defTabSz="914463">
                <a:defRPr/>
              </a:pPr>
              <a:endParaRPr lang="en-US" kern="0">
                <a:solidFill>
                  <a:prstClr val="white"/>
                </a:solidFill>
                <a:latin typeface="Calibri" panose="020F0502020204030204"/>
              </a:endParaRPr>
            </a:p>
          </p:txBody>
        </p:sp>
        <p:sp>
          <p:nvSpPr>
            <p:cNvPr id="89" name="Rectangle 88">
              <a:extLst>
                <a:ext uri="{FF2B5EF4-FFF2-40B4-BE49-F238E27FC236}">
                  <a16:creationId xmlns:a16="http://schemas.microsoft.com/office/drawing/2014/main" id="{DA637CBD-9A5E-4BE7-9923-584891481786}"/>
                </a:ext>
              </a:extLst>
            </p:cNvPr>
            <p:cNvSpPr/>
            <p:nvPr/>
          </p:nvSpPr>
          <p:spPr>
            <a:xfrm>
              <a:off x="5069130" y="2470215"/>
              <a:ext cx="6094900" cy="3357819"/>
            </a:xfrm>
            <a:prstGeom prst="rect">
              <a:avLst/>
            </a:prstGeom>
            <a:solidFill>
              <a:sysClr val="window" lastClr="FFFFFF"/>
            </a:solidFill>
            <a:ln w="9525" cap="flat" cmpd="sng" algn="ctr">
              <a:solidFill>
                <a:sysClr val="windowText" lastClr="000000">
                  <a:lumMod val="65000"/>
                  <a:lumOff val="35000"/>
                </a:sysClr>
              </a:solidFill>
              <a:prstDash val="solid"/>
              <a:miter lim="800000"/>
            </a:ln>
            <a:effectLst/>
          </p:spPr>
          <p:txBody>
            <a:bodyPr rtlCol="0" anchor="ctr"/>
            <a:lstStyle/>
            <a:p>
              <a:pPr algn="ctr" defTabSz="914463">
                <a:defRPr/>
              </a:pPr>
              <a:endParaRPr lang="en-US"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F5B8DE7F-E42C-413E-BBA2-E2B5105C5054}"/>
                </a:ext>
              </a:extLst>
            </p:cNvPr>
            <p:cNvSpPr txBox="1"/>
            <p:nvPr/>
          </p:nvSpPr>
          <p:spPr>
            <a:xfrm flipH="1">
              <a:off x="8052423" y="5203942"/>
              <a:ext cx="1628073"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Speech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Synthesis</a:t>
              </a:r>
            </a:p>
          </p:txBody>
        </p:sp>
        <p:sp>
          <p:nvSpPr>
            <p:cNvPr id="91" name="TextBox 90">
              <a:extLst>
                <a:ext uri="{FF2B5EF4-FFF2-40B4-BE49-F238E27FC236}">
                  <a16:creationId xmlns:a16="http://schemas.microsoft.com/office/drawing/2014/main" id="{F18A5845-44D4-4160-861B-7DAFCFC1F8D5}"/>
                </a:ext>
              </a:extLst>
            </p:cNvPr>
            <p:cNvSpPr txBox="1"/>
            <p:nvPr/>
          </p:nvSpPr>
          <p:spPr>
            <a:xfrm flipH="1">
              <a:off x="9870092" y="5211671"/>
              <a:ext cx="1301473"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Voice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Encoder</a:t>
              </a:r>
            </a:p>
          </p:txBody>
        </p:sp>
        <p:sp>
          <p:nvSpPr>
            <p:cNvPr id="92" name="TextBox 91">
              <a:extLst>
                <a:ext uri="{FF2B5EF4-FFF2-40B4-BE49-F238E27FC236}">
                  <a16:creationId xmlns:a16="http://schemas.microsoft.com/office/drawing/2014/main" id="{810AF614-8491-4967-A961-977A1C8BF221}"/>
                </a:ext>
              </a:extLst>
            </p:cNvPr>
            <p:cNvSpPr txBox="1"/>
            <p:nvPr/>
          </p:nvSpPr>
          <p:spPr>
            <a:xfrm flipH="1">
              <a:off x="6404639" y="3665085"/>
              <a:ext cx="1890140" cy="298831"/>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Decoder</a:t>
              </a:r>
            </a:p>
          </p:txBody>
        </p:sp>
        <p:sp>
          <p:nvSpPr>
            <p:cNvPr id="93" name="TextBox 92">
              <a:extLst>
                <a:ext uri="{FF2B5EF4-FFF2-40B4-BE49-F238E27FC236}">
                  <a16:creationId xmlns:a16="http://schemas.microsoft.com/office/drawing/2014/main" id="{A01313F6-54EC-409E-817F-9915400CAF14}"/>
                </a:ext>
              </a:extLst>
            </p:cNvPr>
            <p:cNvSpPr txBox="1"/>
            <p:nvPr/>
          </p:nvSpPr>
          <p:spPr>
            <a:xfrm flipH="1">
              <a:off x="9751979" y="3653781"/>
              <a:ext cx="1540257"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Feature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Extraction</a:t>
              </a:r>
            </a:p>
          </p:txBody>
        </p:sp>
        <p:sp>
          <p:nvSpPr>
            <p:cNvPr id="94" name="TextBox 93">
              <a:extLst>
                <a:ext uri="{FF2B5EF4-FFF2-40B4-BE49-F238E27FC236}">
                  <a16:creationId xmlns:a16="http://schemas.microsoft.com/office/drawing/2014/main" id="{0BA0E05D-4D5C-43D0-809B-ED8626525BB5}"/>
                </a:ext>
              </a:extLst>
            </p:cNvPr>
            <p:cNvSpPr txBox="1"/>
            <p:nvPr/>
          </p:nvSpPr>
          <p:spPr>
            <a:xfrm flipH="1">
              <a:off x="8536661" y="3673489"/>
              <a:ext cx="996207"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Acoustic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Model</a:t>
              </a:r>
            </a:p>
          </p:txBody>
        </p:sp>
        <p:pic>
          <p:nvPicPr>
            <p:cNvPr id="95" name="Picture 94">
              <a:extLst>
                <a:ext uri="{FF2B5EF4-FFF2-40B4-BE49-F238E27FC236}">
                  <a16:creationId xmlns:a16="http://schemas.microsoft.com/office/drawing/2014/main" id="{597ACC42-079C-47B9-A100-F49ABB1018C8}"/>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75000"/>
                      </a14:imgEffect>
                    </a14:imgLayer>
                  </a14:imgProps>
                </a:ext>
                <a:ext uri="{28A0092B-C50C-407E-A947-70E740481C1C}">
                  <a14:useLocalDpi xmlns:a14="http://schemas.microsoft.com/office/drawing/2010/main"/>
                </a:ext>
              </a:extLst>
            </a:blip>
            <a:stretch/>
          </p:blipFill>
          <p:spPr>
            <a:xfrm>
              <a:off x="8649016" y="3019581"/>
              <a:ext cx="708730" cy="559398"/>
            </a:xfrm>
            <a:prstGeom prst="rect">
              <a:avLst/>
            </a:prstGeom>
          </p:spPr>
        </p:pic>
        <p:pic>
          <p:nvPicPr>
            <p:cNvPr id="96" name="Picture 95">
              <a:extLst>
                <a:ext uri="{FF2B5EF4-FFF2-40B4-BE49-F238E27FC236}">
                  <a16:creationId xmlns:a16="http://schemas.microsoft.com/office/drawing/2014/main" id="{A11F3213-E760-49BD-A411-F562E5B3AA7E}"/>
                </a:ext>
              </a:extLst>
            </p:cNvPr>
            <p:cNvPicPr>
              <a:picLocks noChangeAspect="1"/>
            </p:cNvPicPr>
            <p:nvPr/>
          </p:nvPicPr>
          <p:blipFill>
            <a:blip r:embed="rId5" cstate="email">
              <a:extLst>
                <a:ext uri="{BEBA8EAE-BF5A-486C-A8C5-ECC9F3942E4B}">
                  <a14:imgProps xmlns:a14="http://schemas.microsoft.com/office/drawing/2010/main">
                    <a14:imgLayer r:embed="rId6">
                      <a14:imgEffect>
                        <a14:brightnessContrast bright="-75000"/>
                      </a14:imgEffect>
                    </a14:imgLayer>
                  </a14:imgProps>
                </a:ext>
                <a:ext uri="{28A0092B-C50C-407E-A947-70E740481C1C}">
                  <a14:useLocalDpi xmlns:a14="http://schemas.microsoft.com/office/drawing/2010/main"/>
                </a:ext>
              </a:extLst>
            </a:blip>
            <a:stretch>
              <a:fillRect/>
            </a:stretch>
          </p:blipFill>
          <p:spPr>
            <a:xfrm>
              <a:off x="6892481" y="3111201"/>
              <a:ext cx="934739" cy="405445"/>
            </a:xfrm>
            <a:prstGeom prst="rect">
              <a:avLst/>
            </a:prstGeom>
          </p:spPr>
        </p:pic>
        <p:pic>
          <p:nvPicPr>
            <p:cNvPr id="97" name="Picture 96" descr="A close up of a logo&#10;&#10;Description automatically generated">
              <a:extLst>
                <a:ext uri="{FF2B5EF4-FFF2-40B4-BE49-F238E27FC236}">
                  <a16:creationId xmlns:a16="http://schemas.microsoft.com/office/drawing/2014/main" id="{00BD70F8-4790-47B1-A88F-F76F6A3A116B}"/>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75000"/>
                      </a14:imgEffect>
                    </a14:imgLayer>
                  </a14:imgProps>
                </a:ext>
                <a:ext uri="{28A0092B-C50C-407E-A947-70E740481C1C}">
                  <a14:useLocalDpi xmlns:a14="http://schemas.microsoft.com/office/drawing/2010/main"/>
                </a:ext>
              </a:extLst>
            </a:blip>
            <a:stretch>
              <a:fillRect/>
            </a:stretch>
          </p:blipFill>
          <p:spPr>
            <a:xfrm>
              <a:off x="10212512" y="3038364"/>
              <a:ext cx="616634" cy="493971"/>
            </a:xfrm>
            <a:prstGeom prst="rect">
              <a:avLst/>
            </a:prstGeom>
          </p:spPr>
        </p:pic>
        <p:pic>
          <p:nvPicPr>
            <p:cNvPr id="98" name="Picture 97">
              <a:extLst>
                <a:ext uri="{FF2B5EF4-FFF2-40B4-BE49-F238E27FC236}">
                  <a16:creationId xmlns:a16="http://schemas.microsoft.com/office/drawing/2014/main" id="{CBEA82E8-9C53-420A-9B94-0A656F16D2F3}"/>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brightnessContrast bright="-75000"/>
                      </a14:imgEffect>
                    </a14:imgLayer>
                  </a14:imgProps>
                </a:ext>
                <a:ext uri="{28A0092B-C50C-407E-A947-70E740481C1C}">
                  <a14:useLocalDpi xmlns:a14="http://schemas.microsoft.com/office/drawing/2010/main"/>
                </a:ext>
              </a:extLst>
            </a:blip>
            <a:stretch/>
          </p:blipFill>
          <p:spPr>
            <a:xfrm>
              <a:off x="8393505" y="4547094"/>
              <a:ext cx="937324" cy="525233"/>
            </a:xfrm>
            <a:prstGeom prst="rect">
              <a:avLst/>
            </a:prstGeom>
          </p:spPr>
        </p:pic>
        <p:pic>
          <p:nvPicPr>
            <p:cNvPr id="99" name="Picture 98">
              <a:extLst>
                <a:ext uri="{FF2B5EF4-FFF2-40B4-BE49-F238E27FC236}">
                  <a16:creationId xmlns:a16="http://schemas.microsoft.com/office/drawing/2014/main" id="{1DB01C64-D7C5-4AA6-AF52-93687F77AD30}"/>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brightnessContrast bright="-75000"/>
                      </a14:imgEffect>
                    </a14:imgLayer>
                  </a14:imgProps>
                </a:ext>
                <a:ext uri="{28A0092B-C50C-407E-A947-70E740481C1C}">
                  <a14:useLocalDpi xmlns:a14="http://schemas.microsoft.com/office/drawing/2010/main"/>
                </a:ext>
              </a:extLst>
            </a:blip>
            <a:stretch/>
          </p:blipFill>
          <p:spPr>
            <a:xfrm>
              <a:off x="9950492" y="4628820"/>
              <a:ext cx="1018318" cy="425264"/>
            </a:xfrm>
            <a:prstGeom prst="rect">
              <a:avLst/>
            </a:prstGeom>
          </p:spPr>
        </p:pic>
        <p:sp>
          <p:nvSpPr>
            <p:cNvPr id="100" name="TextBox 99">
              <a:extLst>
                <a:ext uri="{FF2B5EF4-FFF2-40B4-BE49-F238E27FC236}">
                  <a16:creationId xmlns:a16="http://schemas.microsoft.com/office/drawing/2014/main" id="{83ED3037-2820-4475-B0A9-E58859DA4408}"/>
                </a:ext>
              </a:extLst>
            </p:cNvPr>
            <p:cNvSpPr txBox="1"/>
            <p:nvPr/>
          </p:nvSpPr>
          <p:spPr>
            <a:xfrm flipH="1">
              <a:off x="6288811" y="5228266"/>
              <a:ext cx="2056447"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NLU &amp;</a:t>
              </a:r>
            </a:p>
            <a:p>
              <a:pPr algn="ctr" defTabSz="457232">
                <a:lnSpc>
                  <a:spcPct val="90000"/>
                </a:lnSpc>
                <a:defRPr/>
              </a:pPr>
              <a:r>
                <a:rPr lang="en-US" sz="1200" kern="0">
                  <a:solidFill>
                    <a:prstClr val="black">
                      <a:lumMod val="65000"/>
                      <a:lumOff val="35000"/>
                    </a:prstClr>
                  </a:solidFill>
                  <a:latin typeface="DINPro-Regular" panose="02000503030000020004" pitchFamily="50" charset="0"/>
                </a:rPr>
                <a:t>Recommenders</a:t>
              </a:r>
            </a:p>
          </p:txBody>
        </p:sp>
        <p:pic>
          <p:nvPicPr>
            <p:cNvPr id="101" name="Picture 100">
              <a:extLst>
                <a:ext uri="{FF2B5EF4-FFF2-40B4-BE49-F238E27FC236}">
                  <a16:creationId xmlns:a16="http://schemas.microsoft.com/office/drawing/2014/main" id="{2A0AED55-8B39-40E9-8B81-F89058C005AB}"/>
                </a:ext>
              </a:extLst>
            </p:cNvPr>
            <p:cNvPicPr>
              <a:picLocks noChangeAspect="1"/>
            </p:cNvPicPr>
            <p:nvPr/>
          </p:nvPicPr>
          <p:blipFill>
            <a:blip r:embed="rId13" cstate="email">
              <a:extLst>
                <a:ext uri="{BEBA8EAE-BF5A-486C-A8C5-ECC9F3942E4B}">
                  <a14:imgProps xmlns:a14="http://schemas.microsoft.com/office/drawing/2010/main">
                    <a14:imgLayer r:embed="rId14">
                      <a14:imgEffect>
                        <a14:brightnessContrast bright="-75000"/>
                      </a14:imgEffect>
                    </a14:imgLayer>
                  </a14:imgProps>
                </a:ext>
                <a:ext uri="{28A0092B-C50C-407E-A947-70E740481C1C}">
                  <a14:useLocalDpi xmlns:a14="http://schemas.microsoft.com/office/drawing/2010/main"/>
                </a:ext>
              </a:extLst>
            </a:blip>
            <a:stretch>
              <a:fillRect/>
            </a:stretch>
          </p:blipFill>
          <p:spPr>
            <a:xfrm>
              <a:off x="6819012" y="4641673"/>
              <a:ext cx="946616" cy="410596"/>
            </a:xfrm>
            <a:prstGeom prst="rect">
              <a:avLst/>
            </a:prstGeom>
          </p:spPr>
        </p:pic>
        <p:cxnSp>
          <p:nvCxnSpPr>
            <p:cNvPr id="102" name="Straight Arrow Connector 101">
              <a:extLst>
                <a:ext uri="{FF2B5EF4-FFF2-40B4-BE49-F238E27FC236}">
                  <a16:creationId xmlns:a16="http://schemas.microsoft.com/office/drawing/2014/main" id="{6ABD03A2-07FF-441D-8FF9-8275A8F85242}"/>
                </a:ext>
              </a:extLst>
            </p:cNvPr>
            <p:cNvCxnSpPr>
              <a:cxnSpLocks/>
            </p:cNvCxnSpPr>
            <p:nvPr/>
          </p:nvCxnSpPr>
          <p:spPr>
            <a:xfrm>
              <a:off x="7317033" y="4098221"/>
              <a:ext cx="0" cy="332186"/>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3" name="Straight Arrow Connector 102">
              <a:extLst>
                <a:ext uri="{FF2B5EF4-FFF2-40B4-BE49-F238E27FC236}">
                  <a16:creationId xmlns:a16="http://schemas.microsoft.com/office/drawing/2014/main" id="{641857C8-D02D-403F-ABB7-B9B433C4E3E6}"/>
                </a:ext>
              </a:extLst>
            </p:cNvPr>
            <p:cNvCxnSpPr>
              <a:cxnSpLocks/>
            </p:cNvCxnSpPr>
            <p:nvPr/>
          </p:nvCxnSpPr>
          <p:spPr>
            <a:xfrm>
              <a:off x="6198833" y="3438929"/>
              <a:ext cx="387717"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4" name="Straight Arrow Connector 103">
              <a:extLst>
                <a:ext uri="{FF2B5EF4-FFF2-40B4-BE49-F238E27FC236}">
                  <a16:creationId xmlns:a16="http://schemas.microsoft.com/office/drawing/2014/main" id="{50421A08-2723-4663-AADA-C07F1424B070}"/>
                </a:ext>
              </a:extLst>
            </p:cNvPr>
            <p:cNvCxnSpPr>
              <a:cxnSpLocks/>
            </p:cNvCxnSpPr>
            <p:nvPr/>
          </p:nvCxnSpPr>
          <p:spPr>
            <a:xfrm flipH="1">
              <a:off x="9655877" y="3324556"/>
              <a:ext cx="319990"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pic>
          <p:nvPicPr>
            <p:cNvPr id="105" name="Picture 104">
              <a:extLst>
                <a:ext uri="{FF2B5EF4-FFF2-40B4-BE49-F238E27FC236}">
                  <a16:creationId xmlns:a16="http://schemas.microsoft.com/office/drawing/2014/main" id="{B6A879D5-B046-49EF-AAE3-BD41A17AE037}"/>
                </a:ext>
              </a:extLst>
            </p:cNvPr>
            <p:cNvPicPr>
              <a:picLocks noChangeAspect="1"/>
            </p:cNvPicPr>
            <p:nvPr/>
          </p:nvPicPr>
          <p:blipFill rotWithShape="1">
            <a:blip r:embed="rId15" cstate="email">
              <a:extLst>
                <a:ext uri="{BEBA8EAE-BF5A-486C-A8C5-ECC9F3942E4B}">
                  <a14:imgProps xmlns:a14="http://schemas.microsoft.com/office/drawing/2010/main">
                    <a14:imgLayer r:embed="rId16">
                      <a14:imgEffect>
                        <a14:brightnessContrast bright="-75000"/>
                      </a14:imgEffect>
                    </a14:imgLayer>
                  </a14:imgProps>
                </a:ext>
                <a:ext uri="{28A0092B-C50C-407E-A947-70E740481C1C}">
                  <a14:useLocalDpi xmlns:a14="http://schemas.microsoft.com/office/drawing/2010/main"/>
                </a:ext>
              </a:extLst>
            </a:blip>
            <a:stretch/>
          </p:blipFill>
          <p:spPr>
            <a:xfrm>
              <a:off x="5392239" y="3092684"/>
              <a:ext cx="537267" cy="486295"/>
            </a:xfrm>
            <a:prstGeom prst="rect">
              <a:avLst/>
            </a:prstGeom>
          </p:spPr>
        </p:pic>
        <p:cxnSp>
          <p:nvCxnSpPr>
            <p:cNvPr id="106" name="Straight Arrow Connector 105">
              <a:extLst>
                <a:ext uri="{FF2B5EF4-FFF2-40B4-BE49-F238E27FC236}">
                  <a16:creationId xmlns:a16="http://schemas.microsoft.com/office/drawing/2014/main" id="{50931658-7ACC-4881-891C-AF6B5AF9B9A1}"/>
                </a:ext>
              </a:extLst>
            </p:cNvPr>
            <p:cNvCxnSpPr>
              <a:cxnSpLocks/>
            </p:cNvCxnSpPr>
            <p:nvPr/>
          </p:nvCxnSpPr>
          <p:spPr>
            <a:xfrm flipH="1">
              <a:off x="6184625" y="3217126"/>
              <a:ext cx="401713"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7" name="Straight Arrow Connector 106">
              <a:extLst>
                <a:ext uri="{FF2B5EF4-FFF2-40B4-BE49-F238E27FC236}">
                  <a16:creationId xmlns:a16="http://schemas.microsoft.com/office/drawing/2014/main" id="{F89BD1A0-2915-469A-BFA6-68ED3F1E05E3}"/>
                </a:ext>
              </a:extLst>
            </p:cNvPr>
            <p:cNvCxnSpPr>
              <a:cxnSpLocks/>
            </p:cNvCxnSpPr>
            <p:nvPr/>
          </p:nvCxnSpPr>
          <p:spPr>
            <a:xfrm flipH="1">
              <a:off x="8037228" y="3324556"/>
              <a:ext cx="387458"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8" name="Straight Arrow Connector 107">
              <a:extLst>
                <a:ext uri="{FF2B5EF4-FFF2-40B4-BE49-F238E27FC236}">
                  <a16:creationId xmlns:a16="http://schemas.microsoft.com/office/drawing/2014/main" id="{DD9CAA2E-BE78-4C0C-AD61-6FAB78950171}"/>
                </a:ext>
              </a:extLst>
            </p:cNvPr>
            <p:cNvCxnSpPr>
              <a:cxnSpLocks/>
            </p:cNvCxnSpPr>
            <p:nvPr/>
          </p:nvCxnSpPr>
          <p:spPr>
            <a:xfrm>
              <a:off x="7851789" y="4841452"/>
              <a:ext cx="387934"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9" name="Straight Arrow Connector 108">
              <a:extLst>
                <a:ext uri="{FF2B5EF4-FFF2-40B4-BE49-F238E27FC236}">
                  <a16:creationId xmlns:a16="http://schemas.microsoft.com/office/drawing/2014/main" id="{E2B6E67F-2A4D-4624-A3E8-B91CEB8EA5E2}"/>
                </a:ext>
              </a:extLst>
            </p:cNvPr>
            <p:cNvCxnSpPr>
              <a:cxnSpLocks/>
            </p:cNvCxnSpPr>
            <p:nvPr/>
          </p:nvCxnSpPr>
          <p:spPr>
            <a:xfrm>
              <a:off x="9428886" y="4841452"/>
              <a:ext cx="380690"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sp>
          <p:nvSpPr>
            <p:cNvPr id="110" name="TextBox 109">
              <a:extLst>
                <a:ext uri="{FF2B5EF4-FFF2-40B4-BE49-F238E27FC236}">
                  <a16:creationId xmlns:a16="http://schemas.microsoft.com/office/drawing/2014/main" id="{4FC08D36-14D3-4644-BC0F-321A3E9FD38E}"/>
                </a:ext>
              </a:extLst>
            </p:cNvPr>
            <p:cNvSpPr txBox="1"/>
            <p:nvPr/>
          </p:nvSpPr>
          <p:spPr>
            <a:xfrm flipH="1">
              <a:off x="5190762" y="2563693"/>
              <a:ext cx="2390346" cy="362866"/>
            </a:xfrm>
            <a:prstGeom prst="rect">
              <a:avLst/>
            </a:prstGeom>
            <a:noFill/>
          </p:spPr>
          <p:txBody>
            <a:bodyPr wrap="square" rtlCol="0">
              <a:spAutoFit/>
            </a:bodyPr>
            <a:lstStyle/>
            <a:p>
              <a:pPr defTabSz="457232">
                <a:lnSpc>
                  <a:spcPct val="90000"/>
                </a:lnSpc>
                <a:defRPr/>
              </a:pPr>
              <a:r>
                <a:rPr lang="en-US" sz="1600" kern="0">
                  <a:solidFill>
                    <a:prstClr val="black">
                      <a:lumMod val="65000"/>
                      <a:lumOff val="35000"/>
                    </a:prstClr>
                  </a:solidFill>
                  <a:latin typeface="DINPro-Regular" panose="02000503030000020004" pitchFamily="50" charset="0"/>
                </a:rPr>
                <a:t>Speech</a:t>
              </a:r>
            </a:p>
          </p:txBody>
        </p:sp>
        <p:sp>
          <p:nvSpPr>
            <p:cNvPr id="111" name="TextBox 110">
              <a:extLst>
                <a:ext uri="{FF2B5EF4-FFF2-40B4-BE49-F238E27FC236}">
                  <a16:creationId xmlns:a16="http://schemas.microsoft.com/office/drawing/2014/main" id="{B299B4EE-B66E-443B-AAF3-8D54566D030A}"/>
                </a:ext>
              </a:extLst>
            </p:cNvPr>
            <p:cNvSpPr txBox="1"/>
            <p:nvPr/>
          </p:nvSpPr>
          <p:spPr>
            <a:xfrm flipH="1">
              <a:off x="5417652" y="2114868"/>
              <a:ext cx="2390346" cy="362866"/>
            </a:xfrm>
            <a:prstGeom prst="rect">
              <a:avLst/>
            </a:prstGeom>
            <a:noFill/>
          </p:spPr>
          <p:txBody>
            <a:bodyPr wrap="square" rtlCol="0">
              <a:spAutoFit/>
            </a:bodyPr>
            <a:lstStyle/>
            <a:p>
              <a:pPr defTabSz="457232">
                <a:lnSpc>
                  <a:spcPct val="90000"/>
                </a:lnSpc>
                <a:defRPr/>
              </a:pPr>
              <a:r>
                <a:rPr lang="en-US" sz="1600" kern="0">
                  <a:solidFill>
                    <a:prstClr val="black">
                      <a:lumMod val="65000"/>
                      <a:lumOff val="35000"/>
                    </a:prstClr>
                  </a:solidFill>
                  <a:latin typeface="DINPro-Regular" panose="02000503030000020004" pitchFamily="50" charset="0"/>
                </a:rPr>
                <a:t>Vision</a:t>
              </a:r>
            </a:p>
          </p:txBody>
        </p:sp>
        <p:sp>
          <p:nvSpPr>
            <p:cNvPr id="112" name="TextBox 111">
              <a:extLst>
                <a:ext uri="{FF2B5EF4-FFF2-40B4-BE49-F238E27FC236}">
                  <a16:creationId xmlns:a16="http://schemas.microsoft.com/office/drawing/2014/main" id="{F9400919-6DA5-4F5F-8CB3-0A15C62C61E6}"/>
                </a:ext>
              </a:extLst>
            </p:cNvPr>
            <p:cNvSpPr txBox="1"/>
            <p:nvPr/>
          </p:nvSpPr>
          <p:spPr>
            <a:xfrm flipH="1">
              <a:off x="5646879" y="1720981"/>
              <a:ext cx="2390346" cy="362866"/>
            </a:xfrm>
            <a:prstGeom prst="rect">
              <a:avLst/>
            </a:prstGeom>
            <a:noFill/>
          </p:spPr>
          <p:txBody>
            <a:bodyPr wrap="square" rtlCol="0">
              <a:spAutoFit/>
            </a:bodyPr>
            <a:lstStyle/>
            <a:p>
              <a:pPr defTabSz="457232">
                <a:lnSpc>
                  <a:spcPct val="90000"/>
                </a:lnSpc>
                <a:defRPr/>
              </a:pPr>
              <a:r>
                <a:rPr lang="en-US" sz="1600" kern="0">
                  <a:solidFill>
                    <a:prstClr val="black">
                      <a:lumMod val="65000"/>
                      <a:lumOff val="35000"/>
                    </a:prstClr>
                  </a:solidFill>
                  <a:latin typeface="DINPro-Regular" panose="02000503030000020004" pitchFamily="50" charset="0"/>
                </a:rPr>
                <a:t>NLU</a:t>
              </a:r>
            </a:p>
          </p:txBody>
        </p:sp>
        <p:sp>
          <p:nvSpPr>
            <p:cNvPr id="113" name="TextBox 112">
              <a:extLst>
                <a:ext uri="{FF2B5EF4-FFF2-40B4-BE49-F238E27FC236}">
                  <a16:creationId xmlns:a16="http://schemas.microsoft.com/office/drawing/2014/main" id="{3C0585CA-9A01-4A19-828D-E8BA2337EB26}"/>
                </a:ext>
              </a:extLst>
            </p:cNvPr>
            <p:cNvSpPr txBox="1"/>
            <p:nvPr/>
          </p:nvSpPr>
          <p:spPr>
            <a:xfrm flipH="1">
              <a:off x="5204996" y="3673489"/>
              <a:ext cx="911751"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Language </a:t>
              </a:r>
            </a:p>
            <a:p>
              <a:pPr algn="ctr" defTabSz="457232">
                <a:lnSpc>
                  <a:spcPct val="90000"/>
                </a:lnSpc>
                <a:defRPr/>
              </a:pPr>
              <a:r>
                <a:rPr lang="en-US" sz="1200" kern="0">
                  <a:solidFill>
                    <a:prstClr val="black">
                      <a:lumMod val="65000"/>
                      <a:lumOff val="35000"/>
                    </a:prstClr>
                  </a:solidFill>
                  <a:latin typeface="DINPro-Regular" panose="02000503030000020004" pitchFamily="50" charset="0"/>
                </a:rPr>
                <a:t>Model</a:t>
              </a:r>
            </a:p>
          </p:txBody>
        </p:sp>
        <p:pic>
          <p:nvPicPr>
            <p:cNvPr id="114" name="Graphic 11">
              <a:extLst>
                <a:ext uri="{FF2B5EF4-FFF2-40B4-BE49-F238E27FC236}">
                  <a16:creationId xmlns:a16="http://schemas.microsoft.com/office/drawing/2014/main" id="{48022AFF-F2A4-494B-A53F-CA1120A5BC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3124" y="2993293"/>
              <a:ext cx="1070366" cy="1236457"/>
            </a:xfrm>
            <a:prstGeom prst="rect">
              <a:avLst/>
            </a:prstGeom>
          </p:spPr>
        </p:pic>
        <p:cxnSp>
          <p:nvCxnSpPr>
            <p:cNvPr id="115" name="Straight Arrow Connector 114">
              <a:extLst>
                <a:ext uri="{FF2B5EF4-FFF2-40B4-BE49-F238E27FC236}">
                  <a16:creationId xmlns:a16="http://schemas.microsoft.com/office/drawing/2014/main" id="{9DF0B335-300D-45CC-A811-06F705BFE221}"/>
                </a:ext>
              </a:extLst>
            </p:cNvPr>
            <p:cNvCxnSpPr/>
            <p:nvPr/>
          </p:nvCxnSpPr>
          <p:spPr>
            <a:xfrm>
              <a:off x="1752166" y="3611522"/>
              <a:ext cx="2851525" cy="9773"/>
            </a:xfrm>
            <a:prstGeom prst="straightConnector1">
              <a:avLst/>
            </a:prstGeom>
            <a:noFill/>
            <a:ln w="12700" cap="flat" cmpd="sng" algn="ctr">
              <a:solidFill>
                <a:srgbClr val="8C8C8C"/>
              </a:solidFill>
              <a:prstDash val="solid"/>
              <a:miter lim="800000"/>
              <a:headEnd w="lg" len="lg"/>
              <a:tailEnd type="triangle" w="lg" len="lg"/>
            </a:ln>
            <a:effectLst/>
          </p:spPr>
        </p:cxnSp>
        <p:sp>
          <p:nvSpPr>
            <p:cNvPr id="116" name="TextBox 115">
              <a:extLst>
                <a:ext uri="{FF2B5EF4-FFF2-40B4-BE49-F238E27FC236}">
                  <a16:creationId xmlns:a16="http://schemas.microsoft.com/office/drawing/2014/main" id="{A2D8A770-F659-420F-AB15-AD24D66B5E84}"/>
                </a:ext>
              </a:extLst>
            </p:cNvPr>
            <p:cNvSpPr txBox="1"/>
            <p:nvPr/>
          </p:nvSpPr>
          <p:spPr>
            <a:xfrm>
              <a:off x="2058880" y="3669198"/>
              <a:ext cx="2162668" cy="853803"/>
            </a:xfrm>
            <a:prstGeom prst="rect">
              <a:avLst/>
            </a:prstGeom>
            <a:noFill/>
          </p:spPr>
          <p:txBody>
            <a:bodyPr wrap="none" rtlCol="0" anchor="t">
              <a:spAutoFit/>
            </a:bodyPr>
            <a:lstStyle/>
            <a:p>
              <a:pPr algn="ctr" defTabSz="914463">
                <a:defRPr/>
              </a:pPr>
              <a:r>
                <a:rPr lang="en-US" sz="1400" kern="0" dirty="0">
                  <a:solidFill>
                    <a:prstClr val="black">
                      <a:lumMod val="75000"/>
                      <a:lumOff val="25000"/>
                    </a:prstClr>
                  </a:solidFill>
                  <a:latin typeface="DINPro-Regular" panose="02000503030000020004" pitchFamily="50" charset="0"/>
                </a:rPr>
                <a:t>TensorRT</a:t>
              </a:r>
              <a:endParaRPr lang="en-US" sz="1400" kern="0" dirty="0">
                <a:solidFill>
                  <a:prstClr val="black">
                    <a:lumMod val="75000"/>
                    <a:lumOff val="25000"/>
                  </a:prstClr>
                </a:solidFill>
                <a:latin typeface="DINPro-Regular" panose="02000503030000020004" pitchFamily="50" charset="0"/>
                <a:cs typeface="Calibri"/>
              </a:endParaRPr>
            </a:p>
            <a:p>
              <a:pPr algn="ctr" defTabSz="914463">
                <a:defRPr/>
              </a:pPr>
              <a:r>
                <a:rPr lang="en-US" sz="1400" kern="0" dirty="0">
                  <a:solidFill>
                    <a:prstClr val="black">
                      <a:lumMod val="75000"/>
                      <a:lumOff val="25000"/>
                    </a:prstClr>
                  </a:solidFill>
                  <a:latin typeface="DINPro-Regular" panose="02000503030000020004" pitchFamily="50" charset="0"/>
                </a:rPr>
                <a:t>Triton Inference Server</a:t>
              </a:r>
              <a:endParaRPr lang="en-US" sz="1400" kern="0" dirty="0">
                <a:solidFill>
                  <a:prstClr val="black">
                    <a:lumMod val="75000"/>
                    <a:lumOff val="25000"/>
                  </a:prstClr>
                </a:solidFill>
                <a:latin typeface="DINPro-Regular" panose="02000503030000020004" pitchFamily="50" charset="0"/>
                <a:cs typeface="Calibri"/>
              </a:endParaRPr>
            </a:p>
            <a:p>
              <a:pPr algn="ctr" defTabSz="914463">
                <a:defRPr/>
              </a:pPr>
              <a:r>
                <a:rPr lang="en-US" sz="1400" kern="0" dirty="0">
                  <a:solidFill>
                    <a:prstClr val="black">
                      <a:lumMod val="75000"/>
                      <a:lumOff val="25000"/>
                    </a:prstClr>
                  </a:solidFill>
                  <a:latin typeface="DINPro-Regular" panose="02000503030000020004" pitchFamily="50" charset="0"/>
                </a:rPr>
                <a:t>Riva API Server</a:t>
              </a:r>
              <a:endParaRPr lang="en-US" sz="1400" kern="0" dirty="0">
                <a:solidFill>
                  <a:prstClr val="black">
                    <a:lumMod val="75000"/>
                    <a:lumOff val="25000"/>
                  </a:prstClr>
                </a:solidFill>
                <a:latin typeface="DINPro-Regular" panose="02000503030000020004" pitchFamily="50" charset="0"/>
                <a:cs typeface="Calibri"/>
              </a:endParaRPr>
            </a:p>
          </p:txBody>
        </p:sp>
      </p:grpSp>
      <p:sp>
        <p:nvSpPr>
          <p:cNvPr id="4" name="Rectangle 3">
            <a:extLst>
              <a:ext uri="{FF2B5EF4-FFF2-40B4-BE49-F238E27FC236}">
                <a16:creationId xmlns:a16="http://schemas.microsoft.com/office/drawing/2014/main" id="{48F42851-4E4C-425B-AD3A-BB3CC873ABF6}"/>
              </a:ext>
            </a:extLst>
          </p:cNvPr>
          <p:cNvSpPr/>
          <p:nvPr/>
        </p:nvSpPr>
        <p:spPr>
          <a:xfrm>
            <a:off x="8209115" y="8023130"/>
            <a:ext cx="9144000" cy="923330"/>
          </a:xfrm>
          <a:prstGeom prst="rect">
            <a:avLst/>
          </a:prstGeom>
        </p:spPr>
        <p:txBody>
          <a:bodyPr>
            <a:spAutoFit/>
          </a:bodyPr>
          <a:lstStyle/>
          <a:p>
            <a:pPr algn="ctr"/>
            <a:r>
              <a:rPr lang="en-US" dirty="0">
                <a:solidFill>
                  <a:srgbClr val="1A1A1A"/>
                </a:solidFill>
                <a:latin typeface="+mj-lt"/>
              </a:rPr>
              <a:t>Helm command to deploy models to production</a:t>
            </a:r>
            <a:endParaRPr lang="en-US" dirty="0">
              <a:latin typeface="+mj-lt"/>
            </a:endParaRPr>
          </a:p>
          <a:p>
            <a:br>
              <a:rPr lang="en-US" dirty="0">
                <a:latin typeface="+mj-lt"/>
              </a:rPr>
            </a:br>
            <a:endParaRPr lang="en-US" dirty="0">
              <a:latin typeface="+mj-lt"/>
            </a:endParaRPr>
          </a:p>
        </p:txBody>
      </p:sp>
    </p:spTree>
    <p:extLst>
      <p:ext uri="{BB962C8B-B14F-4D97-AF65-F5344CB8AC3E}">
        <p14:creationId xmlns:p14="http://schemas.microsoft.com/office/powerpoint/2010/main" val="243847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5" descr="A group of people sitting at a table&#10;&#10;Description generated with very high confidence">
            <a:extLst>
              <a:ext uri="{FF2B5EF4-FFF2-40B4-BE49-F238E27FC236}">
                <a16:creationId xmlns:a16="http://schemas.microsoft.com/office/drawing/2014/main" id="{DBBBA17C-03EF-40F3-9E7B-003EAED7F2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5843" y="3241637"/>
            <a:ext cx="5157720" cy="4077223"/>
          </a:xfrm>
          <a:prstGeom prst="rect">
            <a:avLst/>
          </a:prstGeom>
          <a:ln>
            <a:noFill/>
          </a:ln>
        </p:spPr>
      </p:pic>
      <p:sp>
        <p:nvSpPr>
          <p:cNvPr id="12" name="Rectangle 11">
            <a:extLst>
              <a:ext uri="{FF2B5EF4-FFF2-40B4-BE49-F238E27FC236}">
                <a16:creationId xmlns:a16="http://schemas.microsoft.com/office/drawing/2014/main" id="{870CFEB9-603A-4688-84B5-26B34C161257}"/>
              </a:ext>
            </a:extLst>
          </p:cNvPr>
          <p:cNvSpPr>
            <a:spLocks noChangeAspect="1"/>
          </p:cNvSpPr>
          <p:nvPr/>
        </p:nvSpPr>
        <p:spPr>
          <a:xfrm>
            <a:off x="6693389" y="6822483"/>
            <a:ext cx="5155043" cy="871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To Talk</a:t>
            </a:r>
          </a:p>
        </p:txBody>
      </p:sp>
      <p:sp>
        <p:nvSpPr>
          <p:cNvPr id="13" name="Rectangle 12">
            <a:extLst>
              <a:ext uri="{FF2B5EF4-FFF2-40B4-BE49-F238E27FC236}">
                <a16:creationId xmlns:a16="http://schemas.microsoft.com/office/drawing/2014/main" id="{49A8C371-B5B9-4932-814C-6BCA4D2C069F}"/>
              </a:ext>
            </a:extLst>
          </p:cNvPr>
          <p:cNvSpPr>
            <a:spLocks noChangeAspect="1"/>
          </p:cNvSpPr>
          <p:nvPr/>
        </p:nvSpPr>
        <p:spPr>
          <a:xfrm>
            <a:off x="12253617" y="6799224"/>
            <a:ext cx="5157217" cy="877738"/>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Virtual Assistant</a:t>
            </a:r>
          </a:p>
        </p:txBody>
      </p:sp>
      <p:sp>
        <p:nvSpPr>
          <p:cNvPr id="14" name="Rectangle 13">
            <a:extLst>
              <a:ext uri="{FF2B5EF4-FFF2-40B4-BE49-F238E27FC236}">
                <a16:creationId xmlns:a16="http://schemas.microsoft.com/office/drawing/2014/main" id="{FF415919-67E2-4024-9A6B-A4962F1E3C51}"/>
              </a:ext>
            </a:extLst>
          </p:cNvPr>
          <p:cNvSpPr/>
          <p:nvPr/>
        </p:nvSpPr>
        <p:spPr>
          <a:xfrm>
            <a:off x="738478" y="7781203"/>
            <a:ext cx="5209298" cy="359522"/>
          </a:xfrm>
          <a:prstGeom prst="rect">
            <a:avLst/>
          </a:prstGeom>
        </p:spPr>
        <p:txBody>
          <a:bodyPr wrap="square">
            <a:spAutoFit/>
          </a:bodyPr>
          <a:lstStyle/>
          <a:p>
            <a:pPr algn="ctr">
              <a:lnSpc>
                <a:spcPct val="115000"/>
              </a:lnSpc>
              <a:spcBef>
                <a:spcPts val="0"/>
              </a:spcBef>
              <a:spcAft>
                <a:spcPts val="0"/>
              </a:spcAft>
              <a:buClr>
                <a:schemeClr val="dk1"/>
              </a:buClr>
              <a:buSzPts val="800"/>
            </a:pPr>
            <a:r>
              <a:rPr lang="en-US" sz="1650" dirty="0">
                <a:solidFill>
                  <a:schemeClr val="bg1">
                    <a:alpha val="81000"/>
                  </a:schemeClr>
                </a:solidFill>
                <a:highlight>
                  <a:srgbClr val="FCFCFC"/>
                </a:highlight>
                <a:ea typeface="Trebuchet MS"/>
                <a:cs typeface="Trebuchet MS"/>
                <a:sym typeface="Trebuchet MS"/>
              </a:rPr>
              <a:t>Transcribe multi-user multi-context conversations</a:t>
            </a:r>
          </a:p>
        </p:txBody>
      </p:sp>
      <p:sp>
        <p:nvSpPr>
          <p:cNvPr id="17" name="Title 16">
            <a:extLst>
              <a:ext uri="{FF2B5EF4-FFF2-40B4-BE49-F238E27FC236}">
                <a16:creationId xmlns:a16="http://schemas.microsoft.com/office/drawing/2014/main" id="{7876670B-DFAB-4328-B17C-A86A4CABEC1A}"/>
              </a:ext>
            </a:extLst>
          </p:cNvPr>
          <p:cNvSpPr>
            <a:spLocks noGrp="1"/>
          </p:cNvSpPr>
          <p:nvPr>
            <p:ph type="title"/>
          </p:nvPr>
        </p:nvSpPr>
        <p:spPr/>
        <p:txBody>
          <a:bodyPr/>
          <a:lstStyle/>
          <a:p>
            <a:r>
              <a:rPr lang="en-US" dirty="0"/>
              <a:t>Riva Samples</a:t>
            </a:r>
          </a:p>
        </p:txBody>
      </p:sp>
      <p:sp>
        <p:nvSpPr>
          <p:cNvPr id="16" name="Text Placeholder 7">
            <a:extLst>
              <a:ext uri="{FF2B5EF4-FFF2-40B4-BE49-F238E27FC236}">
                <a16:creationId xmlns:a16="http://schemas.microsoft.com/office/drawing/2014/main" id="{AF5EDDB9-7619-48F5-9D9C-C095718529CC}"/>
              </a:ext>
            </a:extLst>
          </p:cNvPr>
          <p:cNvSpPr txBox="1">
            <a:spLocks/>
          </p:cNvSpPr>
          <p:nvPr/>
        </p:nvSpPr>
        <p:spPr bwMode="auto">
          <a:xfrm>
            <a:off x="12335913" y="7753961"/>
            <a:ext cx="5260327" cy="460552"/>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fontAlgn="base">
              <a:lnSpc>
                <a:spcPct val="90000"/>
              </a:lnSpc>
              <a:spcBef>
                <a:spcPts val="1000"/>
              </a:spcBef>
              <a:spcAft>
                <a:spcPts val="1000"/>
              </a:spcAft>
              <a:buClr>
                <a:schemeClr val="bg2"/>
              </a:buClr>
              <a:buSzPct val="100000"/>
              <a:buFontTx/>
              <a:buNone/>
              <a:defRPr sz="2000" b="0">
                <a:solidFill>
                  <a:schemeClr val="tx2"/>
                </a:solidFill>
                <a:latin typeface="Courier New" panose="02070309020205020404" pitchFamily="49" charset="0"/>
                <a:ea typeface="+mn-ea"/>
                <a:cs typeface="Courier New" panose="02070309020205020404" pitchFamily="49" charset="0"/>
              </a:defRPr>
            </a:lvl1pPr>
            <a:lvl2pPr marL="635044" indent="0" algn="ctr" rtl="0" fontAlgn="base">
              <a:lnSpc>
                <a:spcPct val="90000"/>
              </a:lnSpc>
              <a:spcBef>
                <a:spcPts val="1000"/>
              </a:spcBef>
              <a:spcAft>
                <a:spcPts val="1000"/>
              </a:spcAft>
              <a:buClr>
                <a:schemeClr val="bg2"/>
              </a:buClr>
              <a:buSzPct val="100000"/>
              <a:buFontTx/>
              <a:buNone/>
              <a:defRPr sz="3111" b="0">
                <a:solidFill>
                  <a:schemeClr val="tx2"/>
                </a:solidFill>
                <a:latin typeface="Trebuchet MS" panose="020B0603020202020204" pitchFamily="34" charset="0"/>
              </a:defRPr>
            </a:lvl2pPr>
            <a:lvl3pPr marL="1210113" indent="0" algn="ctr" rtl="0" fontAlgn="base">
              <a:lnSpc>
                <a:spcPct val="90000"/>
              </a:lnSpc>
              <a:spcBef>
                <a:spcPts val="1000"/>
              </a:spcBef>
              <a:spcAft>
                <a:spcPts val="1000"/>
              </a:spcAft>
              <a:buClr>
                <a:schemeClr val="bg2"/>
              </a:buClr>
              <a:buSzPct val="100000"/>
              <a:buFontTx/>
              <a:buNone/>
              <a:defRPr sz="3111" b="0">
                <a:solidFill>
                  <a:schemeClr val="tx2"/>
                </a:solidFill>
                <a:latin typeface="Trebuchet MS" panose="020B0603020202020204" pitchFamily="34" charset="0"/>
              </a:defRPr>
            </a:lvl3pPr>
            <a:lvl4pPr marL="1718148" indent="0" algn="ctr" rtl="0" fontAlgn="base">
              <a:spcBef>
                <a:spcPct val="20000"/>
              </a:spcBef>
              <a:spcAft>
                <a:spcPct val="0"/>
              </a:spcAft>
              <a:buFontTx/>
              <a:buNone/>
              <a:defRPr sz="3111">
                <a:solidFill>
                  <a:schemeClr val="tx2"/>
                </a:solidFill>
                <a:latin typeface="Trebuchet MS" panose="020B0603020202020204" pitchFamily="34" charset="0"/>
              </a:defRPr>
            </a:lvl4pPr>
            <a:lvl5pPr marL="2099175" indent="0" algn="ctr" rtl="0" fontAlgn="base">
              <a:spcBef>
                <a:spcPct val="20000"/>
              </a:spcBef>
              <a:spcAft>
                <a:spcPct val="0"/>
              </a:spcAft>
              <a:buFontTx/>
              <a:buNone/>
              <a:defRPr sz="3111">
                <a:solidFill>
                  <a:schemeClr val="tx2"/>
                </a:solidFill>
                <a:latin typeface="Trebuchet MS" panose="020B0603020202020204" pitchFamily="34" charset="0"/>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algn="ctr">
              <a:lnSpc>
                <a:spcPct val="115000"/>
              </a:lnSpc>
              <a:spcBef>
                <a:spcPts val="0"/>
              </a:spcBef>
              <a:spcAft>
                <a:spcPts val="0"/>
              </a:spcAft>
              <a:buClr>
                <a:schemeClr val="dk1"/>
              </a:buClr>
              <a:buSzPts val="800"/>
            </a:pPr>
            <a:r>
              <a:rPr lang="en-US" sz="1800">
                <a:solidFill>
                  <a:schemeClr val="bg1">
                    <a:alpha val="83000"/>
                  </a:schemeClr>
                </a:solidFill>
                <a:highlight>
                  <a:srgbClr val="FCFCFC"/>
                </a:highlight>
                <a:latin typeface="+mn-lt"/>
                <a:ea typeface="Trebuchet MS"/>
                <a:cs typeface="Trebuchet MS"/>
                <a:sym typeface="Trebuchet MS"/>
              </a:rPr>
              <a:t>End-to-end conversational AI system</a:t>
            </a:r>
          </a:p>
        </p:txBody>
      </p:sp>
      <p:sp>
        <p:nvSpPr>
          <p:cNvPr id="18" name="Rectangle 17">
            <a:extLst>
              <a:ext uri="{FF2B5EF4-FFF2-40B4-BE49-F238E27FC236}">
                <a16:creationId xmlns:a16="http://schemas.microsoft.com/office/drawing/2014/main" id="{D7964F6B-322B-4A68-90A5-626D81E6D908}"/>
              </a:ext>
            </a:extLst>
          </p:cNvPr>
          <p:cNvSpPr/>
          <p:nvPr/>
        </p:nvSpPr>
        <p:spPr>
          <a:xfrm>
            <a:off x="790055" y="3226676"/>
            <a:ext cx="5157720" cy="3595808"/>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B2F4D9A-ECF4-4BDF-8C3B-D564A5B35C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86484" y="3264898"/>
            <a:ext cx="5172075" cy="3557588"/>
          </a:xfrm>
          <a:prstGeom prst="rect">
            <a:avLst/>
          </a:prstGeom>
        </p:spPr>
      </p:pic>
      <p:sp>
        <p:nvSpPr>
          <p:cNvPr id="11" name="Rectangle 10">
            <a:extLst>
              <a:ext uri="{FF2B5EF4-FFF2-40B4-BE49-F238E27FC236}">
                <a16:creationId xmlns:a16="http://schemas.microsoft.com/office/drawing/2014/main" id="{97733D74-F3F4-4A3D-896F-F067C52F346A}"/>
              </a:ext>
            </a:extLst>
          </p:cNvPr>
          <p:cNvSpPr/>
          <p:nvPr/>
        </p:nvSpPr>
        <p:spPr>
          <a:xfrm>
            <a:off x="764268" y="6837445"/>
            <a:ext cx="5209298" cy="871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a:t>
            </a:r>
            <a:r>
              <a:rPr lang="en-US" dirty="0" err="1"/>
              <a:t>Diarization</a:t>
            </a:r>
            <a:endParaRPr lang="en-US" dirty="0"/>
          </a:p>
        </p:txBody>
      </p:sp>
      <p:sp>
        <p:nvSpPr>
          <p:cNvPr id="19" name="Rectangle 18">
            <a:extLst>
              <a:ext uri="{FF2B5EF4-FFF2-40B4-BE49-F238E27FC236}">
                <a16:creationId xmlns:a16="http://schemas.microsoft.com/office/drawing/2014/main" id="{9E06D71A-F3AE-0B4E-8709-F93B13A53E12}"/>
              </a:ext>
            </a:extLst>
          </p:cNvPr>
          <p:cNvSpPr/>
          <p:nvPr/>
        </p:nvSpPr>
        <p:spPr>
          <a:xfrm>
            <a:off x="6660695" y="3191188"/>
            <a:ext cx="5157720" cy="3595808"/>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F911CB-BE23-4181-85CA-C9D3482F7E20}"/>
              </a:ext>
            </a:extLst>
          </p:cNvPr>
          <p:cNvSpPr/>
          <p:nvPr/>
        </p:nvSpPr>
        <p:spPr>
          <a:xfrm>
            <a:off x="7060933" y="7781203"/>
            <a:ext cx="4419958" cy="359522"/>
          </a:xfrm>
          <a:prstGeom prst="rect">
            <a:avLst/>
          </a:prstGeom>
        </p:spPr>
        <p:txBody>
          <a:bodyPr wrap="square">
            <a:spAutoFit/>
          </a:bodyPr>
          <a:lstStyle/>
          <a:p>
            <a:pPr algn="ctr">
              <a:lnSpc>
                <a:spcPct val="115000"/>
              </a:lnSpc>
              <a:buClr>
                <a:schemeClr val="dk1"/>
              </a:buClr>
              <a:buSzPts val="800"/>
            </a:pPr>
            <a:r>
              <a:rPr lang="en-US" sz="1650" dirty="0">
                <a:solidFill>
                  <a:schemeClr val="bg1">
                    <a:alpha val="81000"/>
                  </a:schemeClr>
                </a:solidFill>
                <a:highlight>
                  <a:srgbClr val="FCFCFC"/>
                </a:highlight>
                <a:sym typeface="Trebuchet MS"/>
              </a:rPr>
              <a:t>Wait for gaze before triggering AI assistant </a:t>
            </a:r>
          </a:p>
        </p:txBody>
      </p:sp>
      <p:grpSp>
        <p:nvGrpSpPr>
          <p:cNvPr id="4" name="Group 3">
            <a:extLst>
              <a:ext uri="{FF2B5EF4-FFF2-40B4-BE49-F238E27FC236}">
                <a16:creationId xmlns:a16="http://schemas.microsoft.com/office/drawing/2014/main" id="{C29FFCE0-57E6-4975-AEAE-FB4024F47A84}"/>
              </a:ext>
            </a:extLst>
          </p:cNvPr>
          <p:cNvGrpSpPr/>
          <p:nvPr/>
        </p:nvGrpSpPr>
        <p:grpSpPr>
          <a:xfrm>
            <a:off x="12335914" y="3241636"/>
            <a:ext cx="4992623" cy="3557588"/>
            <a:chOff x="12335914" y="3241636"/>
            <a:chExt cx="4992623" cy="3557588"/>
          </a:xfrm>
        </p:grpSpPr>
        <p:pic>
          <p:nvPicPr>
            <p:cNvPr id="10" name="Picture 9">
              <a:extLst>
                <a:ext uri="{FF2B5EF4-FFF2-40B4-BE49-F238E27FC236}">
                  <a16:creationId xmlns:a16="http://schemas.microsoft.com/office/drawing/2014/main" id="{1C90F30D-9A95-4AAF-8FBE-FD8559DB389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335914" y="3241636"/>
              <a:ext cx="4992623" cy="3557588"/>
            </a:xfrm>
            <a:prstGeom prst="rect">
              <a:avLst/>
            </a:prstGeom>
            <a:ln w="28575">
              <a:solidFill>
                <a:schemeClr val="tx1">
                  <a:lumMod val="50000"/>
                </a:schemeClr>
              </a:solidFill>
            </a:ln>
          </p:spPr>
        </p:pic>
        <p:sp>
          <p:nvSpPr>
            <p:cNvPr id="3" name="Rectangle 2">
              <a:extLst>
                <a:ext uri="{FF2B5EF4-FFF2-40B4-BE49-F238E27FC236}">
                  <a16:creationId xmlns:a16="http://schemas.microsoft.com/office/drawing/2014/main" id="{BFC4C1A4-E3BF-48F9-B4CE-B6E31A53AF22}"/>
                </a:ext>
              </a:extLst>
            </p:cNvPr>
            <p:cNvSpPr/>
            <p:nvPr/>
          </p:nvSpPr>
          <p:spPr>
            <a:xfrm>
              <a:off x="14949714" y="3264898"/>
              <a:ext cx="711200" cy="23304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769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7060037" y="6521570"/>
            <a:ext cx="9889067" cy="3571334"/>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281867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And They need to evolve over time</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A lot of processes are not stationary</a:t>
            </a:r>
          </a:p>
        </p:txBody>
      </p:sp>
      <p:pic>
        <p:nvPicPr>
          <p:cNvPr id="2052" name="Picture 4">
            <a:extLst>
              <a:ext uri="{FF2B5EF4-FFF2-40B4-BE49-F238E27FC236}">
                <a16:creationId xmlns:a16="http://schemas.microsoft.com/office/drawing/2014/main" id="{C4F792F6-73B0-4722-BF6D-AA7B9B7582B7}"/>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844739" y="3002151"/>
            <a:ext cx="6598522" cy="65985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7F081C8-8052-4DA7-B0D1-BF40B7B3A7B7}"/>
              </a:ext>
            </a:extLst>
          </p:cNvPr>
          <p:cNvSpPr/>
          <p:nvPr/>
        </p:nvSpPr>
        <p:spPr>
          <a:xfrm>
            <a:off x="1" y="9863808"/>
            <a:ext cx="4232249" cy="323165"/>
          </a:xfrm>
          <a:prstGeom prst="rect">
            <a:avLst/>
          </a:prstGeom>
        </p:spPr>
        <p:txBody>
          <a:bodyPr wrap="none">
            <a:spAutoFit/>
          </a:bodyPr>
          <a:lstStyle/>
          <a:p>
            <a:r>
              <a:rPr lang="en-US" sz="1500" dirty="0">
                <a:solidFill>
                  <a:schemeClr val="bg1"/>
                </a:solidFill>
              </a:rPr>
              <a:t>https://en.wikipedia.org/wiki/Stationary_process</a:t>
            </a:r>
          </a:p>
        </p:txBody>
      </p:sp>
    </p:spTree>
    <p:extLst>
      <p:ext uri="{BB962C8B-B14F-4D97-AF65-F5344CB8AC3E}">
        <p14:creationId xmlns:p14="http://schemas.microsoft.com/office/powerpoint/2010/main" val="7018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There’s More to an application</a:t>
            </a:r>
            <a:br>
              <a:rPr lang="en-GB" dirty="0"/>
            </a:br>
            <a:r>
              <a:rPr lang="en-GB" dirty="0"/>
              <a:t>than just the model</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Nonfunctional requirements</a:t>
            </a:r>
          </a:p>
        </p:txBody>
      </p:sp>
      <p:pic>
        <p:nvPicPr>
          <p:cNvPr id="6" name="Content Placeholder 5">
            <a:extLst>
              <a:ext uri="{FF2B5EF4-FFF2-40B4-BE49-F238E27FC236}">
                <a16:creationId xmlns:a16="http://schemas.microsoft.com/office/drawing/2014/main" id="{AE1E6FF1-2996-4E87-9E59-7A7585E89AC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36310" y="3714901"/>
            <a:ext cx="13215380" cy="4447215"/>
          </a:xfrm>
          <a:prstGeom prst="rect">
            <a:avLst/>
          </a:prstGeom>
        </p:spPr>
      </p:pic>
      <p:sp>
        <p:nvSpPr>
          <p:cNvPr id="7" name="Rectangle 6">
            <a:extLst>
              <a:ext uri="{FF2B5EF4-FFF2-40B4-BE49-F238E27FC236}">
                <a16:creationId xmlns:a16="http://schemas.microsoft.com/office/drawing/2014/main" id="{BD9C4BAC-827F-4492-A3C8-06D968620B39}"/>
              </a:ext>
            </a:extLst>
          </p:cNvPr>
          <p:cNvSpPr/>
          <p:nvPr/>
        </p:nvSpPr>
        <p:spPr>
          <a:xfrm>
            <a:off x="-105836" y="9671447"/>
            <a:ext cx="11768668" cy="553998"/>
          </a:xfrm>
          <a:prstGeom prst="rect">
            <a:avLst/>
          </a:prstGeom>
        </p:spPr>
        <p:txBody>
          <a:bodyPr wrap="square">
            <a:spAutoFit/>
          </a:bodyPr>
          <a:lstStyle/>
          <a:p>
            <a:r>
              <a:rPr lang="en-US" sz="1500" dirty="0">
                <a:solidFill>
                  <a:srgbClr val="222222"/>
                </a:solidFill>
                <a:latin typeface="Arial" panose="020B0604020202020204" pitchFamily="34" charset="0"/>
              </a:rPr>
              <a:t>Sculley, D., Holt, G., </a:t>
            </a:r>
            <a:r>
              <a:rPr lang="en-US" sz="1500" dirty="0" err="1">
                <a:solidFill>
                  <a:srgbClr val="222222"/>
                </a:solidFill>
                <a:latin typeface="Arial" panose="020B0604020202020204" pitchFamily="34" charset="0"/>
              </a:rPr>
              <a:t>Golovin</a:t>
            </a:r>
            <a:r>
              <a:rPr lang="en-US" sz="1500" dirty="0">
                <a:solidFill>
                  <a:srgbClr val="222222"/>
                </a:solidFill>
                <a:latin typeface="Arial" panose="020B0604020202020204" pitchFamily="34" charset="0"/>
              </a:rPr>
              <a:t>, D., </a:t>
            </a:r>
            <a:r>
              <a:rPr lang="en-US" sz="1500" dirty="0" err="1">
                <a:solidFill>
                  <a:srgbClr val="222222"/>
                </a:solidFill>
                <a:latin typeface="Arial" panose="020B0604020202020204" pitchFamily="34" charset="0"/>
              </a:rPr>
              <a:t>Davydov</a:t>
            </a:r>
            <a:r>
              <a:rPr lang="en-US" sz="1500" dirty="0">
                <a:solidFill>
                  <a:srgbClr val="222222"/>
                </a:solidFill>
                <a:latin typeface="Arial" panose="020B0604020202020204" pitchFamily="34" charset="0"/>
              </a:rPr>
              <a:t>, E., Phillips, T., Ebner, D., ... &amp; Dennison, D. (2015). Hidden technical debt in machine learning systems. In Advances in neural information processing systems (pp. 2503-2511).</a:t>
            </a:r>
            <a:endParaRPr lang="en-US" sz="1500" dirty="0"/>
          </a:p>
        </p:txBody>
      </p:sp>
    </p:spTree>
    <p:extLst>
      <p:ext uri="{BB962C8B-B14F-4D97-AF65-F5344CB8AC3E}">
        <p14:creationId xmlns:p14="http://schemas.microsoft.com/office/powerpoint/2010/main" val="197804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There’s More to an application</a:t>
            </a:r>
            <a:br>
              <a:rPr lang="en-GB" dirty="0"/>
            </a:br>
            <a:r>
              <a:rPr lang="en-GB" dirty="0"/>
              <a:t>than just the model</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Nonfunctional requirements</a:t>
            </a:r>
          </a:p>
        </p:txBody>
      </p:sp>
      <p:pic>
        <p:nvPicPr>
          <p:cNvPr id="6" name="Content Placeholder 5">
            <a:extLst>
              <a:ext uri="{FF2B5EF4-FFF2-40B4-BE49-F238E27FC236}">
                <a16:creationId xmlns:a16="http://schemas.microsoft.com/office/drawing/2014/main" id="{AE1E6FF1-2996-4E87-9E59-7A7585E89AC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36310" y="3714901"/>
            <a:ext cx="13215380" cy="4447215"/>
          </a:xfrm>
          <a:prstGeom prst="rect">
            <a:avLst/>
          </a:prstGeom>
        </p:spPr>
      </p:pic>
      <p:sp>
        <p:nvSpPr>
          <p:cNvPr id="7" name="Rectangle 6">
            <a:extLst>
              <a:ext uri="{FF2B5EF4-FFF2-40B4-BE49-F238E27FC236}">
                <a16:creationId xmlns:a16="http://schemas.microsoft.com/office/drawing/2014/main" id="{BD9C4BAC-827F-4492-A3C8-06D968620B39}"/>
              </a:ext>
            </a:extLst>
          </p:cNvPr>
          <p:cNvSpPr/>
          <p:nvPr/>
        </p:nvSpPr>
        <p:spPr>
          <a:xfrm>
            <a:off x="-105836" y="9671447"/>
            <a:ext cx="11768668" cy="553998"/>
          </a:xfrm>
          <a:prstGeom prst="rect">
            <a:avLst/>
          </a:prstGeom>
        </p:spPr>
        <p:txBody>
          <a:bodyPr wrap="square">
            <a:spAutoFit/>
          </a:bodyPr>
          <a:lstStyle/>
          <a:p>
            <a:r>
              <a:rPr lang="en-US" sz="1500" dirty="0">
                <a:solidFill>
                  <a:srgbClr val="222222"/>
                </a:solidFill>
                <a:latin typeface="Arial" panose="020B0604020202020204" pitchFamily="34" charset="0"/>
              </a:rPr>
              <a:t>Sculley, D., Holt, G., </a:t>
            </a:r>
            <a:r>
              <a:rPr lang="en-US" sz="1500" dirty="0" err="1">
                <a:solidFill>
                  <a:srgbClr val="222222"/>
                </a:solidFill>
                <a:latin typeface="Arial" panose="020B0604020202020204" pitchFamily="34" charset="0"/>
              </a:rPr>
              <a:t>Golovin</a:t>
            </a:r>
            <a:r>
              <a:rPr lang="en-US" sz="1500" dirty="0">
                <a:solidFill>
                  <a:srgbClr val="222222"/>
                </a:solidFill>
                <a:latin typeface="Arial" panose="020B0604020202020204" pitchFamily="34" charset="0"/>
              </a:rPr>
              <a:t>, D., </a:t>
            </a:r>
            <a:r>
              <a:rPr lang="en-US" sz="1500" dirty="0" err="1">
                <a:solidFill>
                  <a:srgbClr val="222222"/>
                </a:solidFill>
                <a:latin typeface="Arial" panose="020B0604020202020204" pitchFamily="34" charset="0"/>
              </a:rPr>
              <a:t>Davydov</a:t>
            </a:r>
            <a:r>
              <a:rPr lang="en-US" sz="1500" dirty="0">
                <a:solidFill>
                  <a:srgbClr val="222222"/>
                </a:solidFill>
                <a:latin typeface="Arial" panose="020B0604020202020204" pitchFamily="34" charset="0"/>
              </a:rPr>
              <a:t>, E., Phillips, T., Ebner, D., ... &amp; Dennison, D. (2015). Hidden technical debt in machine learning systems. In Advances in neural information processing systems (pp. 2503-2511).</a:t>
            </a:r>
            <a:endParaRPr lang="en-US" sz="1500" dirty="0"/>
          </a:p>
        </p:txBody>
      </p:sp>
      <p:sp>
        <p:nvSpPr>
          <p:cNvPr id="8" name="Arrow: Right 7">
            <a:extLst>
              <a:ext uri="{FF2B5EF4-FFF2-40B4-BE49-F238E27FC236}">
                <a16:creationId xmlns:a16="http://schemas.microsoft.com/office/drawing/2014/main" id="{94EDB723-5487-45BE-951B-47E02AF476E0}"/>
              </a:ext>
            </a:extLst>
          </p:cNvPr>
          <p:cNvSpPr/>
          <p:nvPr/>
        </p:nvSpPr>
        <p:spPr>
          <a:xfrm rot="8038056">
            <a:off x="8439433" y="5274881"/>
            <a:ext cx="601927" cy="395465"/>
          </a:xfrm>
          <a:prstGeom prst="rightArrow">
            <a:avLst/>
          </a:prstGeom>
          <a:solidFill>
            <a:schemeClr val="tx2"/>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7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accent2">
                    <a:lumMod val="40000"/>
                    <a:lumOff val="60000"/>
                  </a:schemeClr>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212034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Model Selection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Not all models are created equally</a:t>
            </a:r>
          </a:p>
        </p:txBody>
      </p:sp>
      <p:pic>
        <p:nvPicPr>
          <p:cNvPr id="7" name="Picture 4">
            <a:extLst>
              <a:ext uri="{FF2B5EF4-FFF2-40B4-BE49-F238E27FC236}">
                <a16:creationId xmlns:a16="http://schemas.microsoft.com/office/drawing/2014/main" id="{AA785191-2FE8-46C5-B0A7-E56B11B7583C}"/>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tretch>
            <a:fillRect/>
          </a:stretch>
        </p:blipFill>
        <p:spPr bwMode="auto">
          <a:xfrm>
            <a:off x="665512" y="4396137"/>
            <a:ext cx="6117782" cy="38331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350B9C-9811-45D5-A07B-C91FF4D816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04846" y="4313298"/>
            <a:ext cx="4938412" cy="3996467"/>
          </a:xfrm>
          <a:prstGeom prst="rect">
            <a:avLst/>
          </a:prstGeom>
        </p:spPr>
      </p:pic>
      <p:sp>
        <p:nvSpPr>
          <p:cNvPr id="6" name="TextBox 5">
            <a:extLst>
              <a:ext uri="{FF2B5EF4-FFF2-40B4-BE49-F238E27FC236}">
                <a16:creationId xmlns:a16="http://schemas.microsoft.com/office/drawing/2014/main" id="{540760DF-C11B-45B5-9DF9-274DD4B762B4}"/>
              </a:ext>
            </a:extLst>
          </p:cNvPr>
          <p:cNvSpPr txBox="1"/>
          <p:nvPr/>
        </p:nvSpPr>
        <p:spPr>
          <a:xfrm>
            <a:off x="3417715" y="3913189"/>
            <a:ext cx="64793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b="1" dirty="0">
                <a:solidFill>
                  <a:schemeClr val="tx2"/>
                </a:solidFill>
                <a:latin typeface="Trebuchet MS" panose="020B0603020202020204" pitchFamily="34" charset="0"/>
              </a:rPr>
              <a:t>NLP</a:t>
            </a:r>
            <a:endParaRPr lang="en-US" sz="2000" b="1" dirty="0">
              <a:solidFill>
                <a:schemeClr val="tx2"/>
              </a:solidFill>
              <a:latin typeface="Trebuchet MS" panose="020B0603020202020204" pitchFamily="34" charset="0"/>
            </a:endParaRPr>
          </a:p>
        </p:txBody>
      </p:sp>
      <p:sp>
        <p:nvSpPr>
          <p:cNvPr id="10" name="TextBox 9">
            <a:extLst>
              <a:ext uri="{FF2B5EF4-FFF2-40B4-BE49-F238E27FC236}">
                <a16:creationId xmlns:a16="http://schemas.microsoft.com/office/drawing/2014/main" id="{9106E4C6-6794-4CF4-AA46-A1D954D33943}"/>
              </a:ext>
            </a:extLst>
          </p:cNvPr>
          <p:cNvSpPr txBox="1"/>
          <p:nvPr/>
        </p:nvSpPr>
        <p:spPr>
          <a:xfrm>
            <a:off x="8600304" y="3974374"/>
            <a:ext cx="254749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b="1" dirty="0">
                <a:solidFill>
                  <a:schemeClr val="tx2"/>
                </a:solidFill>
                <a:latin typeface="Trebuchet MS" panose="020B0603020202020204" pitchFamily="34" charset="0"/>
              </a:rPr>
              <a:t>Image Classification</a:t>
            </a:r>
            <a:endParaRPr lang="en-US" sz="2000" b="1" dirty="0">
              <a:solidFill>
                <a:schemeClr val="tx2"/>
              </a:solidFill>
              <a:latin typeface="Trebuchet MS" panose="020B0603020202020204" pitchFamily="34" charset="0"/>
            </a:endParaRPr>
          </a:p>
        </p:txBody>
      </p:sp>
      <p:pic>
        <p:nvPicPr>
          <p:cNvPr id="8" name="Picture 7">
            <a:extLst>
              <a:ext uri="{FF2B5EF4-FFF2-40B4-BE49-F238E27FC236}">
                <a16:creationId xmlns:a16="http://schemas.microsoft.com/office/drawing/2014/main" id="{6712DE96-CF9F-4A74-9DD0-907BC93EAD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71893" y="4319193"/>
            <a:ext cx="5047685" cy="4123177"/>
          </a:xfrm>
          <a:prstGeom prst="rect">
            <a:avLst/>
          </a:prstGeom>
        </p:spPr>
      </p:pic>
      <p:sp>
        <p:nvSpPr>
          <p:cNvPr id="12" name="TextBox 11">
            <a:extLst>
              <a:ext uri="{FF2B5EF4-FFF2-40B4-BE49-F238E27FC236}">
                <a16:creationId xmlns:a16="http://schemas.microsoft.com/office/drawing/2014/main" id="{0E53514C-B48E-4BCF-954B-9707C88B6950}"/>
              </a:ext>
            </a:extLst>
          </p:cNvPr>
          <p:cNvSpPr txBox="1"/>
          <p:nvPr/>
        </p:nvSpPr>
        <p:spPr>
          <a:xfrm>
            <a:off x="14512796" y="3974374"/>
            <a:ext cx="221727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b="1" dirty="0">
                <a:solidFill>
                  <a:schemeClr val="tx2"/>
                </a:solidFill>
                <a:latin typeface="Trebuchet MS" panose="020B0603020202020204" pitchFamily="34" charset="0"/>
              </a:rPr>
              <a:t>Object detection</a:t>
            </a:r>
            <a:endParaRPr lang="en-US" sz="2000" b="1" dirty="0">
              <a:solidFill>
                <a:schemeClr val="tx2"/>
              </a:solidFill>
              <a:latin typeface="Trebuchet MS" panose="020B0603020202020204" pitchFamily="34" charset="0"/>
            </a:endParaRPr>
          </a:p>
        </p:txBody>
      </p:sp>
    </p:spTree>
    <p:extLst>
      <p:ext uri="{BB962C8B-B14F-4D97-AF65-F5344CB8AC3E}">
        <p14:creationId xmlns:p14="http://schemas.microsoft.com/office/powerpoint/2010/main" val="162158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Model Selection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Not all models respond in the same way to knowledge distillation, pruning and quantization</a:t>
            </a:r>
          </a:p>
        </p:txBody>
      </p:sp>
      <p:pic>
        <p:nvPicPr>
          <p:cNvPr id="5122" name="Picture 2">
            <a:extLst>
              <a:ext uri="{FF2B5EF4-FFF2-40B4-BE49-F238E27FC236}">
                <a16:creationId xmlns:a16="http://schemas.microsoft.com/office/drawing/2014/main" id="{0FB0579E-5CD5-4DA9-9EC0-A7A92D322794}"/>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665694" y="4255277"/>
            <a:ext cx="12741462" cy="55675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893FB6C-65FE-4C33-8091-B038B917D50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8117" y="2721709"/>
            <a:ext cx="6956613" cy="15599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9391332-648F-476F-885B-DC7D0B9076B7}"/>
              </a:ext>
            </a:extLst>
          </p:cNvPr>
          <p:cNvSpPr/>
          <p:nvPr/>
        </p:nvSpPr>
        <p:spPr>
          <a:xfrm>
            <a:off x="0" y="9722744"/>
            <a:ext cx="16685080" cy="502573"/>
          </a:xfrm>
          <a:prstGeom prst="rect">
            <a:avLst/>
          </a:prstGeom>
        </p:spPr>
        <p:txBody>
          <a:bodyPr wrap="none">
            <a:spAutoFit/>
          </a:bodyPr>
          <a:lstStyle/>
          <a:p>
            <a:r>
              <a:rPr lang="en-US" sz="1333" dirty="0">
                <a:solidFill>
                  <a:schemeClr val="bg1"/>
                </a:solidFill>
                <a:hlinkClick r:id="rId4">
                  <a:extLst>
                    <a:ext uri="{A12FA001-AC4F-418D-AE19-62706E023703}">
                      <ahyp:hlinkClr xmlns:ahyp="http://schemas.microsoft.com/office/drawing/2018/hyperlinkcolor" val="tx"/>
                    </a:ext>
                  </a:extLst>
                </a:hlinkClick>
              </a:rPr>
              <a:t>https://bair.berkeley.edu/blog/2020/03/05/compress/</a:t>
            </a:r>
            <a:endParaRPr lang="en-US" sz="1333" dirty="0">
              <a:solidFill>
                <a:schemeClr val="bg1"/>
              </a:solidFill>
            </a:endParaRPr>
          </a:p>
          <a:p>
            <a:r>
              <a:rPr lang="en-US" sz="1333" dirty="0">
                <a:solidFill>
                  <a:schemeClr val="bg1"/>
                </a:solidFill>
              </a:rPr>
              <a:t>Li, Z., Wallace, E., Shen, S., Lin, K., </a:t>
            </a:r>
            <a:r>
              <a:rPr lang="en-US" sz="1333" dirty="0" err="1">
                <a:solidFill>
                  <a:schemeClr val="bg1"/>
                </a:solidFill>
              </a:rPr>
              <a:t>Keutzer</a:t>
            </a:r>
            <a:r>
              <a:rPr lang="en-US" sz="1333" dirty="0">
                <a:solidFill>
                  <a:schemeClr val="bg1"/>
                </a:solidFill>
              </a:rPr>
              <a:t>, K., Klein, D., &amp; Gonzalez, J. E. (2020). Train large, then compress: Rethinking model size for efficient training and inference of transformers. </a:t>
            </a:r>
            <a:r>
              <a:rPr lang="en-US" sz="1333" dirty="0" err="1">
                <a:solidFill>
                  <a:schemeClr val="bg1"/>
                </a:solidFill>
              </a:rPr>
              <a:t>arXiv</a:t>
            </a:r>
            <a:r>
              <a:rPr lang="en-US" sz="1333" dirty="0">
                <a:solidFill>
                  <a:schemeClr val="bg1"/>
                </a:solidFill>
              </a:rPr>
              <a:t> preprint arXiv:2002.11794.</a:t>
            </a:r>
          </a:p>
        </p:txBody>
      </p:sp>
    </p:spTree>
    <p:extLst>
      <p:ext uri="{BB962C8B-B14F-4D97-AF65-F5344CB8AC3E}">
        <p14:creationId xmlns:p14="http://schemas.microsoft.com/office/powerpoint/2010/main" val="1120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Model Selection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And very large models are and will continue to be prevalent in NLP</a:t>
            </a:r>
          </a:p>
        </p:txBody>
      </p:sp>
      <p:sp>
        <p:nvSpPr>
          <p:cNvPr id="9" name="Rectangle 8">
            <a:extLst>
              <a:ext uri="{FF2B5EF4-FFF2-40B4-BE49-F238E27FC236}">
                <a16:creationId xmlns:a16="http://schemas.microsoft.com/office/drawing/2014/main" id="{59391332-648F-476F-885B-DC7D0B9076B7}"/>
              </a:ext>
            </a:extLst>
          </p:cNvPr>
          <p:cNvSpPr/>
          <p:nvPr/>
        </p:nvSpPr>
        <p:spPr>
          <a:xfrm>
            <a:off x="47839" y="9879928"/>
            <a:ext cx="13208681" cy="297454"/>
          </a:xfrm>
          <a:prstGeom prst="rect">
            <a:avLst/>
          </a:prstGeom>
        </p:spPr>
        <p:txBody>
          <a:bodyPr wrap="none">
            <a:spAutoFit/>
          </a:bodyPr>
          <a:lstStyle/>
          <a:p>
            <a:r>
              <a:rPr lang="en-US" sz="1333" dirty="0">
                <a:solidFill>
                  <a:schemeClr val="bg1"/>
                </a:solidFill>
              </a:rPr>
              <a:t>Brown, T. B., Mann, B., Ryder, N., Subbiah, M., Kaplan, J., </a:t>
            </a:r>
            <a:r>
              <a:rPr lang="en-US" sz="1333" dirty="0" err="1">
                <a:solidFill>
                  <a:schemeClr val="bg1"/>
                </a:solidFill>
              </a:rPr>
              <a:t>Dhariwal</a:t>
            </a:r>
            <a:r>
              <a:rPr lang="en-US" sz="1333" dirty="0">
                <a:solidFill>
                  <a:schemeClr val="bg1"/>
                </a:solidFill>
              </a:rPr>
              <a:t>, P., ... &amp; Agarwal, S. (2020). Language Models are Few-Shot Learners. </a:t>
            </a:r>
            <a:r>
              <a:rPr lang="en-US" sz="1333" dirty="0" err="1">
                <a:solidFill>
                  <a:schemeClr val="bg1"/>
                </a:solidFill>
              </a:rPr>
              <a:t>arXiv</a:t>
            </a:r>
            <a:r>
              <a:rPr lang="en-US" sz="1333" dirty="0">
                <a:solidFill>
                  <a:schemeClr val="bg1"/>
                </a:solidFill>
              </a:rPr>
              <a:t> preprint arXiv:2005.14165.</a:t>
            </a:r>
          </a:p>
        </p:txBody>
      </p:sp>
      <p:pic>
        <p:nvPicPr>
          <p:cNvPr id="5" name="Content Placeholder 4">
            <a:extLst>
              <a:ext uri="{FF2B5EF4-FFF2-40B4-BE49-F238E27FC236}">
                <a16:creationId xmlns:a16="http://schemas.microsoft.com/office/drawing/2014/main" id="{8B415EF5-378E-4176-816B-F702BF22F19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14620" y="2798445"/>
            <a:ext cx="10368913" cy="6041730"/>
          </a:xfrm>
          <a:prstGeom prst="rect">
            <a:avLst/>
          </a:prstGeom>
        </p:spPr>
      </p:pic>
    </p:spTree>
    <p:extLst>
      <p:ext uri="{BB962C8B-B14F-4D97-AF65-F5344CB8AC3E}">
        <p14:creationId xmlns:p14="http://schemas.microsoft.com/office/powerpoint/2010/main" val="199786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Direct implications</a:t>
            </a:r>
            <a:endParaRPr lang="en-US" dirty="0"/>
          </a:p>
        </p:txBody>
      </p:sp>
    </p:spTree>
    <p:extLst>
      <p:ext uri="{BB962C8B-B14F-4D97-AF65-F5344CB8AC3E}">
        <p14:creationId xmlns:p14="http://schemas.microsoft.com/office/powerpoint/2010/main" val="21713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7433734" y="6907202"/>
            <a:ext cx="8839986" cy="243514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2378383261"/>
              </p:ext>
            </p:extLst>
          </p:nvPr>
        </p:nvGraphicFramePr>
        <p:xfrm>
          <a:off x="7732233" y="944656"/>
          <a:ext cx="8541487" cy="84302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706076">
                <a:tc>
                  <a:txBody>
                    <a:bodyPr/>
                    <a:lstStyle/>
                    <a:p>
                      <a:pPr algn="l">
                        <a:lnSpc>
                          <a:spcPct val="90000"/>
                        </a:lnSpc>
                        <a:spcAft>
                          <a:spcPts val="1200"/>
                        </a:spcAft>
                      </a:pPr>
                      <a:r>
                        <a:rPr lang="en-US" sz="2700" b="0" dirty="0">
                          <a:solidFill>
                            <a:schemeClr val="tx2"/>
                          </a:solidFill>
                          <a:latin typeface="Trebuchet MS" panose="020B0603020202020204" pitchFamily="34" charset="0"/>
                        </a:rPr>
                        <a:t>Part 1: Machine Learning in NLP</a:t>
                      </a:r>
                    </a:p>
                    <a:p>
                      <a:pPr algn="l">
                        <a:lnSpc>
                          <a:spcPct val="90000"/>
                        </a:lnSpc>
                        <a:spcAft>
                          <a:spcPts val="1200"/>
                        </a:spcAft>
                      </a:pPr>
                      <a:r>
                        <a:rPr lang="en-US" sz="2300" b="0" dirty="0">
                          <a:solidFill>
                            <a:schemeClr val="tx1"/>
                          </a:solidFill>
                          <a:latin typeface="Trebuchet MS" panose="020B0603020202020204" pitchFamily="34" charset="0"/>
                        </a:rPr>
                        <a:t>Lecture: NLP background and the role of DNNs leading to the Transformer architecture</a:t>
                      </a:r>
                    </a:p>
                    <a:p>
                      <a:pPr algn="l">
                        <a:lnSpc>
                          <a:spcPct val="90000"/>
                        </a:lnSpc>
                        <a:spcAft>
                          <a:spcPts val="1200"/>
                        </a:spcAft>
                      </a:pPr>
                      <a:r>
                        <a:rPr lang="en-US" sz="2300" b="0" dirty="0">
                          <a:solidFill>
                            <a:schemeClr val="tx1"/>
                          </a:solidFill>
                          <a:latin typeface="Trebuchet MS" panose="020B0603020202020204" pitchFamily="34" charset="0"/>
                        </a:rPr>
                        <a:t>Lab: Tutorial-style exploration of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translation task </a:t>
                      </a:r>
                      <a:r>
                        <a:rPr lang="en-US" sz="2300" b="0" dirty="0">
                          <a:solidFill>
                            <a:schemeClr val="tx1"/>
                          </a:solidFill>
                          <a:latin typeface="Trebuchet MS" panose="020B0603020202020204" pitchFamily="34" charset="0"/>
                        </a:rPr>
                        <a:t>using the Transformer architecture</a:t>
                      </a:r>
                      <a:endParaRPr lang="en-US" sz="2300" b="1" i="1" dirty="0">
                        <a:solidFill>
                          <a:schemeClr val="accent3">
                            <a:lumMod val="20000"/>
                            <a:lumOff val="80000"/>
                          </a:schemeClr>
                        </a:solidFill>
                        <a:latin typeface="Trebuchet MS" panose="020B0603020202020204" pitchFamily="34" charset="0"/>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328765">
                <a:tc>
                  <a:txBody>
                    <a:bodyPr/>
                    <a:lstStyle/>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Part 2: Self-Supervision, BERT, and Beyond</a:t>
                      </a:r>
                    </a:p>
                    <a:p>
                      <a:pPr algn="l">
                        <a:lnSpc>
                          <a:spcPct val="90000"/>
                        </a:lnSpc>
                        <a:spcAft>
                          <a:spcPts val="1200"/>
                        </a:spcAft>
                      </a:pPr>
                      <a:r>
                        <a:rPr lang="en-US" sz="2300" dirty="0">
                          <a:solidFill>
                            <a:schemeClr val="tx1"/>
                          </a:solidFill>
                          <a:latin typeface="Trebuchet MS" panose="020B0603020202020204" pitchFamily="34" charset="0"/>
                        </a:rPr>
                        <a:t>Lecture: Discussion of how language models with self-supervision have moved beyond the basic Transformer to BERT and ever larger models</a:t>
                      </a:r>
                    </a:p>
                    <a:p>
                      <a:pPr algn="l">
                        <a:lnSpc>
                          <a:spcPct val="90000"/>
                        </a:lnSpc>
                        <a:spcAft>
                          <a:spcPts val="1200"/>
                        </a:spcAft>
                      </a:pPr>
                      <a:r>
                        <a:rPr lang="en-US" sz="2300" dirty="0">
                          <a:solidFill>
                            <a:schemeClr val="tx1"/>
                          </a:solidFill>
                          <a:latin typeface="Trebuchet MS" panose="020B0603020202020204" pitchFamily="34" charset="0"/>
                        </a:rPr>
                        <a:t>Lab: Practical hands-on guide to the NVIDIA </a:t>
                      </a:r>
                      <a:r>
                        <a:rPr lang="en-US" sz="2300" dirty="0" err="1">
                          <a:solidFill>
                            <a:schemeClr val="tx1"/>
                          </a:solidFill>
                          <a:latin typeface="Trebuchet MS" panose="020B0603020202020204" pitchFamily="34" charset="0"/>
                        </a:rPr>
                        <a:t>NeMo</a:t>
                      </a:r>
                      <a:r>
                        <a:rPr lang="en-US" sz="2300" dirty="0">
                          <a:solidFill>
                            <a:schemeClr val="tx1"/>
                          </a:solidFill>
                          <a:latin typeface="Trebuchet MS" panose="020B0603020202020204" pitchFamily="34" charset="0"/>
                        </a:rPr>
                        <a:t> API and exercises to build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text classification task </a:t>
                      </a:r>
                      <a:r>
                        <a:rPr lang="en-US" sz="2300" dirty="0">
                          <a:solidFill>
                            <a:schemeClr val="tx1"/>
                          </a:solidFill>
                          <a:latin typeface="Trebuchet MS" panose="020B0603020202020204" pitchFamily="34" charset="0"/>
                        </a:rPr>
                        <a:t>and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named entity recognition task</a:t>
                      </a:r>
                      <a:r>
                        <a:rPr lang="en-US" sz="2300" dirty="0">
                          <a:solidFill>
                            <a:schemeClr val="tx1"/>
                          </a:solidFill>
                          <a:latin typeface="Trebuchet MS" panose="020B0603020202020204" pitchFamily="34" charset="0"/>
                        </a:rPr>
                        <a:t> using BERT-based language models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2328765">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Part 3: Production Deployment</a:t>
                      </a:r>
                    </a:p>
                    <a:p>
                      <a:pPr algn="l">
                        <a:lnSpc>
                          <a:spcPct val="90000"/>
                        </a:lnSpc>
                        <a:spcAft>
                          <a:spcPts val="1200"/>
                        </a:spcAft>
                      </a:pPr>
                      <a:r>
                        <a:rPr lang="en-US" sz="2300" dirty="0">
                          <a:solidFill>
                            <a:schemeClr val="tx1"/>
                          </a:solidFill>
                          <a:latin typeface="Trebuchet MS" panose="020B0603020202020204" pitchFamily="34" charset="0"/>
                        </a:rPr>
                        <a:t>Lecture: Discussion of production deployment considerations and NVIDIA Triton Inference Server</a:t>
                      </a:r>
                    </a:p>
                    <a:p>
                      <a:pPr algn="l">
                        <a:lnSpc>
                          <a:spcPct val="90000"/>
                        </a:lnSpc>
                        <a:spcAft>
                          <a:spcPts val="1200"/>
                        </a:spcAft>
                      </a:pPr>
                      <a:r>
                        <a:rPr lang="en-US" sz="2300" dirty="0">
                          <a:solidFill>
                            <a:schemeClr val="tx1"/>
                          </a:solidFill>
                          <a:latin typeface="Trebuchet MS" panose="020B0603020202020204" pitchFamily="34" charset="0"/>
                        </a:rPr>
                        <a:t>Lab: Hands-on deployment of an example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question answering task</a:t>
                      </a:r>
                      <a:r>
                        <a:rPr lang="en-US" sz="230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300" dirty="0">
                          <a:solidFill>
                            <a:schemeClr val="tx1"/>
                          </a:solidFill>
                          <a:latin typeface="Trebuchet MS" panose="020B0603020202020204" pitchFamily="34" charset="0"/>
                        </a:rPr>
                        <a:t>to NVIDIA Triton</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732233" y="440660"/>
            <a:ext cx="5239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dirty="0">
                <a:solidFill>
                  <a:schemeClr val="tx1"/>
                </a:solidFill>
                <a:latin typeface="Trebuchet MS" panose="020B0603020202020204" pitchFamily="34" charset="0"/>
              </a:rPr>
              <a:t>FULL COURSE AGENDA</a:t>
            </a:r>
          </a:p>
        </p:txBody>
      </p:sp>
    </p:spTree>
    <p:extLst>
      <p:ext uri="{BB962C8B-B14F-4D97-AF65-F5344CB8AC3E}">
        <p14:creationId xmlns:p14="http://schemas.microsoft.com/office/powerpoint/2010/main" val="68146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Increasing importance of Pruning and quantization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E.g. Train Large then compress</a:t>
            </a:r>
          </a:p>
        </p:txBody>
      </p:sp>
      <p:pic>
        <p:nvPicPr>
          <p:cNvPr id="8" name="Picture 4">
            <a:extLst>
              <a:ext uri="{FF2B5EF4-FFF2-40B4-BE49-F238E27FC236}">
                <a16:creationId xmlns:a16="http://schemas.microsoft.com/office/drawing/2014/main" id="{95785207-3777-4211-A55F-31F58C966735}"/>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603501" y="5135564"/>
            <a:ext cx="13096875" cy="293687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CA135F05-4A55-4F6E-972B-88A0A66387E4}"/>
              </a:ext>
            </a:extLst>
          </p:cNvPr>
          <p:cNvSpPr/>
          <p:nvPr/>
        </p:nvSpPr>
        <p:spPr>
          <a:xfrm>
            <a:off x="11689977" y="6538259"/>
            <a:ext cx="3848847" cy="1446305"/>
          </a:xfrm>
          <a:prstGeom prst="ellipse">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FFA9B7-640B-4076-B6B5-365247485926}"/>
              </a:ext>
            </a:extLst>
          </p:cNvPr>
          <p:cNvSpPr/>
          <p:nvPr/>
        </p:nvSpPr>
        <p:spPr>
          <a:xfrm>
            <a:off x="0" y="9722744"/>
            <a:ext cx="16685080" cy="502573"/>
          </a:xfrm>
          <a:prstGeom prst="rect">
            <a:avLst/>
          </a:prstGeom>
        </p:spPr>
        <p:txBody>
          <a:bodyPr wrap="none">
            <a:spAutoFit/>
          </a:bodyPr>
          <a:lstStyle/>
          <a:p>
            <a:r>
              <a:rPr lang="en-US" sz="1333" dirty="0">
                <a:solidFill>
                  <a:schemeClr val="bg1"/>
                </a:solidFill>
                <a:hlinkClick r:id="rId3">
                  <a:extLst>
                    <a:ext uri="{A12FA001-AC4F-418D-AE19-62706E023703}">
                      <ahyp:hlinkClr xmlns:ahyp="http://schemas.microsoft.com/office/drawing/2018/hyperlinkcolor" val="tx"/>
                    </a:ext>
                  </a:extLst>
                </a:hlinkClick>
              </a:rPr>
              <a:t>https://bair.berkeley.edu/blog/2020/03/05/compress/</a:t>
            </a:r>
            <a:endParaRPr lang="en-US" sz="1333" dirty="0">
              <a:solidFill>
                <a:schemeClr val="bg1"/>
              </a:solidFill>
            </a:endParaRPr>
          </a:p>
          <a:p>
            <a:r>
              <a:rPr lang="en-US" sz="1333" dirty="0">
                <a:solidFill>
                  <a:schemeClr val="bg1"/>
                </a:solidFill>
              </a:rPr>
              <a:t>Li, Z., Wallace, E., Shen, S., Lin, K., </a:t>
            </a:r>
            <a:r>
              <a:rPr lang="en-US" sz="1333" dirty="0" err="1">
                <a:solidFill>
                  <a:schemeClr val="bg1"/>
                </a:solidFill>
              </a:rPr>
              <a:t>Keutzer</a:t>
            </a:r>
            <a:r>
              <a:rPr lang="en-US" sz="1333" dirty="0">
                <a:solidFill>
                  <a:schemeClr val="bg1"/>
                </a:solidFill>
              </a:rPr>
              <a:t>, K., Klein, D., &amp; Gonzalez, J. E. (2020). Train large, then compress: Rethinking model size for efficient training and inference of transformers. </a:t>
            </a:r>
            <a:r>
              <a:rPr lang="en-US" sz="1333" dirty="0" err="1">
                <a:solidFill>
                  <a:schemeClr val="bg1"/>
                </a:solidFill>
              </a:rPr>
              <a:t>arXiv</a:t>
            </a:r>
            <a:r>
              <a:rPr lang="en-US" sz="1333" dirty="0">
                <a:solidFill>
                  <a:schemeClr val="bg1"/>
                </a:solidFill>
              </a:rPr>
              <a:t> preprint arXiv:2002.11794.</a:t>
            </a:r>
          </a:p>
        </p:txBody>
      </p:sp>
    </p:spTree>
    <p:extLst>
      <p:ext uri="{BB962C8B-B14F-4D97-AF65-F5344CB8AC3E}">
        <p14:creationId xmlns:p14="http://schemas.microsoft.com/office/powerpoint/2010/main" val="383659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Increasing importance of Pruning and quantization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Hardware acceleration for reduced precision arithmetic and sparsity</a:t>
            </a:r>
          </a:p>
        </p:txBody>
      </p:sp>
      <p:sp>
        <p:nvSpPr>
          <p:cNvPr id="11" name="Rectangle 10">
            <a:extLst>
              <a:ext uri="{FF2B5EF4-FFF2-40B4-BE49-F238E27FC236}">
                <a16:creationId xmlns:a16="http://schemas.microsoft.com/office/drawing/2014/main" id="{8F4A697D-8C18-47C6-AEDF-E80DF8BD05B6}"/>
              </a:ext>
            </a:extLst>
          </p:cNvPr>
          <p:cNvSpPr/>
          <p:nvPr/>
        </p:nvSpPr>
        <p:spPr>
          <a:xfrm>
            <a:off x="1950553" y="2856765"/>
            <a:ext cx="14328588" cy="6564113"/>
          </a:xfrm>
          <a:prstGeom prst="rect">
            <a:avLst/>
          </a:prstGeom>
          <a:solidFill>
            <a:schemeClr val="accent5">
              <a:lumMod val="20000"/>
              <a:lumOff val="80000"/>
              <a:alpha val="8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5823"/>
            <a:endParaRPr lang="en-US" sz="857">
              <a:solidFill>
                <a:schemeClr val="bg1"/>
              </a:solidFill>
              <a:latin typeface="+mj-lt"/>
            </a:endParaRPr>
          </a:p>
        </p:txBody>
      </p:sp>
      <p:sp>
        <p:nvSpPr>
          <p:cNvPr id="12" name="TextBox 11">
            <a:extLst>
              <a:ext uri="{FF2B5EF4-FFF2-40B4-BE49-F238E27FC236}">
                <a16:creationId xmlns:a16="http://schemas.microsoft.com/office/drawing/2014/main" id="{EEE8408B-3210-4418-91CE-1A653AD32CBF}"/>
              </a:ext>
            </a:extLst>
          </p:cNvPr>
          <p:cNvSpPr txBox="1"/>
          <p:nvPr/>
        </p:nvSpPr>
        <p:spPr>
          <a:xfrm>
            <a:off x="7326649" y="8221363"/>
            <a:ext cx="1293393"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SPARSE TF32</a:t>
            </a:r>
          </a:p>
        </p:txBody>
      </p:sp>
      <p:sp>
        <p:nvSpPr>
          <p:cNvPr id="13" name="TextBox 12">
            <a:extLst>
              <a:ext uri="{FF2B5EF4-FFF2-40B4-BE49-F238E27FC236}">
                <a16:creationId xmlns:a16="http://schemas.microsoft.com/office/drawing/2014/main" id="{CA661A29-8849-44C1-A366-571E8D57E9B5}"/>
              </a:ext>
            </a:extLst>
          </p:cNvPr>
          <p:cNvSpPr txBox="1"/>
          <p:nvPr/>
        </p:nvSpPr>
        <p:spPr>
          <a:xfrm>
            <a:off x="10780698" y="8217176"/>
            <a:ext cx="1236920"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SPARSE FP16</a:t>
            </a:r>
          </a:p>
        </p:txBody>
      </p:sp>
      <p:sp>
        <p:nvSpPr>
          <p:cNvPr id="14" name="TextBox 13">
            <a:extLst>
              <a:ext uri="{FF2B5EF4-FFF2-40B4-BE49-F238E27FC236}">
                <a16:creationId xmlns:a16="http://schemas.microsoft.com/office/drawing/2014/main" id="{DCBC4164-D174-4411-A780-2807252F6842}"/>
              </a:ext>
            </a:extLst>
          </p:cNvPr>
          <p:cNvSpPr txBox="1"/>
          <p:nvPr/>
        </p:nvSpPr>
        <p:spPr>
          <a:xfrm>
            <a:off x="3924183" y="8284777"/>
            <a:ext cx="1034757"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FP64</a:t>
            </a:r>
          </a:p>
        </p:txBody>
      </p:sp>
      <p:sp>
        <p:nvSpPr>
          <p:cNvPr id="15" name="TextBox 14">
            <a:extLst>
              <a:ext uri="{FF2B5EF4-FFF2-40B4-BE49-F238E27FC236}">
                <a16:creationId xmlns:a16="http://schemas.microsoft.com/office/drawing/2014/main" id="{F7FC506F-DF30-4F0D-A8D9-54A49996B8E1}"/>
              </a:ext>
            </a:extLst>
          </p:cNvPr>
          <p:cNvSpPr txBox="1"/>
          <p:nvPr/>
        </p:nvSpPr>
        <p:spPr>
          <a:xfrm>
            <a:off x="6380841" y="8284775"/>
            <a:ext cx="1158568"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TF32</a:t>
            </a:r>
          </a:p>
        </p:txBody>
      </p:sp>
      <p:sp>
        <p:nvSpPr>
          <p:cNvPr id="16" name="TextBox 15">
            <a:extLst>
              <a:ext uri="{FF2B5EF4-FFF2-40B4-BE49-F238E27FC236}">
                <a16:creationId xmlns:a16="http://schemas.microsoft.com/office/drawing/2014/main" id="{E5DB1BFF-FBD2-4C55-B073-DC7BC433D209}"/>
              </a:ext>
            </a:extLst>
          </p:cNvPr>
          <p:cNvSpPr txBox="1"/>
          <p:nvPr/>
        </p:nvSpPr>
        <p:spPr>
          <a:xfrm>
            <a:off x="9922736" y="8225144"/>
            <a:ext cx="1068672"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FP16</a:t>
            </a:r>
          </a:p>
        </p:txBody>
      </p:sp>
      <p:sp>
        <p:nvSpPr>
          <p:cNvPr id="17" name="TextBox 16">
            <a:extLst>
              <a:ext uri="{FF2B5EF4-FFF2-40B4-BE49-F238E27FC236}">
                <a16:creationId xmlns:a16="http://schemas.microsoft.com/office/drawing/2014/main" id="{89EF906A-D4F0-45EB-92B3-ED8088FF5325}"/>
              </a:ext>
            </a:extLst>
          </p:cNvPr>
          <p:cNvSpPr txBox="1"/>
          <p:nvPr/>
        </p:nvSpPr>
        <p:spPr>
          <a:xfrm>
            <a:off x="4006958" y="7233338"/>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20</a:t>
            </a:r>
          </a:p>
        </p:txBody>
      </p:sp>
      <p:sp>
        <p:nvSpPr>
          <p:cNvPr id="18" name="TextBox 17">
            <a:extLst>
              <a:ext uri="{FF2B5EF4-FFF2-40B4-BE49-F238E27FC236}">
                <a16:creationId xmlns:a16="http://schemas.microsoft.com/office/drawing/2014/main" id="{640F558B-E877-41AD-8A8C-F60EFB0F07F7}"/>
              </a:ext>
            </a:extLst>
          </p:cNvPr>
          <p:cNvSpPr txBox="1"/>
          <p:nvPr/>
        </p:nvSpPr>
        <p:spPr>
          <a:xfrm>
            <a:off x="6491998" y="5501007"/>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155</a:t>
            </a:r>
          </a:p>
        </p:txBody>
      </p:sp>
      <p:sp>
        <p:nvSpPr>
          <p:cNvPr id="19" name="TextBox 18">
            <a:extLst>
              <a:ext uri="{FF2B5EF4-FFF2-40B4-BE49-F238E27FC236}">
                <a16:creationId xmlns:a16="http://schemas.microsoft.com/office/drawing/2014/main" id="{83AC376E-EB03-4975-93C2-284C0A4B1727}"/>
              </a:ext>
            </a:extLst>
          </p:cNvPr>
          <p:cNvSpPr txBox="1"/>
          <p:nvPr/>
        </p:nvSpPr>
        <p:spPr>
          <a:xfrm>
            <a:off x="9979799" y="7173752"/>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310</a:t>
            </a:r>
          </a:p>
        </p:txBody>
      </p:sp>
      <p:sp>
        <p:nvSpPr>
          <p:cNvPr id="20" name="TextBox 19">
            <a:extLst>
              <a:ext uri="{FF2B5EF4-FFF2-40B4-BE49-F238E27FC236}">
                <a16:creationId xmlns:a16="http://schemas.microsoft.com/office/drawing/2014/main" id="{5932D9B3-BA23-4F06-A2A6-73E7075B0230}"/>
              </a:ext>
            </a:extLst>
          </p:cNvPr>
          <p:cNvSpPr txBox="1"/>
          <p:nvPr/>
        </p:nvSpPr>
        <p:spPr>
          <a:xfrm>
            <a:off x="5502918" y="8279407"/>
            <a:ext cx="1059757"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V100 </a:t>
            </a:r>
          </a:p>
          <a:p>
            <a:pPr algn="ctr" defTabSz="745823">
              <a:lnSpc>
                <a:spcPct val="90000"/>
              </a:lnSpc>
              <a:defRPr/>
            </a:pPr>
            <a:r>
              <a:rPr lang="en-US" sz="1667">
                <a:solidFill>
                  <a:schemeClr val="bg1"/>
                </a:solidFill>
                <a:latin typeface="+mj-lt"/>
              </a:rPr>
              <a:t>FP32</a:t>
            </a:r>
          </a:p>
        </p:txBody>
      </p:sp>
      <p:sp>
        <p:nvSpPr>
          <p:cNvPr id="21" name="TextBox 20">
            <a:extLst>
              <a:ext uri="{FF2B5EF4-FFF2-40B4-BE49-F238E27FC236}">
                <a16:creationId xmlns:a16="http://schemas.microsoft.com/office/drawing/2014/main" id="{43775E2B-5F91-4480-BA0E-FDC446A2BEC4}"/>
              </a:ext>
            </a:extLst>
          </p:cNvPr>
          <p:cNvSpPr txBox="1"/>
          <p:nvPr/>
        </p:nvSpPr>
        <p:spPr>
          <a:xfrm>
            <a:off x="8959679" y="8264143"/>
            <a:ext cx="1083113"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V100 </a:t>
            </a:r>
          </a:p>
          <a:p>
            <a:pPr algn="ctr" defTabSz="745823">
              <a:lnSpc>
                <a:spcPct val="90000"/>
              </a:lnSpc>
              <a:defRPr/>
            </a:pPr>
            <a:r>
              <a:rPr lang="en-US" sz="1667">
                <a:solidFill>
                  <a:schemeClr val="bg1"/>
                </a:solidFill>
                <a:latin typeface="+mj-lt"/>
              </a:rPr>
              <a:t>FP16</a:t>
            </a:r>
          </a:p>
        </p:txBody>
      </p:sp>
      <p:sp>
        <p:nvSpPr>
          <p:cNvPr id="22" name="TextBox 21">
            <a:extLst>
              <a:ext uri="{FF2B5EF4-FFF2-40B4-BE49-F238E27FC236}">
                <a16:creationId xmlns:a16="http://schemas.microsoft.com/office/drawing/2014/main" id="{CCDFA252-4FF9-4EC4-A4EE-99A18DB1345B}"/>
              </a:ext>
            </a:extLst>
          </p:cNvPr>
          <p:cNvSpPr txBox="1"/>
          <p:nvPr/>
        </p:nvSpPr>
        <p:spPr>
          <a:xfrm>
            <a:off x="5532234" y="7550257"/>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16</a:t>
            </a:r>
          </a:p>
        </p:txBody>
      </p:sp>
      <p:sp>
        <p:nvSpPr>
          <p:cNvPr id="23" name="TextBox 22">
            <a:extLst>
              <a:ext uri="{FF2B5EF4-FFF2-40B4-BE49-F238E27FC236}">
                <a16:creationId xmlns:a16="http://schemas.microsoft.com/office/drawing/2014/main" id="{4C8C56D9-AA7B-4838-AEEE-59256803C982}"/>
              </a:ext>
            </a:extLst>
          </p:cNvPr>
          <p:cNvSpPr txBox="1"/>
          <p:nvPr/>
        </p:nvSpPr>
        <p:spPr>
          <a:xfrm>
            <a:off x="2958953" y="8295758"/>
            <a:ext cx="1119765"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pPr>
            <a:r>
              <a:rPr lang="en-US" sz="1667">
                <a:solidFill>
                  <a:schemeClr val="bg1"/>
                </a:solidFill>
                <a:latin typeface="+mj-lt"/>
              </a:rPr>
              <a:t>V100</a:t>
            </a:r>
          </a:p>
          <a:p>
            <a:pPr algn="ctr" defTabSz="745823">
              <a:lnSpc>
                <a:spcPct val="90000"/>
              </a:lnSpc>
            </a:pPr>
            <a:r>
              <a:rPr lang="en-US" sz="1667">
                <a:solidFill>
                  <a:schemeClr val="bg1"/>
                </a:solidFill>
                <a:latin typeface="+mj-lt"/>
              </a:rPr>
              <a:t>FP64</a:t>
            </a:r>
          </a:p>
        </p:txBody>
      </p:sp>
      <p:sp>
        <p:nvSpPr>
          <p:cNvPr id="24" name="TextBox 23">
            <a:extLst>
              <a:ext uri="{FF2B5EF4-FFF2-40B4-BE49-F238E27FC236}">
                <a16:creationId xmlns:a16="http://schemas.microsoft.com/office/drawing/2014/main" id="{87D789C4-6A09-4DD3-B998-558F8BEF1E2B}"/>
              </a:ext>
            </a:extLst>
          </p:cNvPr>
          <p:cNvSpPr txBox="1"/>
          <p:nvPr/>
        </p:nvSpPr>
        <p:spPr>
          <a:xfrm>
            <a:off x="3021976" y="7565100"/>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8</a:t>
            </a:r>
          </a:p>
        </p:txBody>
      </p:sp>
      <p:sp>
        <p:nvSpPr>
          <p:cNvPr id="25" name="TextBox 24">
            <a:extLst>
              <a:ext uri="{FF2B5EF4-FFF2-40B4-BE49-F238E27FC236}">
                <a16:creationId xmlns:a16="http://schemas.microsoft.com/office/drawing/2014/main" id="{7A9DCE55-2D2A-4473-9240-CFE9A6FAF13D}"/>
              </a:ext>
            </a:extLst>
          </p:cNvPr>
          <p:cNvSpPr txBox="1"/>
          <p:nvPr/>
        </p:nvSpPr>
        <p:spPr>
          <a:xfrm>
            <a:off x="9024836" y="7572272"/>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125</a:t>
            </a:r>
          </a:p>
        </p:txBody>
      </p:sp>
      <p:sp>
        <p:nvSpPr>
          <p:cNvPr id="26" name="TextBox 25">
            <a:extLst>
              <a:ext uri="{FF2B5EF4-FFF2-40B4-BE49-F238E27FC236}">
                <a16:creationId xmlns:a16="http://schemas.microsoft.com/office/drawing/2014/main" id="{FE02EDBD-53FB-48BE-840E-8B5BA61BA1A3}"/>
              </a:ext>
            </a:extLst>
          </p:cNvPr>
          <p:cNvSpPr txBox="1"/>
          <p:nvPr/>
        </p:nvSpPr>
        <p:spPr>
          <a:xfrm>
            <a:off x="7405778" y="3338928"/>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310</a:t>
            </a:r>
          </a:p>
        </p:txBody>
      </p:sp>
      <p:sp>
        <p:nvSpPr>
          <p:cNvPr id="27" name="TextBox 26">
            <a:extLst>
              <a:ext uri="{FF2B5EF4-FFF2-40B4-BE49-F238E27FC236}">
                <a16:creationId xmlns:a16="http://schemas.microsoft.com/office/drawing/2014/main" id="{D3D0F136-66D3-4AC7-845A-7A3CCAA0BD52}"/>
              </a:ext>
            </a:extLst>
          </p:cNvPr>
          <p:cNvSpPr txBox="1"/>
          <p:nvPr/>
        </p:nvSpPr>
        <p:spPr>
          <a:xfrm>
            <a:off x="10915104" y="6559002"/>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625</a:t>
            </a:r>
          </a:p>
        </p:txBody>
      </p:sp>
      <p:cxnSp>
        <p:nvCxnSpPr>
          <p:cNvPr id="28" name="Straight Connector 27">
            <a:extLst>
              <a:ext uri="{FF2B5EF4-FFF2-40B4-BE49-F238E27FC236}">
                <a16:creationId xmlns:a16="http://schemas.microsoft.com/office/drawing/2014/main" id="{4E5FC0E4-677A-4D38-8F33-362AD8370759}"/>
              </a:ext>
            </a:extLst>
          </p:cNvPr>
          <p:cNvCxnSpPr>
            <a:cxnSpLocks/>
          </p:cNvCxnSpPr>
          <p:nvPr/>
        </p:nvCxnSpPr>
        <p:spPr>
          <a:xfrm>
            <a:off x="2548063" y="3472039"/>
            <a:ext cx="0" cy="471116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F7283F-CCEA-457A-AB94-B68E215AC676}"/>
              </a:ext>
            </a:extLst>
          </p:cNvPr>
          <p:cNvCxnSpPr>
            <a:cxnSpLocks/>
          </p:cNvCxnSpPr>
          <p:nvPr/>
        </p:nvCxnSpPr>
        <p:spPr>
          <a:xfrm flipH="1">
            <a:off x="2372023" y="5849870"/>
            <a:ext cx="35073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90512E-2E23-4387-A431-291074A33AC8}"/>
              </a:ext>
            </a:extLst>
          </p:cNvPr>
          <p:cNvCxnSpPr>
            <a:cxnSpLocks/>
          </p:cNvCxnSpPr>
          <p:nvPr/>
        </p:nvCxnSpPr>
        <p:spPr>
          <a:xfrm flipH="1">
            <a:off x="2372023" y="3556457"/>
            <a:ext cx="35073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FA729-9DD0-4F04-8818-BBC5934A4214}"/>
              </a:ext>
            </a:extLst>
          </p:cNvPr>
          <p:cNvSpPr txBox="1"/>
          <p:nvPr/>
        </p:nvSpPr>
        <p:spPr>
          <a:xfrm>
            <a:off x="2580254" y="3405118"/>
            <a:ext cx="936255" cy="334707"/>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750">
                <a:solidFill>
                  <a:schemeClr val="bg1"/>
                </a:solidFill>
                <a:latin typeface="+mj-lt"/>
              </a:rPr>
              <a:t>20X</a:t>
            </a:r>
          </a:p>
        </p:txBody>
      </p:sp>
      <p:sp>
        <p:nvSpPr>
          <p:cNvPr id="32" name="TextBox 31">
            <a:extLst>
              <a:ext uri="{FF2B5EF4-FFF2-40B4-BE49-F238E27FC236}">
                <a16:creationId xmlns:a16="http://schemas.microsoft.com/office/drawing/2014/main" id="{A5E76CBB-9F4E-4A69-9D88-93DC4A5F1871}"/>
              </a:ext>
            </a:extLst>
          </p:cNvPr>
          <p:cNvSpPr txBox="1"/>
          <p:nvPr/>
        </p:nvSpPr>
        <p:spPr>
          <a:xfrm>
            <a:off x="2594149" y="5693849"/>
            <a:ext cx="936255" cy="334707"/>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750">
                <a:solidFill>
                  <a:schemeClr val="bg1"/>
                </a:solidFill>
                <a:latin typeface="+mj-lt"/>
              </a:rPr>
              <a:t>10X</a:t>
            </a:r>
          </a:p>
        </p:txBody>
      </p:sp>
      <p:cxnSp>
        <p:nvCxnSpPr>
          <p:cNvPr id="33" name="Straight Connector 32">
            <a:extLst>
              <a:ext uri="{FF2B5EF4-FFF2-40B4-BE49-F238E27FC236}">
                <a16:creationId xmlns:a16="http://schemas.microsoft.com/office/drawing/2014/main" id="{1C410FF2-C9DC-43D8-9D36-86B9E022E36E}"/>
              </a:ext>
            </a:extLst>
          </p:cNvPr>
          <p:cNvCxnSpPr>
            <a:cxnSpLocks/>
          </p:cNvCxnSpPr>
          <p:nvPr/>
        </p:nvCxnSpPr>
        <p:spPr>
          <a:xfrm>
            <a:off x="9044400" y="8174725"/>
            <a:ext cx="280590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119B25F-CFCB-4687-9A2D-77C5F9635179}"/>
              </a:ext>
            </a:extLst>
          </p:cNvPr>
          <p:cNvSpPr txBox="1"/>
          <p:nvPr/>
        </p:nvSpPr>
        <p:spPr>
          <a:xfrm>
            <a:off x="13405896" y="8225144"/>
            <a:ext cx="1056015"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INT8</a:t>
            </a:r>
          </a:p>
        </p:txBody>
      </p:sp>
      <p:sp>
        <p:nvSpPr>
          <p:cNvPr id="35" name="TextBox 34">
            <a:extLst>
              <a:ext uri="{FF2B5EF4-FFF2-40B4-BE49-F238E27FC236}">
                <a16:creationId xmlns:a16="http://schemas.microsoft.com/office/drawing/2014/main" id="{3A3CC16A-C044-44E3-B39D-13927376999C}"/>
              </a:ext>
            </a:extLst>
          </p:cNvPr>
          <p:cNvSpPr txBox="1"/>
          <p:nvPr/>
        </p:nvSpPr>
        <p:spPr>
          <a:xfrm>
            <a:off x="12442273" y="8225142"/>
            <a:ext cx="1132285"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V100 </a:t>
            </a:r>
          </a:p>
          <a:p>
            <a:pPr algn="ctr" defTabSz="745823">
              <a:lnSpc>
                <a:spcPct val="90000"/>
              </a:lnSpc>
              <a:defRPr/>
            </a:pPr>
            <a:r>
              <a:rPr lang="en-US" sz="1667">
                <a:solidFill>
                  <a:schemeClr val="bg1"/>
                </a:solidFill>
                <a:latin typeface="+mj-lt"/>
              </a:rPr>
              <a:t>INT8</a:t>
            </a:r>
          </a:p>
        </p:txBody>
      </p:sp>
      <p:sp>
        <p:nvSpPr>
          <p:cNvPr id="36" name="TextBox 35">
            <a:extLst>
              <a:ext uri="{FF2B5EF4-FFF2-40B4-BE49-F238E27FC236}">
                <a16:creationId xmlns:a16="http://schemas.microsoft.com/office/drawing/2014/main" id="{B4F6D8D8-603C-4F5C-A16A-A2788A472BD2}"/>
              </a:ext>
            </a:extLst>
          </p:cNvPr>
          <p:cNvSpPr txBox="1"/>
          <p:nvPr/>
        </p:nvSpPr>
        <p:spPr>
          <a:xfrm>
            <a:off x="12521169" y="7576735"/>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60</a:t>
            </a:r>
          </a:p>
        </p:txBody>
      </p:sp>
      <p:sp>
        <p:nvSpPr>
          <p:cNvPr id="37" name="TextBox 36">
            <a:extLst>
              <a:ext uri="{FF2B5EF4-FFF2-40B4-BE49-F238E27FC236}">
                <a16:creationId xmlns:a16="http://schemas.microsoft.com/office/drawing/2014/main" id="{16494C70-285D-4A7F-928E-FA307AF57541}"/>
              </a:ext>
            </a:extLst>
          </p:cNvPr>
          <p:cNvSpPr txBox="1"/>
          <p:nvPr/>
        </p:nvSpPr>
        <p:spPr>
          <a:xfrm>
            <a:off x="13455104" y="5440387"/>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625</a:t>
            </a:r>
          </a:p>
        </p:txBody>
      </p:sp>
      <p:cxnSp>
        <p:nvCxnSpPr>
          <p:cNvPr id="38" name="Straight Connector 37">
            <a:extLst>
              <a:ext uri="{FF2B5EF4-FFF2-40B4-BE49-F238E27FC236}">
                <a16:creationId xmlns:a16="http://schemas.microsoft.com/office/drawing/2014/main" id="{F4C42A2D-A1BF-43A2-80BF-9BB2F20579E4}"/>
              </a:ext>
            </a:extLst>
          </p:cNvPr>
          <p:cNvCxnSpPr>
            <a:cxnSpLocks/>
          </p:cNvCxnSpPr>
          <p:nvPr/>
        </p:nvCxnSpPr>
        <p:spPr>
          <a:xfrm>
            <a:off x="12528170" y="8174725"/>
            <a:ext cx="280590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68C1B3F-6702-4CB8-9BA5-4EC0DB9ECD08}"/>
              </a:ext>
            </a:extLst>
          </p:cNvPr>
          <p:cNvSpPr txBox="1"/>
          <p:nvPr/>
        </p:nvSpPr>
        <p:spPr>
          <a:xfrm>
            <a:off x="14230877" y="8170005"/>
            <a:ext cx="1343282"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SPARSE</a:t>
            </a:r>
          </a:p>
          <a:p>
            <a:pPr algn="ctr" defTabSz="745823">
              <a:lnSpc>
                <a:spcPct val="90000"/>
              </a:lnSpc>
              <a:defRPr/>
            </a:pPr>
            <a:r>
              <a:rPr lang="en-US" sz="1667">
                <a:solidFill>
                  <a:schemeClr val="bg1"/>
                </a:solidFill>
                <a:latin typeface="+mj-lt"/>
              </a:rPr>
              <a:t>INT8</a:t>
            </a:r>
          </a:p>
        </p:txBody>
      </p:sp>
      <p:sp>
        <p:nvSpPr>
          <p:cNvPr id="40" name="TextBox 39">
            <a:extLst>
              <a:ext uri="{FF2B5EF4-FFF2-40B4-BE49-F238E27FC236}">
                <a16:creationId xmlns:a16="http://schemas.microsoft.com/office/drawing/2014/main" id="{BAA317E4-A9AF-4A79-8F12-E125D3295703}"/>
              </a:ext>
            </a:extLst>
          </p:cNvPr>
          <p:cNvSpPr txBox="1"/>
          <p:nvPr/>
        </p:nvSpPr>
        <p:spPr>
          <a:xfrm>
            <a:off x="14197292" y="3121555"/>
            <a:ext cx="1182802"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1250</a:t>
            </a:r>
          </a:p>
        </p:txBody>
      </p:sp>
      <p:sp>
        <p:nvSpPr>
          <p:cNvPr id="41" name="TextBox 40">
            <a:extLst>
              <a:ext uri="{FF2B5EF4-FFF2-40B4-BE49-F238E27FC236}">
                <a16:creationId xmlns:a16="http://schemas.microsoft.com/office/drawing/2014/main" id="{EB156397-F229-4343-B45F-C296D9E956C7}"/>
              </a:ext>
            </a:extLst>
          </p:cNvPr>
          <p:cNvSpPr txBox="1"/>
          <p:nvPr/>
        </p:nvSpPr>
        <p:spPr>
          <a:xfrm rot="16200000">
            <a:off x="662176" y="5964384"/>
            <a:ext cx="3161822" cy="348878"/>
          </a:xfrm>
          <a:prstGeom prst="rect">
            <a:avLst/>
          </a:prstGeom>
          <a:noFill/>
        </p:spPr>
        <p:txBody>
          <a:bodyPr wrap="square" rtlCol="0">
            <a:spAutoFit/>
          </a:bodyPr>
          <a:lstStyle/>
          <a:p>
            <a:pPr algn="ctr" defTabSz="745823"/>
            <a:r>
              <a:rPr lang="en-US" sz="1667">
                <a:solidFill>
                  <a:schemeClr val="bg1"/>
                </a:solidFill>
                <a:latin typeface="+mj-lt"/>
              </a:rPr>
              <a:t>Relative Compute</a:t>
            </a:r>
          </a:p>
        </p:txBody>
      </p:sp>
      <p:cxnSp>
        <p:nvCxnSpPr>
          <p:cNvPr id="42" name="Straight Connector 41">
            <a:extLst>
              <a:ext uri="{FF2B5EF4-FFF2-40B4-BE49-F238E27FC236}">
                <a16:creationId xmlns:a16="http://schemas.microsoft.com/office/drawing/2014/main" id="{F07B8FD6-DF38-4809-8E4D-82504628B190}"/>
              </a:ext>
            </a:extLst>
          </p:cNvPr>
          <p:cNvCxnSpPr>
            <a:cxnSpLocks/>
          </p:cNvCxnSpPr>
          <p:nvPr/>
        </p:nvCxnSpPr>
        <p:spPr>
          <a:xfrm>
            <a:off x="5561570" y="8174725"/>
            <a:ext cx="280590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BF0F19-2877-4AF2-9448-ACBC177362DD}"/>
              </a:ext>
            </a:extLst>
          </p:cNvPr>
          <p:cNvCxnSpPr>
            <a:cxnSpLocks/>
          </p:cNvCxnSpPr>
          <p:nvPr/>
        </p:nvCxnSpPr>
        <p:spPr>
          <a:xfrm>
            <a:off x="3016090" y="8174725"/>
            <a:ext cx="187689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84A2D38-B287-4C80-9F2A-68C0329C58D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074658" y="7033380"/>
            <a:ext cx="618695" cy="1136937"/>
          </a:xfrm>
          <a:prstGeom prst="rect">
            <a:avLst/>
          </a:prstGeom>
          <a:solidFill>
            <a:schemeClr val="tx2">
              <a:lumMod val="75000"/>
            </a:schemeClr>
          </a:solidFill>
          <a:ln>
            <a:solidFill>
              <a:schemeClr val="tx2"/>
            </a:solidFill>
          </a:ln>
        </p:spPr>
      </p:pic>
      <p:pic>
        <p:nvPicPr>
          <p:cNvPr id="45" name="Picture 44" descr="A picture containing bird&#10;&#10;Description automatically generated">
            <a:extLst>
              <a:ext uri="{FF2B5EF4-FFF2-40B4-BE49-F238E27FC236}">
                <a16:creationId xmlns:a16="http://schemas.microsoft.com/office/drawing/2014/main" id="{10B851D2-857E-46FC-8A71-ADBA282EE31F}"/>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186000"/>
                    </a14:imgEffect>
                  </a14:imgLayer>
                </a14:imgProps>
              </a:ext>
              <a:ext uri="{28A0092B-C50C-407E-A947-70E740481C1C}">
                <a14:useLocalDpi xmlns:a14="http://schemas.microsoft.com/office/drawing/2010/main"/>
              </a:ext>
            </a:extLst>
          </a:blip>
          <a:srcRect/>
          <a:stretch/>
        </p:blipFill>
        <p:spPr>
          <a:xfrm>
            <a:off x="10133783" y="7595060"/>
            <a:ext cx="624318" cy="581180"/>
          </a:xfrm>
          <a:prstGeom prst="rect">
            <a:avLst/>
          </a:prstGeom>
          <a:solidFill>
            <a:schemeClr val="tx2">
              <a:lumMod val="75000"/>
            </a:schemeClr>
          </a:solidFill>
          <a:ln>
            <a:solidFill>
              <a:schemeClr val="tx2"/>
            </a:solidFill>
          </a:ln>
        </p:spPr>
      </p:pic>
      <p:pic>
        <p:nvPicPr>
          <p:cNvPr id="46" name="Picture 45">
            <a:extLst>
              <a:ext uri="{FF2B5EF4-FFF2-40B4-BE49-F238E27FC236}">
                <a16:creationId xmlns:a16="http://schemas.microsoft.com/office/drawing/2014/main" id="{0224AB89-22AD-46C7-8460-136864C97BB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600773" y="3754857"/>
            <a:ext cx="618695" cy="4424460"/>
          </a:xfrm>
          <a:prstGeom prst="rect">
            <a:avLst/>
          </a:prstGeom>
          <a:solidFill>
            <a:schemeClr val="tx2">
              <a:lumMod val="75000"/>
            </a:schemeClr>
          </a:solidFill>
          <a:ln>
            <a:solidFill>
              <a:schemeClr val="tx2"/>
            </a:solidFill>
          </a:ln>
        </p:spPr>
      </p:pic>
      <p:pic>
        <p:nvPicPr>
          <p:cNvPr id="47" name="Picture 46">
            <a:extLst>
              <a:ext uri="{FF2B5EF4-FFF2-40B4-BE49-F238E27FC236}">
                <a16:creationId xmlns:a16="http://schemas.microsoft.com/office/drawing/2014/main" id="{B37BA19A-A9DD-4616-B701-86E80A9BCF1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654753" y="5983626"/>
            <a:ext cx="618695" cy="2193055"/>
          </a:xfrm>
          <a:prstGeom prst="rect">
            <a:avLst/>
          </a:prstGeom>
          <a:solidFill>
            <a:schemeClr val="tx2">
              <a:lumMod val="75000"/>
            </a:schemeClr>
          </a:solidFill>
          <a:ln>
            <a:solidFill>
              <a:schemeClr val="tx2"/>
            </a:solidFill>
          </a:ln>
        </p:spPr>
      </p:pic>
      <p:pic>
        <p:nvPicPr>
          <p:cNvPr id="48" name="Picture 47" descr="A picture containing player, white, woman, holding&#10;&#10;Description automatically generated">
            <a:extLst>
              <a:ext uri="{FF2B5EF4-FFF2-40B4-BE49-F238E27FC236}">
                <a16:creationId xmlns:a16="http://schemas.microsoft.com/office/drawing/2014/main" id="{23C562AE-ADD4-4F04-977F-7360E22A36AE}"/>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contrast="50000"/>
                    </a14:imgEffect>
                  </a14:imgLayer>
                </a14:imgProps>
              </a:ext>
              <a:ext uri="{28A0092B-C50C-407E-A947-70E740481C1C}">
                <a14:useLocalDpi xmlns:a14="http://schemas.microsoft.com/office/drawing/2010/main"/>
              </a:ext>
            </a:extLst>
          </a:blip>
          <a:srcRect t="-1"/>
          <a:stretch/>
        </p:blipFill>
        <p:spPr>
          <a:xfrm>
            <a:off x="5718034" y="7955059"/>
            <a:ext cx="624318" cy="226423"/>
          </a:xfrm>
          <a:prstGeom prst="rect">
            <a:avLst/>
          </a:prstGeom>
          <a:solidFill>
            <a:schemeClr val="tx2">
              <a:lumMod val="40000"/>
              <a:lumOff val="60000"/>
            </a:schemeClr>
          </a:solidFill>
        </p:spPr>
      </p:pic>
      <p:pic>
        <p:nvPicPr>
          <p:cNvPr id="49" name="Picture 48" descr="A picture containing player, white, woman, holding&#10;&#10;Description automatically generated">
            <a:extLst>
              <a:ext uri="{FF2B5EF4-FFF2-40B4-BE49-F238E27FC236}">
                <a16:creationId xmlns:a16="http://schemas.microsoft.com/office/drawing/2014/main" id="{CE92CC23-73DA-415B-ACAC-2CC4F325384E}"/>
              </a:ext>
            </a:extLst>
          </p:cNvPr>
          <p:cNvPicPr>
            <a:picLocks/>
          </p:cNvPicPr>
          <p:nvPr/>
        </p:nvPicPr>
        <p:blipFill rotWithShape="1">
          <a:blip r:embed="rId9" cstate="email">
            <a:extLst>
              <a:ext uri="{BEBA8EAE-BF5A-486C-A8C5-ECC9F3942E4B}">
                <a14:imgProps xmlns:a14="http://schemas.microsoft.com/office/drawing/2010/main">
                  <a14:imgLayer r:embed="rId10">
                    <a14:imgEffect>
                      <a14:brightnessContrast contrast="50000"/>
                    </a14:imgEffect>
                  </a14:imgLayer>
                </a14:imgProps>
              </a:ext>
              <a:ext uri="{28A0092B-C50C-407E-A947-70E740481C1C}">
                <a14:useLocalDpi xmlns:a14="http://schemas.microsoft.com/office/drawing/2010/main"/>
              </a:ext>
            </a:extLst>
          </a:blip>
          <a:srcRect/>
          <a:stretch/>
        </p:blipFill>
        <p:spPr>
          <a:xfrm>
            <a:off x="3172932" y="7949861"/>
            <a:ext cx="622843" cy="224072"/>
          </a:xfrm>
          <a:prstGeom prst="rect">
            <a:avLst/>
          </a:prstGeom>
          <a:solidFill>
            <a:schemeClr val="tx2">
              <a:lumMod val="40000"/>
              <a:lumOff val="60000"/>
            </a:schemeClr>
          </a:solidFill>
        </p:spPr>
      </p:pic>
      <p:pic>
        <p:nvPicPr>
          <p:cNvPr id="50" name="Picture 49" descr="A picture containing player, white, woman, holding&#10;&#10;Description automatically generated">
            <a:extLst>
              <a:ext uri="{FF2B5EF4-FFF2-40B4-BE49-F238E27FC236}">
                <a16:creationId xmlns:a16="http://schemas.microsoft.com/office/drawing/2014/main" id="{F5CD5046-0F42-4041-830B-3904B68270A9}"/>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a:ext>
            </a:extLst>
          </a:blip>
          <a:srcRect/>
          <a:stretch/>
        </p:blipFill>
        <p:spPr>
          <a:xfrm>
            <a:off x="9200573" y="7940894"/>
            <a:ext cx="624318" cy="235785"/>
          </a:xfrm>
          <a:prstGeom prst="rect">
            <a:avLst/>
          </a:prstGeom>
          <a:solidFill>
            <a:schemeClr val="tx2">
              <a:lumMod val="40000"/>
              <a:lumOff val="60000"/>
            </a:schemeClr>
          </a:solidFill>
        </p:spPr>
      </p:pic>
      <p:pic>
        <p:nvPicPr>
          <p:cNvPr id="51" name="Picture 50" descr="A picture containing bird&#10;&#10;Description automatically generated">
            <a:extLst>
              <a:ext uri="{FF2B5EF4-FFF2-40B4-BE49-F238E27FC236}">
                <a16:creationId xmlns:a16="http://schemas.microsoft.com/office/drawing/2014/main" id="{3B2F5812-84C7-4B08-82F0-142456394D0C}"/>
              </a:ext>
            </a:extLst>
          </p:cNvPr>
          <p:cNvPicPr>
            <a:picLocks noChangeAspect="1"/>
          </p:cNvPicPr>
          <p:nvPr/>
        </p:nvPicPr>
        <p:blipFill rotWithShape="1">
          <a:blip r:embed="rId13" cstate="email">
            <a:extLst>
              <a:ext uri="{BEBA8EAE-BF5A-486C-A8C5-ECC9F3942E4B}">
                <a14:imgProps xmlns:a14="http://schemas.microsoft.com/office/drawing/2010/main">
                  <a14:imgLayer r:embed="rId14">
                    <a14:imgEffect>
                      <a14:saturation sat="186000"/>
                    </a14:imgEffect>
                  </a14:imgLayer>
                </a14:imgProps>
              </a:ext>
              <a:ext uri="{28A0092B-C50C-407E-A947-70E740481C1C}">
                <a14:useLocalDpi xmlns:a14="http://schemas.microsoft.com/office/drawing/2010/main"/>
              </a:ext>
            </a:extLst>
          </a:blip>
          <a:srcRect/>
          <a:stretch/>
        </p:blipFill>
        <p:spPr>
          <a:xfrm>
            <a:off x="13627184" y="5860522"/>
            <a:ext cx="624318" cy="2305217"/>
          </a:xfrm>
          <a:prstGeom prst="rect">
            <a:avLst/>
          </a:prstGeom>
          <a:solidFill>
            <a:schemeClr val="tx2">
              <a:lumMod val="75000"/>
            </a:schemeClr>
          </a:solidFill>
          <a:ln>
            <a:solidFill>
              <a:schemeClr val="tx2"/>
            </a:solidFill>
          </a:ln>
        </p:spPr>
      </p:pic>
      <p:pic>
        <p:nvPicPr>
          <p:cNvPr id="52" name="Picture 51" descr="A picture containing player, white, woman, holding&#10;&#10;Description automatically generated">
            <a:extLst>
              <a:ext uri="{FF2B5EF4-FFF2-40B4-BE49-F238E27FC236}">
                <a16:creationId xmlns:a16="http://schemas.microsoft.com/office/drawing/2014/main" id="{A83699D5-1BD0-432D-85BF-E575B4ECEA50}"/>
              </a:ext>
            </a:extLst>
          </p:cNvPr>
          <p:cNvPicPr>
            <a:picLocks noChangeAspect="1"/>
          </p:cNvPicPr>
          <p:nvPr/>
        </p:nvPicPr>
        <p:blipFill rotWithShape="1">
          <a:blip r:embed="rId15" cstate="email">
            <a:extLst>
              <a:ext uri="{BEBA8EAE-BF5A-486C-A8C5-ECC9F3942E4B}">
                <a14:imgProps xmlns:a14="http://schemas.microsoft.com/office/drawing/2010/main">
                  <a14:imgLayer r:embed="rId8">
                    <a14:imgEffect>
                      <a14:brightnessContrast contrast="50000"/>
                    </a14:imgEffect>
                  </a14:imgLayer>
                </a14:imgProps>
              </a:ext>
              <a:ext uri="{28A0092B-C50C-407E-A947-70E740481C1C}">
                <a14:useLocalDpi xmlns:a14="http://schemas.microsoft.com/office/drawing/2010/main"/>
              </a:ext>
            </a:extLst>
          </a:blip>
          <a:srcRect/>
          <a:stretch/>
        </p:blipFill>
        <p:spPr>
          <a:xfrm>
            <a:off x="12684578" y="7949455"/>
            <a:ext cx="624318" cy="227223"/>
          </a:xfrm>
          <a:prstGeom prst="rect">
            <a:avLst/>
          </a:prstGeom>
          <a:solidFill>
            <a:schemeClr val="tx2">
              <a:lumMod val="40000"/>
              <a:lumOff val="60000"/>
            </a:schemeClr>
          </a:solidFill>
        </p:spPr>
      </p:pic>
      <p:pic>
        <p:nvPicPr>
          <p:cNvPr id="53" name="Picture 52">
            <a:extLst>
              <a:ext uri="{FF2B5EF4-FFF2-40B4-BE49-F238E27FC236}">
                <a16:creationId xmlns:a16="http://schemas.microsoft.com/office/drawing/2014/main" id="{35B0EA46-4E1E-4034-9665-FDFC41DCCF2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4558093" y="3552747"/>
            <a:ext cx="618695" cy="4618127"/>
          </a:xfrm>
          <a:prstGeom prst="rect">
            <a:avLst/>
          </a:prstGeom>
          <a:solidFill>
            <a:schemeClr val="tx2">
              <a:lumMod val="75000"/>
            </a:schemeClr>
          </a:solidFill>
          <a:ln>
            <a:solidFill>
              <a:schemeClr val="tx2"/>
            </a:solidFill>
          </a:ln>
        </p:spPr>
      </p:pic>
      <p:pic>
        <p:nvPicPr>
          <p:cNvPr id="54" name="Picture 53">
            <a:extLst>
              <a:ext uri="{FF2B5EF4-FFF2-40B4-BE49-F238E27FC236}">
                <a16:creationId xmlns:a16="http://schemas.microsoft.com/office/drawing/2014/main" id="{C91C56D6-24DF-41FA-B630-9E5FA482B4E1}"/>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4158186" y="7645967"/>
            <a:ext cx="618695" cy="546980"/>
          </a:xfrm>
          <a:prstGeom prst="rect">
            <a:avLst/>
          </a:prstGeom>
          <a:solidFill>
            <a:schemeClr val="tx2">
              <a:lumMod val="75000"/>
            </a:schemeClr>
          </a:solidFill>
          <a:ln>
            <a:solidFill>
              <a:schemeClr val="tx2"/>
            </a:solidFill>
          </a:ln>
        </p:spPr>
      </p:pic>
    </p:spTree>
    <p:extLst>
      <p:ext uri="{BB962C8B-B14F-4D97-AF65-F5344CB8AC3E}">
        <p14:creationId xmlns:p14="http://schemas.microsoft.com/office/powerpoint/2010/main" val="129719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accent2">
                    <a:lumMod val="40000"/>
                    <a:lumOff val="60000"/>
                  </a:schemeClr>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266385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idea</a:t>
            </a:r>
          </a:p>
        </p:txBody>
      </p:sp>
      <p:pic>
        <p:nvPicPr>
          <p:cNvPr id="3" name="Picture 2">
            <a:extLst>
              <a:ext uri="{FF2B5EF4-FFF2-40B4-BE49-F238E27FC236}">
                <a16:creationId xmlns:a16="http://schemas.microsoft.com/office/drawing/2014/main" id="{98CF9B3E-A846-4BEF-8B00-C48820B240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07669" y="3962111"/>
            <a:ext cx="15072663" cy="4029118"/>
          </a:xfrm>
          <a:prstGeom prst="rect">
            <a:avLst/>
          </a:prstGeom>
        </p:spPr>
      </p:pic>
    </p:spTree>
    <p:extLst>
      <p:ext uri="{BB962C8B-B14F-4D97-AF65-F5344CB8AC3E}">
        <p14:creationId xmlns:p14="http://schemas.microsoft.com/office/powerpoint/2010/main" val="105298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rationale</a:t>
            </a:r>
          </a:p>
        </p:txBody>
      </p:sp>
      <p:pic>
        <p:nvPicPr>
          <p:cNvPr id="4" name="Picture 3">
            <a:extLst>
              <a:ext uri="{FF2B5EF4-FFF2-40B4-BE49-F238E27FC236}">
                <a16:creationId xmlns:a16="http://schemas.microsoft.com/office/drawing/2014/main" id="{4B114E61-DB01-4A74-A469-1E17FB6E1B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8056" y="3505059"/>
            <a:ext cx="13051888" cy="5669658"/>
          </a:xfrm>
          <a:prstGeom prst="rect">
            <a:avLst/>
          </a:prstGeom>
        </p:spPr>
      </p:pic>
    </p:spTree>
    <p:extLst>
      <p:ext uri="{BB962C8B-B14F-4D97-AF65-F5344CB8AC3E}">
        <p14:creationId xmlns:p14="http://schemas.microsoft.com/office/powerpoint/2010/main" val="25747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rationale</a:t>
            </a:r>
          </a:p>
        </p:txBody>
      </p:sp>
      <p:pic>
        <p:nvPicPr>
          <p:cNvPr id="1026" name="Picture 2" descr="NVIDIA Ampere Architecture In-Depth | NVIDIA Developer Blog">
            <a:extLst>
              <a:ext uri="{FF2B5EF4-FFF2-40B4-BE49-F238E27FC236}">
                <a16:creationId xmlns:a16="http://schemas.microsoft.com/office/drawing/2014/main" id="{582107C6-2FDB-46B5-9EE3-51C60BBBFC5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00861" y="3112067"/>
            <a:ext cx="11686278" cy="6573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3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results (speedup and throughput)</a:t>
            </a:r>
          </a:p>
        </p:txBody>
      </p:sp>
      <p:pic>
        <p:nvPicPr>
          <p:cNvPr id="4" name="Picture 3">
            <a:extLst>
              <a:ext uri="{FF2B5EF4-FFF2-40B4-BE49-F238E27FC236}">
                <a16:creationId xmlns:a16="http://schemas.microsoft.com/office/drawing/2014/main" id="{ECEBFE01-6672-4DAB-9B93-62BEB02B71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0053" y="2759150"/>
            <a:ext cx="10555630" cy="3595733"/>
          </a:xfrm>
          <a:prstGeom prst="rect">
            <a:avLst/>
          </a:prstGeom>
        </p:spPr>
      </p:pic>
      <p:sp>
        <p:nvSpPr>
          <p:cNvPr id="6" name="Rectangle 5">
            <a:extLst>
              <a:ext uri="{FF2B5EF4-FFF2-40B4-BE49-F238E27FC236}">
                <a16:creationId xmlns:a16="http://schemas.microsoft.com/office/drawing/2014/main" id="{847FE352-94CE-4AAA-896F-05C05235717A}"/>
              </a:ext>
            </a:extLst>
          </p:cNvPr>
          <p:cNvSpPr/>
          <p:nvPr/>
        </p:nvSpPr>
        <p:spPr>
          <a:xfrm>
            <a:off x="-89831" y="9982598"/>
            <a:ext cx="11368369" cy="297454"/>
          </a:xfrm>
          <a:prstGeom prst="rect">
            <a:avLst/>
          </a:prstGeom>
        </p:spPr>
        <p:txBody>
          <a:bodyPr wrap="none">
            <a:spAutoFit/>
          </a:bodyPr>
          <a:lstStyle/>
          <a:p>
            <a:r>
              <a:rPr lang="en-US" sz="1333" dirty="0" err="1">
                <a:solidFill>
                  <a:schemeClr val="bg1"/>
                </a:solidFill>
              </a:rPr>
              <a:t>TensorRT</a:t>
            </a:r>
            <a:r>
              <a:rPr lang="en-US" sz="1333" dirty="0">
                <a:solidFill>
                  <a:schemeClr val="bg1"/>
                </a:solidFill>
              </a:rPr>
              <a:t> optimized models executed on Tesla T4, input size 224x224 for all apart from the Inception networks for which the input size was 299x299</a:t>
            </a:r>
          </a:p>
        </p:txBody>
      </p:sp>
      <p:pic>
        <p:nvPicPr>
          <p:cNvPr id="5" name="Picture 4">
            <a:extLst>
              <a:ext uri="{FF2B5EF4-FFF2-40B4-BE49-F238E27FC236}">
                <a16:creationId xmlns:a16="http://schemas.microsoft.com/office/drawing/2014/main" id="{299691EE-13F0-465A-ADF6-F107640A2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0053" y="6386865"/>
            <a:ext cx="10498257" cy="3595733"/>
          </a:xfrm>
          <a:prstGeom prst="rect">
            <a:avLst/>
          </a:prstGeom>
        </p:spPr>
      </p:pic>
    </p:spTree>
    <p:extLst>
      <p:ext uri="{BB962C8B-B14F-4D97-AF65-F5344CB8AC3E}">
        <p14:creationId xmlns:p14="http://schemas.microsoft.com/office/powerpoint/2010/main" val="20997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Beyond INT8</a:t>
            </a:r>
          </a:p>
        </p:txBody>
      </p:sp>
      <p:sp>
        <p:nvSpPr>
          <p:cNvPr id="11" name="Rectangle 10">
            <a:extLst>
              <a:ext uri="{FF2B5EF4-FFF2-40B4-BE49-F238E27FC236}">
                <a16:creationId xmlns:a16="http://schemas.microsoft.com/office/drawing/2014/main" id="{79D553FC-DC75-4D92-AA6B-93ECAE838C30}"/>
              </a:ext>
            </a:extLst>
          </p:cNvPr>
          <p:cNvSpPr/>
          <p:nvPr/>
        </p:nvSpPr>
        <p:spPr>
          <a:xfrm>
            <a:off x="3313955" y="3335032"/>
            <a:ext cx="11660090" cy="6278707"/>
          </a:xfrm>
          <a:prstGeom prst="rect">
            <a:avLst/>
          </a:prstGeom>
          <a:blipFill>
            <a:blip r:embed="rId2" cstate="email">
              <a:extLst>
                <a:ext uri="{28A0092B-C50C-407E-A947-70E740481C1C}">
                  <a14:useLocalDpi xmlns:a14="http://schemas.microsoft.com/office/drawing/2010/main"/>
                </a:ext>
              </a:extLst>
            </a:blip>
            <a:stretch>
              <a:fillRect/>
            </a:stretch>
          </a:blip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dirty="0">
              <a:solidFill>
                <a:srgbClr val="FFFFFF"/>
              </a:solidFill>
              <a:latin typeface="Trebuchet MS"/>
            </a:endParaRPr>
          </a:p>
        </p:txBody>
      </p:sp>
      <p:sp>
        <p:nvSpPr>
          <p:cNvPr id="12" name="TextBox 11">
            <a:extLst>
              <a:ext uri="{FF2B5EF4-FFF2-40B4-BE49-F238E27FC236}">
                <a16:creationId xmlns:a16="http://schemas.microsoft.com/office/drawing/2014/main" id="{D47A9610-D4C0-4566-80CD-CEEE377569E3}"/>
              </a:ext>
            </a:extLst>
          </p:cNvPr>
          <p:cNvSpPr txBox="1"/>
          <p:nvPr/>
        </p:nvSpPr>
        <p:spPr>
          <a:xfrm>
            <a:off x="4337778" y="9613738"/>
            <a:ext cx="9612445" cy="6117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762015">
              <a:lnSpc>
                <a:spcPct val="90000"/>
              </a:lnSpc>
              <a:defRPr/>
            </a:pPr>
            <a:r>
              <a:rPr lang="en-US" sz="2000" dirty="0">
                <a:solidFill>
                  <a:srgbClr val="000000"/>
                </a:solidFill>
                <a:latin typeface="Trebuchet MS" panose="020B0603020202020204" pitchFamily="34" charset="0"/>
              </a:rPr>
              <a:t>INT4 quantization for </a:t>
            </a:r>
            <a:r>
              <a:rPr lang="en-US" sz="2000" dirty="0" err="1">
                <a:solidFill>
                  <a:srgbClr val="000000"/>
                </a:solidFill>
                <a:latin typeface="Trebuchet MS" panose="020B0603020202020204" pitchFamily="34" charset="0"/>
              </a:rPr>
              <a:t>resnet</a:t>
            </a:r>
            <a:r>
              <a:rPr lang="en-US" sz="2000" dirty="0">
                <a:solidFill>
                  <a:srgbClr val="000000"/>
                </a:solidFill>
                <a:latin typeface="Trebuchet MS" panose="020B0603020202020204" pitchFamily="34" charset="0"/>
              </a:rPr>
              <a:t>50</a:t>
            </a:r>
          </a:p>
          <a:p>
            <a:pPr lvl="0" algn="ctr">
              <a:lnSpc>
                <a:spcPct val="90000"/>
              </a:lnSpc>
            </a:pPr>
            <a:r>
              <a:rPr lang="en-US" sz="1750" dirty="0">
                <a:solidFill>
                  <a:srgbClr val="8C8C8C"/>
                </a:solidFill>
                <a:latin typeface="Trebuchet MS" panose="020B0603020202020204" pitchFamily="34" charset="0"/>
              </a:rPr>
              <a:t>"Int4 Precision for AI Inference"</a:t>
            </a:r>
          </a:p>
        </p:txBody>
      </p:sp>
    </p:spTree>
    <p:extLst>
      <p:ext uri="{BB962C8B-B14F-4D97-AF65-F5344CB8AC3E}">
        <p14:creationId xmlns:p14="http://schemas.microsoft.com/office/powerpoint/2010/main" val="93429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Impact on accuracy</a:t>
            </a:r>
            <a:endParaRPr lang="en-US" dirty="0"/>
          </a:p>
        </p:txBody>
      </p:sp>
      <p:sp>
        <p:nvSpPr>
          <p:cNvPr id="17" name="Text Placeholder 16"/>
          <p:cNvSpPr>
            <a:spLocks noGrp="1"/>
          </p:cNvSpPr>
          <p:nvPr>
            <p:ph type="body" sz="quarter" idx="10"/>
          </p:nvPr>
        </p:nvSpPr>
        <p:spPr/>
        <p:txBody>
          <a:bodyPr/>
          <a:lstStyle/>
          <a:p>
            <a:r>
              <a:rPr lang="en-US" dirty="0"/>
              <a:t>In a wide range of cases minimal</a:t>
            </a:r>
          </a:p>
        </p:txBody>
      </p:sp>
      <p:pic>
        <p:nvPicPr>
          <p:cNvPr id="3" name="Picture 2">
            <a:extLst>
              <a:ext uri="{FF2B5EF4-FFF2-40B4-BE49-F238E27FC236}">
                <a16:creationId xmlns:a16="http://schemas.microsoft.com/office/drawing/2014/main" id="{F65F91DD-364C-4611-B27C-4A4F60B6C7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3319" y="2826052"/>
            <a:ext cx="8541085" cy="5994290"/>
          </a:xfrm>
          <a:prstGeom prst="rect">
            <a:avLst/>
          </a:prstGeom>
        </p:spPr>
      </p:pic>
      <p:pic>
        <p:nvPicPr>
          <p:cNvPr id="5" name="Picture 4">
            <a:extLst>
              <a:ext uri="{FF2B5EF4-FFF2-40B4-BE49-F238E27FC236}">
                <a16:creationId xmlns:a16="http://schemas.microsoft.com/office/drawing/2014/main" id="{D5C31D52-8C23-4745-9D46-73C4252EAB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73599" y="2714282"/>
            <a:ext cx="8372038" cy="6217830"/>
          </a:xfrm>
          <a:prstGeom prst="rect">
            <a:avLst/>
          </a:prstGeom>
        </p:spPr>
      </p:pic>
    </p:spTree>
    <p:extLst>
      <p:ext uri="{BB962C8B-B14F-4D97-AF65-F5344CB8AC3E}">
        <p14:creationId xmlns:p14="http://schemas.microsoft.com/office/powerpoint/2010/main" val="328887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Impact of model design</a:t>
            </a:r>
            <a:endParaRPr lang="en-US" dirty="0"/>
          </a:p>
        </p:txBody>
      </p:sp>
      <p:sp>
        <p:nvSpPr>
          <p:cNvPr id="17" name="Text Placeholder 16"/>
          <p:cNvSpPr>
            <a:spLocks noGrp="1"/>
          </p:cNvSpPr>
          <p:nvPr>
            <p:ph type="body" sz="quarter" idx="10"/>
          </p:nvPr>
        </p:nvSpPr>
        <p:spPr/>
        <p:txBody>
          <a:bodyPr/>
          <a:lstStyle/>
          <a:p>
            <a:r>
              <a:rPr lang="en-US" dirty="0"/>
              <a:t>Not all neural network mechanisms quantize well</a:t>
            </a:r>
          </a:p>
        </p:txBody>
      </p:sp>
      <p:pic>
        <p:nvPicPr>
          <p:cNvPr id="3" name="Picture 2">
            <a:extLst>
              <a:ext uri="{FF2B5EF4-FFF2-40B4-BE49-F238E27FC236}">
                <a16:creationId xmlns:a16="http://schemas.microsoft.com/office/drawing/2014/main" id="{94D59B62-56CB-4986-8548-B3DA56AB35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5219" y="4923748"/>
            <a:ext cx="9380103" cy="1632900"/>
          </a:xfrm>
          <a:prstGeom prst="rect">
            <a:avLst/>
          </a:prstGeom>
        </p:spPr>
      </p:pic>
    </p:spTree>
    <p:extLst>
      <p:ext uri="{BB962C8B-B14F-4D97-AF65-F5344CB8AC3E}">
        <p14:creationId xmlns:p14="http://schemas.microsoft.com/office/powerpoint/2010/main" val="90578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354903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Impact of model design</a:t>
            </a:r>
            <a:endParaRPr lang="en-US" dirty="0"/>
          </a:p>
        </p:txBody>
      </p:sp>
      <p:sp>
        <p:nvSpPr>
          <p:cNvPr id="8" name="Content Placeholder 7">
            <a:extLst>
              <a:ext uri="{FF2B5EF4-FFF2-40B4-BE49-F238E27FC236}">
                <a16:creationId xmlns:a16="http://schemas.microsoft.com/office/drawing/2014/main" id="{D5FBBEA0-06F8-4B64-849F-B06FD132FB6E}"/>
              </a:ext>
            </a:extLst>
          </p:cNvPr>
          <p:cNvSpPr>
            <a:spLocks noGrp="1"/>
          </p:cNvSpPr>
          <p:nvPr>
            <p:ph idx="1"/>
          </p:nvPr>
        </p:nvSpPr>
        <p:spPr>
          <a:xfrm>
            <a:off x="9039174" y="3505059"/>
            <a:ext cx="8403195" cy="6198208"/>
          </a:xfrm>
        </p:spPr>
        <p:txBody>
          <a:bodyPr/>
          <a:lstStyle/>
          <a:p>
            <a:pPr marL="571511" indent="-571511">
              <a:buFont typeface="Arial" panose="020B0604020202020204" pitchFamily="34" charset="0"/>
              <a:buChar char="•"/>
            </a:pPr>
            <a:r>
              <a:rPr lang="en-GB" dirty="0" err="1"/>
              <a:t>GeLU</a:t>
            </a:r>
            <a:r>
              <a:rPr lang="en-GB" dirty="0"/>
              <a:t> produces highly asymmetric range</a:t>
            </a:r>
          </a:p>
          <a:p>
            <a:pPr marL="571511" indent="-571511">
              <a:buFont typeface="Arial" panose="020B0604020202020204" pitchFamily="34" charset="0"/>
              <a:buChar char="•"/>
            </a:pPr>
            <a:r>
              <a:rPr lang="en-GB" dirty="0"/>
              <a:t>Negative values between [-0.17,0]</a:t>
            </a:r>
          </a:p>
          <a:p>
            <a:pPr marL="571511" indent="-571511">
              <a:buFont typeface="Arial" panose="020B0604020202020204" pitchFamily="34" charset="0"/>
              <a:buChar char="•"/>
            </a:pPr>
            <a:r>
              <a:rPr lang="en-GB" dirty="0"/>
              <a:t>All negative values clipped to 0 </a:t>
            </a:r>
          </a:p>
          <a:p>
            <a:pPr marL="571511" indent="-571511">
              <a:buFont typeface="Arial" panose="020B0604020202020204" pitchFamily="34" charset="0"/>
              <a:buChar char="•"/>
            </a:pPr>
            <a:r>
              <a:rPr lang="en-GB" dirty="0"/>
              <a:t>GeLU10 allows to maintain negative values</a:t>
            </a:r>
            <a:endParaRPr lang="en-US" dirty="0"/>
          </a:p>
        </p:txBody>
      </p:sp>
      <p:sp>
        <p:nvSpPr>
          <p:cNvPr id="17" name="Text Placeholder 16"/>
          <p:cNvSpPr>
            <a:spLocks noGrp="1"/>
          </p:cNvSpPr>
          <p:nvPr>
            <p:ph type="body" sz="quarter" idx="10"/>
          </p:nvPr>
        </p:nvSpPr>
        <p:spPr/>
        <p:txBody>
          <a:bodyPr/>
          <a:lstStyle/>
          <a:p>
            <a:r>
              <a:rPr lang="en-US" dirty="0"/>
              <a:t>Model alterations required</a:t>
            </a:r>
          </a:p>
        </p:txBody>
      </p:sp>
      <p:pic>
        <p:nvPicPr>
          <p:cNvPr id="5" name="Picture 4">
            <a:extLst>
              <a:ext uri="{FF2B5EF4-FFF2-40B4-BE49-F238E27FC236}">
                <a16:creationId xmlns:a16="http://schemas.microsoft.com/office/drawing/2014/main" id="{EACA87AC-9874-4E33-B73E-5F8CB5C2A6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4840" y="5143501"/>
            <a:ext cx="6373110" cy="5083238"/>
          </a:xfrm>
          <a:prstGeom prst="rect">
            <a:avLst/>
          </a:prstGeom>
        </p:spPr>
      </p:pic>
      <p:pic>
        <p:nvPicPr>
          <p:cNvPr id="6" name="Picture 5">
            <a:extLst>
              <a:ext uri="{FF2B5EF4-FFF2-40B4-BE49-F238E27FC236}">
                <a16:creationId xmlns:a16="http://schemas.microsoft.com/office/drawing/2014/main" id="{90ED50E1-4A9D-4293-9DE2-84F0D4BFF4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494" y="2912134"/>
            <a:ext cx="7519805" cy="1189282"/>
          </a:xfrm>
          <a:prstGeom prst="rect">
            <a:avLst/>
          </a:prstGeom>
        </p:spPr>
      </p:pic>
      <p:pic>
        <p:nvPicPr>
          <p:cNvPr id="7" name="Picture 6">
            <a:extLst>
              <a:ext uri="{FF2B5EF4-FFF2-40B4-BE49-F238E27FC236}">
                <a16:creationId xmlns:a16="http://schemas.microsoft.com/office/drawing/2014/main" id="{4947FD5D-3F16-4C75-B951-3E31E58FEA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0247" y="4076218"/>
            <a:ext cx="7581052" cy="1189185"/>
          </a:xfrm>
          <a:prstGeom prst="rect">
            <a:avLst/>
          </a:prstGeom>
        </p:spPr>
      </p:pic>
    </p:spTree>
    <p:extLst>
      <p:ext uri="{BB962C8B-B14F-4D97-AF65-F5344CB8AC3E}">
        <p14:creationId xmlns:p14="http://schemas.microsoft.com/office/powerpoint/2010/main" val="51091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05D3-525F-44F3-9C80-C975B1432C9E}"/>
              </a:ext>
            </a:extLst>
          </p:cNvPr>
          <p:cNvSpPr>
            <a:spLocks noGrp="1"/>
          </p:cNvSpPr>
          <p:nvPr>
            <p:ph type="title"/>
          </p:nvPr>
        </p:nvSpPr>
        <p:spPr/>
        <p:txBody>
          <a:bodyPr/>
          <a:lstStyle/>
          <a:p>
            <a:r>
              <a:rPr lang="en-GB" dirty="0"/>
              <a:t>Loss of accuracy</a:t>
            </a:r>
            <a:endParaRPr lang="en-US" dirty="0"/>
          </a:p>
        </p:txBody>
      </p:sp>
      <p:sp>
        <p:nvSpPr>
          <p:cNvPr id="3" name="Content Placeholder 2">
            <a:extLst>
              <a:ext uri="{FF2B5EF4-FFF2-40B4-BE49-F238E27FC236}">
                <a16:creationId xmlns:a16="http://schemas.microsoft.com/office/drawing/2014/main" id="{932B5583-693B-4836-9FB7-74DAC8480A67}"/>
              </a:ext>
            </a:extLst>
          </p:cNvPr>
          <p:cNvSpPr>
            <a:spLocks noGrp="1"/>
          </p:cNvSpPr>
          <p:nvPr>
            <p:ph idx="1"/>
          </p:nvPr>
        </p:nvSpPr>
        <p:spPr/>
        <p:txBody>
          <a:bodyPr/>
          <a:lstStyle/>
          <a:p>
            <a:r>
              <a:rPr lang="en-US" dirty="0"/>
              <a:t>Outlier in the tensor:</a:t>
            </a:r>
          </a:p>
          <a:p>
            <a:pPr marL="571511" indent="-571511">
              <a:buFont typeface="Arial" panose="020B0604020202020204" pitchFamily="34" charset="0"/>
              <a:buChar char="•"/>
            </a:pPr>
            <a:r>
              <a:rPr lang="en-US" dirty="0"/>
              <a:t>Example: BERT, Inception V4</a:t>
            </a:r>
          </a:p>
          <a:p>
            <a:pPr marL="571511" indent="-571511">
              <a:buFont typeface="Arial" panose="020B0604020202020204" pitchFamily="34" charset="0"/>
              <a:buChar char="•"/>
            </a:pPr>
            <a:r>
              <a:rPr lang="en-US" dirty="0"/>
              <a:t>Solution: Clip. Tighten the range, use bits more efficiently</a:t>
            </a:r>
          </a:p>
          <a:p>
            <a:r>
              <a:rPr lang="en-US" dirty="0"/>
              <a:t>Not enough precision in quantized representation</a:t>
            </a:r>
          </a:p>
          <a:p>
            <a:pPr marL="571511" indent="-571511">
              <a:buFont typeface="Arial" panose="020B0604020202020204" pitchFamily="34" charset="0"/>
              <a:buChar char="•"/>
            </a:pPr>
            <a:r>
              <a:rPr lang="en-US" dirty="0"/>
              <a:t>Example: Int8 for </a:t>
            </a:r>
            <a:r>
              <a:rPr lang="en-US" dirty="0" err="1"/>
              <a:t>MobileNet</a:t>
            </a:r>
            <a:r>
              <a:rPr lang="en-US" dirty="0"/>
              <a:t> V1</a:t>
            </a:r>
          </a:p>
          <a:p>
            <a:pPr marL="571511" indent="-571511">
              <a:buFont typeface="Arial" panose="020B0604020202020204" pitchFamily="34" charset="0"/>
              <a:buChar char="•"/>
            </a:pPr>
            <a:r>
              <a:rPr lang="en-US" dirty="0"/>
              <a:t>Example: Int4 for Resnet50</a:t>
            </a:r>
          </a:p>
          <a:p>
            <a:pPr marL="571511" indent="-571511">
              <a:buFont typeface="Arial" panose="020B0604020202020204" pitchFamily="34" charset="0"/>
              <a:buChar char="•"/>
            </a:pPr>
            <a:r>
              <a:rPr lang="en-US" dirty="0"/>
              <a:t>Solution: Train/fine tune for quantization</a:t>
            </a:r>
          </a:p>
        </p:txBody>
      </p:sp>
      <p:sp>
        <p:nvSpPr>
          <p:cNvPr id="4" name="Text Placeholder 3">
            <a:extLst>
              <a:ext uri="{FF2B5EF4-FFF2-40B4-BE49-F238E27FC236}">
                <a16:creationId xmlns:a16="http://schemas.microsoft.com/office/drawing/2014/main" id="{142AFF11-889D-473E-9C14-27613BAE2455}"/>
              </a:ext>
            </a:extLst>
          </p:cNvPr>
          <p:cNvSpPr>
            <a:spLocks noGrp="1"/>
          </p:cNvSpPr>
          <p:nvPr>
            <p:ph type="body" sz="quarter" idx="10"/>
          </p:nvPr>
        </p:nvSpPr>
        <p:spPr/>
        <p:txBody>
          <a:bodyPr/>
          <a:lstStyle/>
          <a:p>
            <a:r>
              <a:rPr lang="en-GB" dirty="0"/>
              <a:t>Reasons</a:t>
            </a:r>
            <a:endParaRPr lang="en-US" dirty="0"/>
          </a:p>
        </p:txBody>
      </p:sp>
    </p:spTree>
    <p:extLst>
      <p:ext uri="{BB962C8B-B14F-4D97-AF65-F5344CB8AC3E}">
        <p14:creationId xmlns:p14="http://schemas.microsoft.com/office/powerpoint/2010/main" val="130473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05D3-525F-44F3-9C80-C975B1432C9E}"/>
              </a:ext>
            </a:extLst>
          </p:cNvPr>
          <p:cNvSpPr>
            <a:spLocks noGrp="1"/>
          </p:cNvSpPr>
          <p:nvPr>
            <p:ph type="title"/>
          </p:nvPr>
        </p:nvSpPr>
        <p:spPr/>
        <p:txBody>
          <a:bodyPr/>
          <a:lstStyle/>
          <a:p>
            <a:r>
              <a:rPr lang="en-GB" dirty="0"/>
              <a:t>Learn more</a:t>
            </a:r>
            <a:endParaRPr lang="en-US" dirty="0"/>
          </a:p>
        </p:txBody>
      </p:sp>
      <p:sp>
        <p:nvSpPr>
          <p:cNvPr id="3" name="Content Placeholder 2">
            <a:extLst>
              <a:ext uri="{FF2B5EF4-FFF2-40B4-BE49-F238E27FC236}">
                <a16:creationId xmlns:a16="http://schemas.microsoft.com/office/drawing/2014/main" id="{932B5583-693B-4836-9FB7-74DAC8480A67}"/>
              </a:ext>
            </a:extLst>
          </p:cNvPr>
          <p:cNvSpPr>
            <a:spLocks noGrp="1"/>
          </p:cNvSpPr>
          <p:nvPr>
            <p:ph idx="1"/>
          </p:nvPr>
        </p:nvSpPr>
        <p:spPr/>
        <p:txBody>
          <a:bodyPr/>
          <a:lstStyle/>
          <a:p>
            <a:pPr marL="571511" indent="-571511">
              <a:buFont typeface="Arial" panose="020B0604020202020204" pitchFamily="34" charset="0"/>
              <a:buChar char="•"/>
            </a:pPr>
            <a:r>
              <a:rPr lang="en-US" dirty="0"/>
              <a:t>S9659: Inference at Reduced Precision on GPUs</a:t>
            </a:r>
          </a:p>
          <a:p>
            <a:pPr marL="571511" indent="-571511">
              <a:buFont typeface="Arial" panose="020B0604020202020204" pitchFamily="34" charset="0"/>
              <a:buChar char="•"/>
            </a:pPr>
            <a:r>
              <a:rPr lang="en-US" dirty="0"/>
              <a:t>S21664: Toward INT8 Inference: Deploying Quantization-Aware Trained Networks using </a:t>
            </a:r>
            <a:r>
              <a:rPr lang="en-US" dirty="0" err="1"/>
              <a:t>TensorRT</a:t>
            </a:r>
            <a:endParaRPr lang="en-US" dirty="0"/>
          </a:p>
        </p:txBody>
      </p:sp>
      <p:sp>
        <p:nvSpPr>
          <p:cNvPr id="4" name="Text Placeholder 3">
            <a:extLst>
              <a:ext uri="{FF2B5EF4-FFF2-40B4-BE49-F238E27FC236}">
                <a16:creationId xmlns:a16="http://schemas.microsoft.com/office/drawing/2014/main" id="{142AFF11-889D-473E-9C14-27613BAE2455}"/>
              </a:ext>
            </a:extLst>
          </p:cNvPr>
          <p:cNvSpPr>
            <a:spLocks noGrp="1"/>
          </p:cNvSpPr>
          <p:nvPr>
            <p:ph type="body" sz="quarter" idx="10"/>
          </p:nvPr>
        </p:nvSpPr>
        <p:spPr/>
        <p:txBody>
          <a:bodyPr/>
          <a:lstStyle/>
          <a:p>
            <a:r>
              <a:rPr lang="en-GB" dirty="0"/>
              <a:t>GTC Talks</a:t>
            </a:r>
            <a:endParaRPr lang="en-US" dirty="0"/>
          </a:p>
        </p:txBody>
      </p:sp>
    </p:spTree>
    <p:extLst>
      <p:ext uri="{BB962C8B-B14F-4D97-AF65-F5344CB8AC3E}">
        <p14:creationId xmlns:p14="http://schemas.microsoft.com/office/powerpoint/2010/main" val="396913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Quantization Tools</a:t>
            </a:r>
            <a:endParaRPr lang="en-US" dirty="0"/>
          </a:p>
        </p:txBody>
      </p:sp>
    </p:spTree>
    <p:extLst>
      <p:ext uri="{BB962C8B-B14F-4D97-AF65-F5344CB8AC3E}">
        <p14:creationId xmlns:p14="http://schemas.microsoft.com/office/powerpoint/2010/main" val="98507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65"/>
          <p:cNvSpPr txBox="1">
            <a:spLocks noGrp="1"/>
          </p:cNvSpPr>
          <p:nvPr>
            <p:ph type="title"/>
          </p:nvPr>
        </p:nvSpPr>
        <p:spPr/>
        <p:txBody>
          <a:bodyPr/>
          <a:lstStyle/>
          <a:p>
            <a:pPr lvl="0"/>
            <a:r>
              <a:rPr lang="en-US" dirty="0">
                <a:sym typeface="Trebuchet MS"/>
              </a:rPr>
              <a:t>NVIDIA </a:t>
            </a:r>
            <a:r>
              <a:rPr lang="en-US" dirty="0"/>
              <a:t>TENSORRT</a:t>
            </a:r>
          </a:p>
        </p:txBody>
      </p:sp>
      <p:sp>
        <p:nvSpPr>
          <p:cNvPr id="723" name="Google Shape;723;p165"/>
          <p:cNvSpPr txBox="1">
            <a:spLocks noGrp="1"/>
          </p:cNvSpPr>
          <p:nvPr>
            <p:ph type="body" sz="quarter" idx="10"/>
          </p:nvPr>
        </p:nvSpPr>
        <p:spPr/>
        <p:txBody>
          <a:bodyPr/>
          <a:lstStyle/>
          <a:p>
            <a:pPr lvl="0"/>
            <a:r>
              <a:rPr lang="en-US" dirty="0">
                <a:sym typeface="Trebuchet MS"/>
              </a:rPr>
              <a:t>From Every Framework, Optimized For Each Target Platform</a:t>
            </a:r>
            <a:endParaRPr lang="en-US" dirty="0"/>
          </a:p>
        </p:txBody>
      </p:sp>
      <p:pic>
        <p:nvPicPr>
          <p:cNvPr id="3" name="Picture 2" descr="A picture containing clock&#10;&#10;Description automatically generated">
            <a:extLst>
              <a:ext uri="{FF2B5EF4-FFF2-40B4-BE49-F238E27FC236}">
                <a16:creationId xmlns:a16="http://schemas.microsoft.com/office/drawing/2014/main" id="{FAC44B77-A268-455E-8194-C44BEFACF8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8169" y="3084108"/>
            <a:ext cx="14531663" cy="5609455"/>
          </a:xfrm>
          <a:prstGeom prst="rect">
            <a:avLst/>
          </a:prstGeom>
        </p:spPr>
      </p:pic>
    </p:spTree>
    <p:extLst>
      <p:ext uri="{BB962C8B-B14F-4D97-AF65-F5344CB8AC3E}">
        <p14:creationId xmlns:p14="http://schemas.microsoft.com/office/powerpoint/2010/main" val="340944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B104-7914-4F4D-80A9-0C2B80C18579}"/>
              </a:ext>
            </a:extLst>
          </p:cNvPr>
          <p:cNvSpPr>
            <a:spLocks noGrp="1"/>
          </p:cNvSpPr>
          <p:nvPr>
            <p:ph type="title"/>
          </p:nvPr>
        </p:nvSpPr>
        <p:spPr/>
        <p:txBody>
          <a:bodyPr/>
          <a:lstStyle/>
          <a:p>
            <a:r>
              <a:rPr lang="en-GB" dirty="0"/>
              <a:t>INT8 Quantization example</a:t>
            </a:r>
            <a:endParaRPr lang="en-US" dirty="0"/>
          </a:p>
        </p:txBody>
      </p:sp>
      <p:sp>
        <p:nvSpPr>
          <p:cNvPr id="4" name="Text Placeholder 3">
            <a:extLst>
              <a:ext uri="{FF2B5EF4-FFF2-40B4-BE49-F238E27FC236}">
                <a16:creationId xmlns:a16="http://schemas.microsoft.com/office/drawing/2014/main" id="{B9852D22-0A30-4B79-A415-D39CF9258EE8}"/>
              </a:ext>
            </a:extLst>
          </p:cNvPr>
          <p:cNvSpPr>
            <a:spLocks noGrp="1"/>
          </p:cNvSpPr>
          <p:nvPr>
            <p:ph type="body" sz="quarter" idx="10"/>
          </p:nvPr>
        </p:nvSpPr>
        <p:spPr/>
        <p:txBody>
          <a:bodyPr/>
          <a:lstStyle/>
          <a:p>
            <a:r>
              <a:rPr lang="en-GB" dirty="0"/>
              <a:t>TF-TRT</a:t>
            </a:r>
            <a:endParaRPr lang="en-US" dirty="0"/>
          </a:p>
        </p:txBody>
      </p:sp>
      <p:pic>
        <p:nvPicPr>
          <p:cNvPr id="5" name="Picture 4">
            <a:extLst>
              <a:ext uri="{FF2B5EF4-FFF2-40B4-BE49-F238E27FC236}">
                <a16:creationId xmlns:a16="http://schemas.microsoft.com/office/drawing/2014/main" id="{7D3B52E0-8DA4-4AC4-B179-CA92202EE0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2549" y="3091059"/>
            <a:ext cx="12722902" cy="6520235"/>
          </a:xfrm>
          <a:prstGeom prst="rect">
            <a:avLst/>
          </a:prstGeom>
        </p:spPr>
      </p:pic>
      <p:sp>
        <p:nvSpPr>
          <p:cNvPr id="6" name="Rectangle 5">
            <a:extLst>
              <a:ext uri="{FF2B5EF4-FFF2-40B4-BE49-F238E27FC236}">
                <a16:creationId xmlns:a16="http://schemas.microsoft.com/office/drawing/2014/main" id="{CFB82806-B188-42EF-A912-0FC105BFEC74}"/>
              </a:ext>
            </a:extLst>
          </p:cNvPr>
          <p:cNvSpPr/>
          <p:nvPr/>
        </p:nvSpPr>
        <p:spPr>
          <a:xfrm>
            <a:off x="-2" y="9825335"/>
            <a:ext cx="9144000" cy="400110"/>
          </a:xfrm>
          <a:prstGeom prst="rect">
            <a:avLst/>
          </a:prstGeom>
        </p:spPr>
        <p:txBody>
          <a:bodyPr>
            <a:spAutoFit/>
          </a:bodyPr>
          <a:lstStyle/>
          <a:p>
            <a:r>
              <a:rPr lang="en-US" sz="2000" dirty="0">
                <a:hlinkClick r:id="rId3"/>
              </a:rPr>
              <a:t>https://docs.nvidia.com/deeplearning/dgx/tf-trt-user-guide/index.html</a:t>
            </a:r>
            <a:r>
              <a:rPr lang="en-US" sz="2000" dirty="0"/>
              <a:t> </a:t>
            </a:r>
          </a:p>
        </p:txBody>
      </p:sp>
    </p:spTree>
    <p:extLst>
      <p:ext uri="{BB962C8B-B14F-4D97-AF65-F5344CB8AC3E}">
        <p14:creationId xmlns:p14="http://schemas.microsoft.com/office/powerpoint/2010/main" val="157461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C3F9-2783-3641-A99E-C0D9895AD094}"/>
              </a:ext>
            </a:extLst>
          </p:cNvPr>
          <p:cNvSpPr>
            <a:spLocks noGrp="1"/>
          </p:cNvSpPr>
          <p:nvPr>
            <p:ph type="title"/>
          </p:nvPr>
        </p:nvSpPr>
        <p:spPr/>
        <p:txBody>
          <a:bodyPr/>
          <a:lstStyle/>
          <a:p>
            <a:r>
              <a:rPr lang="en-US" dirty="0"/>
              <a:t>Pruning</a:t>
            </a:r>
          </a:p>
        </p:txBody>
      </p:sp>
    </p:spTree>
    <p:extLst>
      <p:ext uri="{BB962C8B-B14F-4D97-AF65-F5344CB8AC3E}">
        <p14:creationId xmlns:p14="http://schemas.microsoft.com/office/powerpoint/2010/main" val="242262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The idea </a:t>
            </a:r>
            <a:endParaRPr lang="en-US" dirty="0"/>
          </a:p>
        </p:txBody>
      </p:sp>
      <p:sp>
        <p:nvSpPr>
          <p:cNvPr id="9" name="Content Placeholder 8">
            <a:extLst>
              <a:ext uri="{FF2B5EF4-FFF2-40B4-BE49-F238E27FC236}">
                <a16:creationId xmlns:a16="http://schemas.microsoft.com/office/drawing/2014/main" id="{E3E47FA0-3DD6-44E3-913F-BC5955549A92}"/>
              </a:ext>
            </a:extLst>
          </p:cNvPr>
          <p:cNvSpPr>
            <a:spLocks noGrp="1"/>
          </p:cNvSpPr>
          <p:nvPr>
            <p:ph idx="1"/>
          </p:nvPr>
        </p:nvSpPr>
        <p:spPr>
          <a:xfrm>
            <a:off x="861251" y="2846105"/>
            <a:ext cx="6319772" cy="6857163"/>
          </a:xfrm>
        </p:spPr>
        <p:txBody>
          <a:bodyPr/>
          <a:lstStyle/>
          <a:p>
            <a:pPr defTabSz="1524030">
              <a:spcAft>
                <a:spcPts val="0"/>
              </a:spcAft>
            </a:pPr>
            <a:r>
              <a:rPr lang="en-GB" dirty="0"/>
              <a:t>The opportunity:</a:t>
            </a:r>
          </a:p>
          <a:p>
            <a:pPr marL="476260" indent="-476260" defTabSz="1524030">
              <a:spcAft>
                <a:spcPts val="0"/>
              </a:spcAft>
              <a:buFont typeface="Arial" panose="020B0604020202020204" pitchFamily="34" charset="0"/>
              <a:buChar char="•"/>
            </a:pPr>
            <a:r>
              <a:rPr lang="en-GB" dirty="0"/>
              <a:t>Reduced memory bandwidth</a:t>
            </a:r>
          </a:p>
          <a:p>
            <a:pPr marL="476260" indent="-476260" defTabSz="1524030">
              <a:spcAft>
                <a:spcPts val="0"/>
              </a:spcAft>
              <a:buFont typeface="Arial" panose="020B0604020202020204" pitchFamily="34" charset="0"/>
              <a:buChar char="•"/>
            </a:pPr>
            <a:r>
              <a:rPr lang="en-GB" dirty="0"/>
              <a:t>Reduced memory footprint</a:t>
            </a:r>
          </a:p>
          <a:p>
            <a:pPr marL="476260" indent="-476260" defTabSz="1524030">
              <a:spcAft>
                <a:spcPts val="0"/>
              </a:spcAft>
              <a:buFont typeface="Arial" panose="020B0604020202020204" pitchFamily="34" charset="0"/>
              <a:buChar char="•"/>
            </a:pPr>
            <a:r>
              <a:rPr lang="en-GB" dirty="0"/>
              <a:t>Acceleration (especially in presence of hardware acceleration)</a:t>
            </a:r>
            <a:endParaRPr lang="en-US" dirty="0"/>
          </a:p>
        </p:txBody>
      </p:sp>
      <p:pic>
        <p:nvPicPr>
          <p:cNvPr id="10" name="Picture 9">
            <a:extLst>
              <a:ext uri="{FF2B5EF4-FFF2-40B4-BE49-F238E27FC236}">
                <a16:creationId xmlns:a16="http://schemas.microsoft.com/office/drawing/2014/main" id="{F68AC826-1980-40EE-A386-62E49C3850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9857" y="6336425"/>
            <a:ext cx="4112030" cy="3473853"/>
          </a:xfrm>
          <a:prstGeom prst="rect">
            <a:avLst/>
          </a:prstGeom>
        </p:spPr>
      </p:pic>
      <p:pic>
        <p:nvPicPr>
          <p:cNvPr id="1026" name="Picture 2" descr="Histogram of the weight distribution for (a) ResNet-50, (b) Inception-v3, (c) DenseNet-201 and (d) Transformer whose weight values are more than 10× higher than the maximum weight value from popular CNNs.">
            <a:extLst>
              <a:ext uri="{FF2B5EF4-FFF2-40B4-BE49-F238E27FC236}">
                <a16:creationId xmlns:a16="http://schemas.microsoft.com/office/drawing/2014/main" id="{7865E7EF-95B6-4884-AEE6-F34E2675BC1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32207" y="3232573"/>
            <a:ext cx="9115097" cy="63364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FB6D4A8-0EB5-4375-95C4-96C74A167446}"/>
              </a:ext>
            </a:extLst>
          </p:cNvPr>
          <p:cNvSpPr/>
          <p:nvPr/>
        </p:nvSpPr>
        <p:spPr>
          <a:xfrm>
            <a:off x="-78152" y="9953575"/>
            <a:ext cx="15813128" cy="271934"/>
          </a:xfrm>
          <a:prstGeom prst="rect">
            <a:avLst/>
          </a:prstGeom>
        </p:spPr>
        <p:txBody>
          <a:bodyPr wrap="square">
            <a:spAutoFit/>
          </a:bodyPr>
          <a:lstStyle/>
          <a:p>
            <a:r>
              <a:rPr lang="en-US" sz="1167" dirty="0" err="1">
                <a:solidFill>
                  <a:srgbClr val="222222"/>
                </a:solidFill>
                <a:latin typeface="Arial" panose="020B0604020202020204" pitchFamily="34" charset="0"/>
              </a:rPr>
              <a:t>Tambe</a:t>
            </a:r>
            <a:r>
              <a:rPr lang="en-US" sz="1167" dirty="0">
                <a:solidFill>
                  <a:srgbClr val="222222"/>
                </a:solidFill>
                <a:latin typeface="Arial" panose="020B0604020202020204" pitchFamily="34" charset="0"/>
              </a:rPr>
              <a:t>, T., Yang, E. Y., Wan, Z., Deng, Y., </a:t>
            </a:r>
            <a:r>
              <a:rPr lang="en-US" sz="1167" dirty="0" err="1">
                <a:solidFill>
                  <a:srgbClr val="222222"/>
                </a:solidFill>
                <a:latin typeface="Arial" panose="020B0604020202020204" pitchFamily="34" charset="0"/>
              </a:rPr>
              <a:t>Reddi</a:t>
            </a:r>
            <a:r>
              <a:rPr lang="en-US" sz="1167" dirty="0">
                <a:solidFill>
                  <a:srgbClr val="222222"/>
                </a:solidFill>
                <a:latin typeface="Arial" panose="020B0604020202020204" pitchFamily="34" charset="0"/>
              </a:rPr>
              <a:t>, V. J., Rush, A., ... &amp; Wei, G. Y. (2019). </a:t>
            </a:r>
            <a:r>
              <a:rPr lang="en-US" sz="1167" dirty="0" err="1">
                <a:solidFill>
                  <a:srgbClr val="222222"/>
                </a:solidFill>
                <a:latin typeface="Arial" panose="020B0604020202020204" pitchFamily="34" charset="0"/>
              </a:rPr>
              <a:t>AdaptivFloat</a:t>
            </a:r>
            <a:r>
              <a:rPr lang="en-US" sz="1167" dirty="0">
                <a:solidFill>
                  <a:srgbClr val="222222"/>
                </a:solidFill>
                <a:latin typeface="Arial" panose="020B0604020202020204" pitchFamily="34" charset="0"/>
              </a:rPr>
              <a:t>: A Floating-point based Data Type for Resilient Deep Learning Inference. </a:t>
            </a:r>
            <a:r>
              <a:rPr lang="en-US" sz="1167" i="1" dirty="0" err="1">
                <a:solidFill>
                  <a:srgbClr val="222222"/>
                </a:solidFill>
                <a:latin typeface="Arial" panose="020B0604020202020204" pitchFamily="34" charset="0"/>
              </a:rPr>
              <a:t>arXiv</a:t>
            </a:r>
            <a:r>
              <a:rPr lang="en-US" sz="1167" i="1" dirty="0">
                <a:solidFill>
                  <a:srgbClr val="222222"/>
                </a:solidFill>
                <a:latin typeface="Arial" panose="020B0604020202020204" pitchFamily="34" charset="0"/>
              </a:rPr>
              <a:t> preprint arXiv:1909.13271</a:t>
            </a:r>
            <a:r>
              <a:rPr lang="en-US" sz="1167" dirty="0">
                <a:solidFill>
                  <a:srgbClr val="222222"/>
                </a:solidFill>
                <a:latin typeface="Arial" panose="020B0604020202020204" pitchFamily="34" charset="0"/>
              </a:rPr>
              <a:t>.</a:t>
            </a:r>
            <a:endParaRPr lang="en-US" sz="1167" dirty="0"/>
          </a:p>
        </p:txBody>
      </p:sp>
    </p:spTree>
    <p:extLst>
      <p:ext uri="{BB962C8B-B14F-4D97-AF65-F5344CB8AC3E}">
        <p14:creationId xmlns:p14="http://schemas.microsoft.com/office/powerpoint/2010/main" val="17411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Difficult to get to work reliably</a:t>
            </a:r>
            <a:endParaRPr lang="en-US" dirty="0"/>
          </a:p>
        </p:txBody>
      </p:sp>
    </p:spTree>
    <p:extLst>
      <p:ext uri="{BB962C8B-B14F-4D97-AF65-F5344CB8AC3E}">
        <p14:creationId xmlns:p14="http://schemas.microsoft.com/office/powerpoint/2010/main" val="148604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Structured Sparsity</a:t>
            </a:r>
            <a:endParaRPr lang="en-US" dirty="0"/>
          </a:p>
        </p:txBody>
      </p:sp>
    </p:spTree>
    <p:extLst>
      <p:ext uri="{BB962C8B-B14F-4D97-AF65-F5344CB8AC3E}">
        <p14:creationId xmlns:p14="http://schemas.microsoft.com/office/powerpoint/2010/main" val="63944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Your Network is trained</a:t>
            </a:r>
            <a:endParaRPr lang="en-US" dirty="0"/>
          </a:p>
        </p:txBody>
      </p:sp>
    </p:spTree>
    <p:extLst>
      <p:ext uri="{BB962C8B-B14F-4D97-AF65-F5344CB8AC3E}">
        <p14:creationId xmlns:p14="http://schemas.microsoft.com/office/powerpoint/2010/main" val="30933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86E-8734-4423-B99C-8FECCD058187}"/>
              </a:ext>
            </a:extLst>
          </p:cNvPr>
          <p:cNvSpPr>
            <a:spLocks noGrp="1"/>
          </p:cNvSpPr>
          <p:nvPr>
            <p:ph type="title"/>
          </p:nvPr>
        </p:nvSpPr>
        <p:spPr/>
        <p:txBody>
          <a:bodyPr/>
          <a:lstStyle/>
          <a:p>
            <a:r>
              <a:rPr lang="en-US"/>
              <a:t>Sparsity in A100 </a:t>
            </a:r>
            <a:r>
              <a:rPr lang="en-US" err="1"/>
              <a:t>gpu</a:t>
            </a:r>
            <a:endParaRPr lang="en-US"/>
          </a:p>
        </p:txBody>
      </p:sp>
      <p:sp>
        <p:nvSpPr>
          <p:cNvPr id="3" name="Content Placeholder 2">
            <a:extLst>
              <a:ext uri="{FF2B5EF4-FFF2-40B4-BE49-F238E27FC236}">
                <a16:creationId xmlns:a16="http://schemas.microsoft.com/office/drawing/2014/main" id="{0C71AC1F-427F-49C2-83BA-9EDBAD839583}"/>
              </a:ext>
            </a:extLst>
          </p:cNvPr>
          <p:cNvSpPr>
            <a:spLocks noGrp="1"/>
          </p:cNvSpPr>
          <p:nvPr>
            <p:ph idx="1"/>
          </p:nvPr>
        </p:nvSpPr>
        <p:spPr>
          <a:xfrm>
            <a:off x="861250" y="2835966"/>
            <a:ext cx="16581120" cy="6301408"/>
          </a:xfrm>
        </p:spPr>
        <p:txBody>
          <a:bodyPr>
            <a:normAutofit fontScale="92500" lnSpcReduction="10000"/>
          </a:bodyPr>
          <a:lstStyle/>
          <a:p>
            <a:r>
              <a:rPr lang="en-US"/>
              <a:t>Fine-grained structured sparsity for Tensor Cores</a:t>
            </a:r>
          </a:p>
          <a:p>
            <a:pPr lvl="1"/>
            <a:r>
              <a:rPr lang="en-US"/>
              <a:t>50% fine-grained sparsity</a:t>
            </a:r>
          </a:p>
          <a:p>
            <a:pPr lvl="1"/>
            <a:r>
              <a:rPr lang="en-US"/>
              <a:t>2:4 pattern: 2 values out of each contiguous block of 4 must be 0</a:t>
            </a:r>
          </a:p>
          <a:p>
            <a:r>
              <a:rPr lang="en-US"/>
              <a:t>Addresses the 3 challenges:</a:t>
            </a:r>
          </a:p>
          <a:p>
            <a:pPr lvl="1"/>
            <a:r>
              <a:rPr lang="en-US">
                <a:solidFill>
                  <a:srgbClr val="580000"/>
                </a:solidFill>
              </a:rPr>
              <a:t>Accuracy: </a:t>
            </a:r>
            <a:r>
              <a:rPr lang="en-US"/>
              <a:t>maintains accuracy of the original, unpruned network</a:t>
            </a:r>
          </a:p>
          <a:p>
            <a:pPr lvl="2"/>
            <a:r>
              <a:rPr lang="en-US"/>
              <a:t>Medium sparsity level (50%), fine-grained</a:t>
            </a:r>
          </a:p>
          <a:p>
            <a:pPr lvl="1"/>
            <a:r>
              <a:rPr lang="en-US">
                <a:solidFill>
                  <a:srgbClr val="580000"/>
                </a:solidFill>
              </a:rPr>
              <a:t>Training: </a:t>
            </a:r>
            <a:r>
              <a:rPr lang="en-US"/>
              <a:t>a recipe shown to work across tasks and networks</a:t>
            </a:r>
          </a:p>
          <a:p>
            <a:pPr lvl="1"/>
            <a:r>
              <a:rPr lang="en-US">
                <a:solidFill>
                  <a:srgbClr val="580000"/>
                </a:solidFill>
              </a:rPr>
              <a:t>Speedup: </a:t>
            </a:r>
          </a:p>
          <a:p>
            <a:pPr lvl="2"/>
            <a:r>
              <a:rPr lang="en-US"/>
              <a:t>Specialized Tensor Core support for sparse math</a:t>
            </a:r>
          </a:p>
          <a:p>
            <a:pPr lvl="2"/>
            <a:r>
              <a:rPr lang="en-US"/>
              <a:t>Structured: lends itself to efficient memory utilization</a:t>
            </a:r>
          </a:p>
        </p:txBody>
      </p:sp>
      <p:graphicFrame>
        <p:nvGraphicFramePr>
          <p:cNvPr id="5" name="Table">
            <a:extLst>
              <a:ext uri="{FF2B5EF4-FFF2-40B4-BE49-F238E27FC236}">
                <a16:creationId xmlns:a16="http://schemas.microsoft.com/office/drawing/2014/main" id="{664F55D7-C7BF-4428-8F69-E8F72076B8A6}"/>
              </a:ext>
            </a:extLst>
          </p:cNvPr>
          <p:cNvGraphicFramePr/>
          <p:nvPr/>
        </p:nvGraphicFramePr>
        <p:xfrm>
          <a:off x="12849467" y="3534817"/>
          <a:ext cx="3429000" cy="3429000"/>
        </p:xfrm>
        <a:graphic>
          <a:graphicData uri="http://schemas.openxmlformats.org/drawingml/2006/table">
            <a:tbl>
              <a:tblPr/>
              <a:tblGrid>
                <a:gridCol w="428625">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428625">
                  <a:extLst>
                    <a:ext uri="{9D8B030D-6E8A-4147-A177-3AD203B41FA5}">
                      <a16:colId xmlns:a16="http://schemas.microsoft.com/office/drawing/2014/main" val="20005"/>
                    </a:ext>
                  </a:extLst>
                </a:gridCol>
                <a:gridCol w="428625">
                  <a:extLst>
                    <a:ext uri="{9D8B030D-6E8A-4147-A177-3AD203B41FA5}">
                      <a16:colId xmlns:a16="http://schemas.microsoft.com/office/drawing/2014/main" val="20006"/>
                    </a:ext>
                  </a:extLst>
                </a:gridCol>
                <a:gridCol w="428625">
                  <a:extLst>
                    <a:ext uri="{9D8B030D-6E8A-4147-A177-3AD203B41FA5}">
                      <a16:colId xmlns:a16="http://schemas.microsoft.com/office/drawing/2014/main" val="20007"/>
                    </a:ext>
                  </a:extLst>
                </a:gridCol>
              </a:tblGrid>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extLst>
                  <a:ext uri="{0D108BD9-81ED-4DB2-BD59-A6C34878D82A}">
                    <a16:rowId xmlns:a16="http://schemas.microsoft.com/office/drawing/2014/main" val="10000"/>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extLst>
                  <a:ext uri="{0D108BD9-81ED-4DB2-BD59-A6C34878D82A}">
                    <a16:rowId xmlns:a16="http://schemas.microsoft.com/office/drawing/2014/main" val="10001"/>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4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extLst>
                  <a:ext uri="{0D108BD9-81ED-4DB2-BD59-A6C34878D82A}">
                    <a16:rowId xmlns:a16="http://schemas.microsoft.com/office/drawing/2014/main" val="10002"/>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extLst>
                  <a:ext uri="{0D108BD9-81ED-4DB2-BD59-A6C34878D82A}">
                    <a16:rowId xmlns:a16="http://schemas.microsoft.com/office/drawing/2014/main" val="10004"/>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extLst>
                  <a:ext uri="{0D108BD9-81ED-4DB2-BD59-A6C34878D82A}">
                    <a16:rowId xmlns:a16="http://schemas.microsoft.com/office/drawing/2014/main" val="10005"/>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15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extLst>
                  <a:ext uri="{0D108BD9-81ED-4DB2-BD59-A6C34878D82A}">
                    <a16:rowId xmlns:a16="http://schemas.microsoft.com/office/drawing/2014/main" val="10007"/>
                  </a:ext>
                </a:extLst>
              </a:tr>
            </a:tbl>
          </a:graphicData>
        </a:graphic>
      </p:graphicFrame>
      <p:sp>
        <p:nvSpPr>
          <p:cNvPr id="4" name="Square">
            <a:extLst>
              <a:ext uri="{FF2B5EF4-FFF2-40B4-BE49-F238E27FC236}">
                <a16:creationId xmlns:a16="http://schemas.microsoft.com/office/drawing/2014/main" id="{5FC85BBA-C0C7-4001-AE74-1D488AD6987B}"/>
              </a:ext>
            </a:extLst>
          </p:cNvPr>
          <p:cNvSpPr>
            <a:spLocks noChangeAspect="1"/>
          </p:cNvSpPr>
          <p:nvPr/>
        </p:nvSpPr>
        <p:spPr>
          <a:xfrm>
            <a:off x="13814515" y="7107953"/>
            <a:ext cx="346067" cy="342900"/>
          </a:xfrm>
          <a:prstGeom prst="rect">
            <a:avLst/>
          </a:prstGeom>
          <a:solidFill>
            <a:srgbClr val="FFFFFF"/>
          </a:solidFill>
          <a:ln w="38100">
            <a:solidFill>
              <a:srgbClr val="424242"/>
            </a:solidFill>
            <a:miter lim="400000"/>
          </a:ln>
        </p:spPr>
        <p:txBody>
          <a:bodyPr lIns="0" tIns="0" rIns="0" bIns="0" anchor="ctr"/>
          <a:lstStyle/>
          <a:p>
            <a:pPr algn="ctr" defTabSz="1238510">
              <a:spcBef>
                <a:spcPts val="0"/>
              </a:spcBef>
              <a:defRPr sz="3200">
                <a:solidFill>
                  <a:srgbClr val="FFFFFF"/>
                </a:solidFill>
                <a:latin typeface="Helvetica Neue Medium"/>
                <a:ea typeface="Helvetica Neue Medium"/>
                <a:cs typeface="Helvetica Neue Medium"/>
                <a:sym typeface="Helvetica Neue Medium"/>
              </a:defRPr>
            </a:pPr>
            <a:endParaRPr sz="2400">
              <a:solidFill>
                <a:schemeClr val="bg1"/>
              </a:solidFill>
              <a:latin typeface="Helvetica" pitchFamily="2" charset="0"/>
            </a:endParaRPr>
          </a:p>
        </p:txBody>
      </p:sp>
      <p:sp>
        <p:nvSpPr>
          <p:cNvPr id="8" name="= zero entry">
            <a:extLst>
              <a:ext uri="{FF2B5EF4-FFF2-40B4-BE49-F238E27FC236}">
                <a16:creationId xmlns:a16="http://schemas.microsoft.com/office/drawing/2014/main" id="{581A9526-FD02-436E-BC29-7936C7EB471E}"/>
              </a:ext>
            </a:extLst>
          </p:cNvPr>
          <p:cNvSpPr txBox="1"/>
          <p:nvPr/>
        </p:nvSpPr>
        <p:spPr>
          <a:xfrm>
            <a:off x="14236031" y="7049535"/>
            <a:ext cx="1625451" cy="47706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6203" tIns="76203" rIns="76203" bIns="76203" anchor="ctr">
            <a:spAutoFit/>
          </a:bodyPr>
          <a:lstStyle>
            <a:lvl1pPr algn="ctr" defTabSz="825500">
              <a:lnSpc>
                <a:spcPct val="100000"/>
              </a:lnSpc>
              <a:spcBef>
                <a:spcPts val="0"/>
              </a:spcBef>
              <a:defRPr sz="2000">
                <a:latin typeface="Arial"/>
                <a:ea typeface="Arial"/>
                <a:cs typeface="Arial"/>
                <a:sym typeface="Arial"/>
              </a:defRPr>
            </a:lvl1pPr>
          </a:lstStyle>
          <a:p>
            <a:r>
              <a:rPr sz="2100">
                <a:solidFill>
                  <a:schemeClr val="bg1"/>
                </a:solidFill>
                <a:latin typeface="Helvetica" pitchFamily="2" charset="0"/>
              </a:rPr>
              <a:t>= zero </a:t>
            </a:r>
            <a:r>
              <a:rPr lang="en-US" sz="2100">
                <a:solidFill>
                  <a:schemeClr val="bg1"/>
                </a:solidFill>
                <a:latin typeface="Helvetica" pitchFamily="2" charset="0"/>
              </a:rPr>
              <a:t>value</a:t>
            </a:r>
            <a:endParaRPr sz="2100">
              <a:solidFill>
                <a:schemeClr val="bg1"/>
              </a:solidFill>
              <a:latin typeface="Helvetica" pitchFamily="2" charset="0"/>
            </a:endParaRPr>
          </a:p>
        </p:txBody>
      </p:sp>
      <p:sp>
        <p:nvSpPr>
          <p:cNvPr id="9" name="= zero entry">
            <a:extLst>
              <a:ext uri="{FF2B5EF4-FFF2-40B4-BE49-F238E27FC236}">
                <a16:creationId xmlns:a16="http://schemas.microsoft.com/office/drawing/2014/main" id="{774843FC-81E5-4C11-A0A6-EFE4252D8C45}"/>
              </a:ext>
            </a:extLst>
          </p:cNvPr>
          <p:cNvSpPr txBox="1"/>
          <p:nvPr/>
        </p:nvSpPr>
        <p:spPr>
          <a:xfrm>
            <a:off x="12790774" y="3027415"/>
            <a:ext cx="3502567" cy="477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3" tIns="76203" rIns="76203" bIns="76203" anchor="ctr">
            <a:spAutoFit/>
          </a:bodyPr>
          <a:lstStyle>
            <a:lvl1pPr algn="ctr" defTabSz="825500">
              <a:lnSpc>
                <a:spcPct val="100000"/>
              </a:lnSpc>
              <a:spcBef>
                <a:spcPts val="0"/>
              </a:spcBef>
              <a:defRPr sz="2000">
                <a:latin typeface="Arial"/>
                <a:ea typeface="Arial"/>
                <a:cs typeface="Arial"/>
                <a:sym typeface="Arial"/>
              </a:defRPr>
            </a:lvl1pPr>
          </a:lstStyle>
          <a:p>
            <a:r>
              <a:rPr lang="en-US" sz="2100">
                <a:solidFill>
                  <a:schemeClr val="bg1"/>
                </a:solidFill>
                <a:latin typeface="Helvetica"/>
              </a:rPr>
              <a:t>2:4 structured-sparse matrix</a:t>
            </a:r>
          </a:p>
        </p:txBody>
      </p:sp>
    </p:spTree>
    <p:extLst>
      <p:ext uri="{BB962C8B-B14F-4D97-AF65-F5344CB8AC3E}">
        <p14:creationId xmlns:p14="http://schemas.microsoft.com/office/powerpoint/2010/main" val="4878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89A29-2B84-4D1B-A6D1-5388FF8CAE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1690" y="3008982"/>
            <a:ext cx="16564620" cy="5763787"/>
          </a:xfrm>
          <a:prstGeom prst="rect">
            <a:avLst/>
          </a:prstGeom>
        </p:spPr>
      </p:pic>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Structured sparsity</a:t>
            </a:r>
            <a:endParaRPr lang="en-US" dirty="0"/>
          </a:p>
        </p:txBody>
      </p:sp>
    </p:spTree>
    <p:extLst>
      <p:ext uri="{BB962C8B-B14F-4D97-AF65-F5344CB8AC3E}">
        <p14:creationId xmlns:p14="http://schemas.microsoft.com/office/powerpoint/2010/main" val="10211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Reliable approach</a:t>
            </a:r>
            <a:endParaRPr lang="en-US" dirty="0"/>
          </a:p>
        </p:txBody>
      </p:sp>
    </p:spTree>
    <p:extLst>
      <p:ext uri="{BB962C8B-B14F-4D97-AF65-F5344CB8AC3E}">
        <p14:creationId xmlns:p14="http://schemas.microsoft.com/office/powerpoint/2010/main" val="212438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Model performance</a:t>
            </a:r>
            <a:endParaRPr lang="en-US" dirty="0"/>
          </a:p>
        </p:txBody>
      </p:sp>
      <p:pic>
        <p:nvPicPr>
          <p:cNvPr id="7" name="Content Placeholder 6">
            <a:extLst>
              <a:ext uri="{FF2B5EF4-FFF2-40B4-BE49-F238E27FC236}">
                <a16:creationId xmlns:a16="http://schemas.microsoft.com/office/drawing/2014/main" id="{49250E26-C919-41FD-A0FD-6DEFEA745B87}"/>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31414" y="2798447"/>
            <a:ext cx="14225172" cy="6197957"/>
          </a:xfrm>
          <a:prstGeom prst="rect">
            <a:avLst/>
          </a:prstGeom>
        </p:spPr>
      </p:pic>
    </p:spTree>
    <p:extLst>
      <p:ext uri="{BB962C8B-B14F-4D97-AF65-F5344CB8AC3E}">
        <p14:creationId xmlns:p14="http://schemas.microsoft.com/office/powerpoint/2010/main" val="374045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Model performance</a:t>
            </a:r>
            <a:endParaRPr lang="en-US" dirty="0"/>
          </a:p>
        </p:txBody>
      </p:sp>
      <p:pic>
        <p:nvPicPr>
          <p:cNvPr id="10" name="Content Placeholder 5">
            <a:extLst>
              <a:ext uri="{FF2B5EF4-FFF2-40B4-BE49-F238E27FC236}">
                <a16:creationId xmlns:a16="http://schemas.microsoft.com/office/drawing/2014/main" id="{E4303F3C-E043-418F-AC41-B1F0F526514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939535" y="4213794"/>
            <a:ext cx="14408930" cy="3268232"/>
          </a:xfrm>
          <a:prstGeom prst="rect">
            <a:avLst/>
          </a:prstGeom>
          <a:noFill/>
          <a:ln w="9525">
            <a:noFill/>
            <a:miter lim="800000"/>
            <a:headEnd/>
            <a:tailEnd/>
          </a:ln>
        </p:spPr>
      </p:pic>
    </p:spTree>
    <p:extLst>
      <p:ext uri="{BB962C8B-B14F-4D97-AF65-F5344CB8AC3E}">
        <p14:creationId xmlns:p14="http://schemas.microsoft.com/office/powerpoint/2010/main" val="219675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Model performance</a:t>
            </a:r>
            <a:endParaRPr lang="en-US" dirty="0"/>
          </a:p>
        </p:txBody>
      </p:sp>
      <p:pic>
        <p:nvPicPr>
          <p:cNvPr id="3" name="Picture 2">
            <a:extLst>
              <a:ext uri="{FF2B5EF4-FFF2-40B4-BE49-F238E27FC236}">
                <a16:creationId xmlns:a16="http://schemas.microsoft.com/office/drawing/2014/main" id="{73479215-D99D-4FE1-80CA-E36604D233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2468" y="3053317"/>
            <a:ext cx="13923065" cy="6451373"/>
          </a:xfrm>
          <a:prstGeom prst="rect">
            <a:avLst/>
          </a:prstGeom>
        </p:spPr>
      </p:pic>
    </p:spTree>
    <p:extLst>
      <p:ext uri="{BB962C8B-B14F-4D97-AF65-F5344CB8AC3E}">
        <p14:creationId xmlns:p14="http://schemas.microsoft.com/office/powerpoint/2010/main" val="369110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Impact on NLP</a:t>
            </a:r>
            <a:endParaRPr lang="en-US" dirty="0"/>
          </a:p>
        </p:txBody>
      </p:sp>
    </p:spTree>
    <p:extLst>
      <p:ext uri="{BB962C8B-B14F-4D97-AF65-F5344CB8AC3E}">
        <p14:creationId xmlns:p14="http://schemas.microsoft.com/office/powerpoint/2010/main" val="5077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40F050-9F0A-45AF-A6E4-8394755262B0}"/>
              </a:ext>
            </a:extLst>
          </p:cNvPr>
          <p:cNvSpPr>
            <a:spLocks noGrp="1"/>
          </p:cNvSpPr>
          <p:nvPr>
            <p:ph type="title"/>
          </p:nvPr>
        </p:nvSpPr>
        <p:spPr/>
        <p:txBody>
          <a:bodyPr/>
          <a:lstStyle/>
          <a:p>
            <a:r>
              <a:rPr lang="en-US"/>
              <a:t>Network Performance</a:t>
            </a:r>
          </a:p>
        </p:txBody>
      </p:sp>
      <p:sp>
        <p:nvSpPr>
          <p:cNvPr id="4" name="Text Placeholder 3">
            <a:extLst>
              <a:ext uri="{FF2B5EF4-FFF2-40B4-BE49-F238E27FC236}">
                <a16:creationId xmlns:a16="http://schemas.microsoft.com/office/drawing/2014/main" id="{5C912AF2-A432-4BFB-9D6C-329DCBC49D34}"/>
              </a:ext>
            </a:extLst>
          </p:cNvPr>
          <p:cNvSpPr>
            <a:spLocks noGrp="1"/>
          </p:cNvSpPr>
          <p:nvPr>
            <p:ph type="body" sz="quarter" idx="10"/>
          </p:nvPr>
        </p:nvSpPr>
        <p:spPr/>
        <p:txBody>
          <a:bodyPr/>
          <a:lstStyle/>
          <a:p>
            <a:r>
              <a:rPr lang="en-US"/>
              <a:t>BERT-Large</a:t>
            </a:r>
          </a:p>
        </p:txBody>
      </p:sp>
      <p:pic>
        <p:nvPicPr>
          <p:cNvPr id="6" name="Picture 5">
            <a:extLst>
              <a:ext uri="{FF2B5EF4-FFF2-40B4-BE49-F238E27FC236}">
                <a16:creationId xmlns:a16="http://schemas.microsoft.com/office/drawing/2014/main" id="{F047E687-D974-48D3-B459-83F48B8930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30555" y="5483014"/>
            <a:ext cx="10726937" cy="2783775"/>
          </a:xfrm>
          <a:prstGeom prst="rect">
            <a:avLst/>
          </a:prstGeom>
        </p:spPr>
      </p:pic>
      <p:sp>
        <p:nvSpPr>
          <p:cNvPr id="8" name="TextBox 7">
            <a:extLst>
              <a:ext uri="{FF2B5EF4-FFF2-40B4-BE49-F238E27FC236}">
                <a16:creationId xmlns:a16="http://schemas.microsoft.com/office/drawing/2014/main" id="{488B3DC0-D0C1-4E8F-B21E-28CA691E88B2}"/>
              </a:ext>
            </a:extLst>
          </p:cNvPr>
          <p:cNvSpPr txBox="1"/>
          <p:nvPr/>
        </p:nvSpPr>
        <p:spPr>
          <a:xfrm>
            <a:off x="1753940" y="3067913"/>
            <a:ext cx="14780120"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2400" b="1">
                <a:solidFill>
                  <a:schemeClr val="bg1">
                    <a:lumMod val="65000"/>
                    <a:lumOff val="35000"/>
                  </a:schemeClr>
                </a:solidFill>
                <a:latin typeface="Trebuchet MS" panose="020B0603020202020204" pitchFamily="34" charset="0"/>
              </a:rPr>
              <a:t>1.8x GEMM Performance -&gt; 1.5x Network Performance</a:t>
            </a:r>
          </a:p>
          <a:p>
            <a:pPr algn="ctr">
              <a:lnSpc>
                <a:spcPct val="90000"/>
              </a:lnSpc>
            </a:pPr>
            <a:r>
              <a:rPr lang="en-US" sz="2400">
                <a:solidFill>
                  <a:schemeClr val="bg1">
                    <a:lumMod val="65000"/>
                    <a:lumOff val="35000"/>
                  </a:schemeClr>
                </a:solidFill>
                <a:latin typeface="Trebuchet MS" panose="020B0603020202020204" pitchFamily="34" charset="0"/>
              </a:rPr>
              <a:t>Some operations remain dense:</a:t>
            </a:r>
          </a:p>
          <a:p>
            <a:pPr algn="ctr">
              <a:lnSpc>
                <a:spcPct val="90000"/>
              </a:lnSpc>
            </a:pPr>
            <a:r>
              <a:rPr lang="en-US" sz="2400">
                <a:solidFill>
                  <a:schemeClr val="bg1">
                    <a:lumMod val="65000"/>
                    <a:lumOff val="35000"/>
                  </a:schemeClr>
                </a:solidFill>
                <a:latin typeface="Trebuchet MS" panose="020B0603020202020204" pitchFamily="34" charset="0"/>
              </a:rPr>
              <a:t>Non-GEMM layers (Softmax, Residual add, Normalization, Activation functions, …)</a:t>
            </a:r>
          </a:p>
          <a:p>
            <a:pPr algn="ctr">
              <a:lnSpc>
                <a:spcPct val="90000"/>
              </a:lnSpc>
            </a:pPr>
            <a:r>
              <a:rPr lang="en-US" sz="2400">
                <a:solidFill>
                  <a:schemeClr val="bg1">
                    <a:lumMod val="65000"/>
                    <a:lumOff val="35000"/>
                  </a:schemeClr>
                </a:solidFill>
                <a:latin typeface="Trebuchet MS" panose="020B0603020202020204" pitchFamily="34" charset="0"/>
              </a:rPr>
              <a:t>GEMMs without weights to be pruned – Attention Batched Matrix Multiplies</a:t>
            </a:r>
          </a:p>
        </p:txBody>
      </p:sp>
    </p:spTree>
    <p:extLst>
      <p:ext uri="{BB962C8B-B14F-4D97-AF65-F5344CB8AC3E}">
        <p14:creationId xmlns:p14="http://schemas.microsoft.com/office/powerpoint/2010/main" val="215170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Training Recipe</a:t>
            </a:r>
            <a:endParaRPr lang="en-US" dirty="0"/>
          </a:p>
        </p:txBody>
      </p:sp>
    </p:spTree>
    <p:extLst>
      <p:ext uri="{BB962C8B-B14F-4D97-AF65-F5344CB8AC3E}">
        <p14:creationId xmlns:p14="http://schemas.microsoft.com/office/powerpoint/2010/main" val="86452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3">
            <a:extLst>
              <a:ext uri="{FF2B5EF4-FFF2-40B4-BE49-F238E27FC236}">
                <a16:creationId xmlns:a16="http://schemas.microsoft.com/office/drawing/2014/main" id="{F7AB867C-D1C4-4A9D-ABB1-A88F8B328295}"/>
              </a:ext>
            </a:extLst>
          </p:cNvPr>
          <p:cNvSpPr txBox="1">
            <a:spLocks/>
          </p:cNvSpPr>
          <p:nvPr/>
        </p:nvSpPr>
        <p:spPr bwMode="auto">
          <a:xfrm>
            <a:off x="1193110" y="3532809"/>
            <a:ext cx="10673617" cy="5147165"/>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353192" indent="-254018" algn="l" rtl="0" eaLnBrk="1" fontAlgn="base" hangingPunct="1">
              <a:spcBef>
                <a:spcPct val="20000"/>
              </a:spcBef>
              <a:spcAft>
                <a:spcPct val="0"/>
              </a:spcAft>
              <a:buClr>
                <a:schemeClr val="bg2"/>
              </a:buClr>
              <a:buFont typeface="Wingdings" panose="05000000000000000000" pitchFamily="2" charset="2"/>
              <a:buChar char="§"/>
              <a:defRPr sz="2222">
                <a:solidFill>
                  <a:schemeClr val="tx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defTabSz="1371627">
              <a:spcBef>
                <a:spcPts val="2700"/>
              </a:spcBef>
            </a:pPr>
            <a:endParaRPr lang="en-US" sz="4200" b="1" kern="0"/>
          </a:p>
          <a:p>
            <a:pPr defTabSz="1371627">
              <a:spcBef>
                <a:spcPts val="2700"/>
              </a:spcBef>
            </a:pPr>
            <a:r>
              <a:rPr lang="en-US" sz="4200" b="1" kern="0"/>
              <a:t>2) Prune for 2:4 sparsity</a:t>
            </a:r>
          </a:p>
        </p:txBody>
      </p:sp>
      <p:sp>
        <p:nvSpPr>
          <p:cNvPr id="3" name="Title 2">
            <a:extLst>
              <a:ext uri="{FF2B5EF4-FFF2-40B4-BE49-F238E27FC236}">
                <a16:creationId xmlns:a16="http://schemas.microsoft.com/office/drawing/2014/main" id="{19389BEA-5632-4992-AC64-3218BA12B6B3}"/>
              </a:ext>
            </a:extLst>
          </p:cNvPr>
          <p:cNvSpPr>
            <a:spLocks noGrp="1"/>
          </p:cNvSpPr>
          <p:nvPr>
            <p:ph type="title"/>
          </p:nvPr>
        </p:nvSpPr>
        <p:spPr/>
        <p:txBody>
          <a:bodyPr/>
          <a:lstStyle/>
          <a:p>
            <a:r>
              <a:rPr lang="en-US"/>
              <a:t>Recipe for 2:4 sparse network training</a:t>
            </a:r>
          </a:p>
        </p:txBody>
      </p:sp>
      <p:sp>
        <p:nvSpPr>
          <p:cNvPr id="6" name="Content Placeholder 3">
            <a:extLst>
              <a:ext uri="{FF2B5EF4-FFF2-40B4-BE49-F238E27FC236}">
                <a16:creationId xmlns:a16="http://schemas.microsoft.com/office/drawing/2014/main" id="{1229B634-C16B-4009-964A-779E75C57046}"/>
              </a:ext>
            </a:extLst>
          </p:cNvPr>
          <p:cNvSpPr txBox="1">
            <a:spLocks/>
          </p:cNvSpPr>
          <p:nvPr/>
        </p:nvSpPr>
        <p:spPr bwMode="auto">
          <a:xfrm>
            <a:off x="1193110" y="3532811"/>
            <a:ext cx="10673617" cy="5147165"/>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353192" indent="-254018" algn="l" rtl="0" eaLnBrk="1" fontAlgn="base" hangingPunct="1">
              <a:spcBef>
                <a:spcPct val="20000"/>
              </a:spcBef>
              <a:spcAft>
                <a:spcPct val="0"/>
              </a:spcAft>
              <a:buClr>
                <a:schemeClr val="bg2"/>
              </a:buClr>
              <a:buFont typeface="Wingdings" panose="05000000000000000000" pitchFamily="2" charset="2"/>
              <a:buChar char="§"/>
              <a:defRPr sz="2222">
                <a:solidFill>
                  <a:schemeClr val="tx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defTabSz="1371627">
              <a:spcBef>
                <a:spcPts val="2700"/>
              </a:spcBef>
            </a:pPr>
            <a:r>
              <a:rPr lang="en-US" sz="4200" b="1" kern="0"/>
              <a:t>1) Train (or obtain) a dense network</a:t>
            </a:r>
          </a:p>
        </p:txBody>
      </p:sp>
      <p:grpSp>
        <p:nvGrpSpPr>
          <p:cNvPr id="27" name="Group 26">
            <a:extLst>
              <a:ext uri="{FF2B5EF4-FFF2-40B4-BE49-F238E27FC236}">
                <a16:creationId xmlns:a16="http://schemas.microsoft.com/office/drawing/2014/main" id="{5BFA2283-03A9-7B45-9472-39C65796EAB6}"/>
              </a:ext>
            </a:extLst>
          </p:cNvPr>
          <p:cNvGrpSpPr/>
          <p:nvPr/>
        </p:nvGrpSpPr>
        <p:grpSpPr>
          <a:xfrm>
            <a:off x="13571320" y="2186666"/>
            <a:ext cx="4229457" cy="2082612"/>
            <a:chOff x="3682782" y="4549511"/>
            <a:chExt cx="2819638" cy="1388408"/>
          </a:xfrm>
        </p:grpSpPr>
        <p:pic>
          <p:nvPicPr>
            <p:cNvPr id="10" name="Picture 9">
              <a:extLst>
                <a:ext uri="{FF2B5EF4-FFF2-40B4-BE49-F238E27FC236}">
                  <a16:creationId xmlns:a16="http://schemas.microsoft.com/office/drawing/2014/main" id="{7042FAF3-A220-B44A-8EBD-09CB3E6AC13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82782" y="4549511"/>
              <a:ext cx="1321038" cy="1388408"/>
            </a:xfrm>
            <a:prstGeom prst="rect">
              <a:avLst/>
            </a:prstGeom>
          </p:spPr>
        </p:pic>
        <p:sp>
          <p:nvSpPr>
            <p:cNvPr id="25" name="TextBox 24">
              <a:extLst>
                <a:ext uri="{FF2B5EF4-FFF2-40B4-BE49-F238E27FC236}">
                  <a16:creationId xmlns:a16="http://schemas.microsoft.com/office/drawing/2014/main" id="{3B0F8990-3E85-ED4D-9417-F3107D210823}"/>
                </a:ext>
              </a:extLst>
            </p:cNvPr>
            <p:cNvSpPr txBox="1"/>
            <p:nvPr/>
          </p:nvSpPr>
          <p:spPr>
            <a:xfrm>
              <a:off x="5003820" y="4989880"/>
              <a:ext cx="1498600" cy="22775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latin typeface="Trebuchet MS" panose="020B0603020202020204" pitchFamily="34" charset="0"/>
                </a:rPr>
                <a:t>Dense weights</a:t>
              </a:r>
            </a:p>
          </p:txBody>
        </p:sp>
      </p:grpSp>
      <p:grpSp>
        <p:nvGrpSpPr>
          <p:cNvPr id="22" name="Group 21">
            <a:extLst>
              <a:ext uri="{FF2B5EF4-FFF2-40B4-BE49-F238E27FC236}">
                <a16:creationId xmlns:a16="http://schemas.microsoft.com/office/drawing/2014/main" id="{3A5FC1ED-6ABA-4B6D-B5A0-8003B59CE308}"/>
              </a:ext>
            </a:extLst>
          </p:cNvPr>
          <p:cNvGrpSpPr/>
          <p:nvPr/>
        </p:nvGrpSpPr>
        <p:grpSpPr>
          <a:xfrm>
            <a:off x="13516730" y="4142106"/>
            <a:ext cx="4483107" cy="3146388"/>
            <a:chOff x="9097590" y="3429000"/>
            <a:chExt cx="2988738" cy="2097592"/>
          </a:xfrm>
        </p:grpSpPr>
        <p:grpSp>
          <p:nvGrpSpPr>
            <p:cNvPr id="18" name="Group 17">
              <a:extLst>
                <a:ext uri="{FF2B5EF4-FFF2-40B4-BE49-F238E27FC236}">
                  <a16:creationId xmlns:a16="http://schemas.microsoft.com/office/drawing/2014/main" id="{02E17BEC-457C-49CB-B65D-FB9E7A5C8495}"/>
                </a:ext>
              </a:extLst>
            </p:cNvPr>
            <p:cNvGrpSpPr/>
            <p:nvPr/>
          </p:nvGrpSpPr>
          <p:grpSpPr>
            <a:xfrm>
              <a:off x="9106052" y="3429000"/>
              <a:ext cx="2980276" cy="2097592"/>
              <a:chOff x="9097985" y="3451971"/>
              <a:chExt cx="2980276" cy="2097592"/>
            </a:xfrm>
          </p:grpSpPr>
          <p:grpSp>
            <p:nvGrpSpPr>
              <p:cNvPr id="29" name="Group 28">
                <a:extLst>
                  <a:ext uri="{FF2B5EF4-FFF2-40B4-BE49-F238E27FC236}">
                    <a16:creationId xmlns:a16="http://schemas.microsoft.com/office/drawing/2014/main" id="{738B4214-0EE4-E64A-B0E4-340B419D8716}"/>
                  </a:ext>
                </a:extLst>
              </p:cNvPr>
              <p:cNvGrpSpPr/>
              <p:nvPr/>
            </p:nvGrpSpPr>
            <p:grpSpPr>
              <a:xfrm>
                <a:off x="9097985" y="3451971"/>
                <a:ext cx="2980276" cy="2097592"/>
                <a:chOff x="6019472" y="4314994"/>
                <a:chExt cx="2980276" cy="2097592"/>
              </a:xfrm>
            </p:grpSpPr>
            <p:sp>
              <p:nvSpPr>
                <p:cNvPr id="12" name="Rectangle 11">
                  <a:extLst>
                    <a:ext uri="{FF2B5EF4-FFF2-40B4-BE49-F238E27FC236}">
                      <a16:creationId xmlns:a16="http://schemas.microsoft.com/office/drawing/2014/main" id="{27023DB8-329E-B544-AC28-6DE4AAADACB5}"/>
                    </a:ext>
                  </a:extLst>
                </p:cNvPr>
                <p:cNvSpPr/>
                <p:nvPr/>
              </p:nvSpPr>
              <p:spPr>
                <a:xfrm>
                  <a:off x="6028175" y="5921209"/>
                  <a:ext cx="1312338" cy="491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061CCE-8FFC-6041-9184-FE1FF0EC8CA0}"/>
                    </a:ext>
                  </a:extLst>
                </p:cNvPr>
                <p:cNvSpPr/>
                <p:nvPr/>
              </p:nvSpPr>
              <p:spPr>
                <a:xfrm>
                  <a:off x="6055691" y="5944981"/>
                  <a:ext cx="1284822" cy="2686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8743267-C95F-FA40-809C-CFF810EEEE7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19472" y="4314994"/>
                  <a:ext cx="1348363" cy="2088414"/>
                </a:xfrm>
                <a:prstGeom prst="rect">
                  <a:avLst/>
                </a:prstGeom>
              </p:spPr>
            </p:pic>
            <p:sp>
              <p:nvSpPr>
                <p:cNvPr id="26" name="TextBox 25">
                  <a:extLst>
                    <a:ext uri="{FF2B5EF4-FFF2-40B4-BE49-F238E27FC236}">
                      <a16:creationId xmlns:a16="http://schemas.microsoft.com/office/drawing/2014/main" id="{CB9F1C3C-275B-D841-AE47-294929CCC24B}"/>
                    </a:ext>
                  </a:extLst>
                </p:cNvPr>
                <p:cNvSpPr txBox="1"/>
                <p:nvPr/>
              </p:nvSpPr>
              <p:spPr>
                <a:xfrm>
                  <a:off x="7383723" y="4975679"/>
                  <a:ext cx="1616025" cy="22775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latin typeface="Trebuchet MS" panose="020B0603020202020204" pitchFamily="34" charset="0"/>
                    </a:rPr>
                    <a:t>2:4 sparse weights</a:t>
                  </a:r>
                </a:p>
              </p:txBody>
            </p:sp>
          </p:grpSp>
          <p:sp>
            <p:nvSpPr>
              <p:cNvPr id="30" name="Rectangle 29">
                <a:extLst>
                  <a:ext uri="{FF2B5EF4-FFF2-40B4-BE49-F238E27FC236}">
                    <a16:creationId xmlns:a16="http://schemas.microsoft.com/office/drawing/2014/main" id="{EB028A5F-5010-104B-8AA8-31B5CBD9C35A}"/>
                  </a:ext>
                </a:extLst>
              </p:cNvPr>
              <p:cNvSpPr/>
              <p:nvPr/>
            </p:nvSpPr>
            <p:spPr>
              <a:xfrm>
                <a:off x="9134204" y="5084979"/>
                <a:ext cx="1498600" cy="352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5A57EF2A-63EE-48BA-B5E4-845950B271D4}"/>
                </a:ext>
              </a:extLst>
            </p:cNvPr>
            <p:cNvSpPr/>
            <p:nvPr/>
          </p:nvSpPr>
          <p:spPr>
            <a:xfrm>
              <a:off x="9097590" y="3512024"/>
              <a:ext cx="1498600" cy="19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A9516CC-2457-497D-A318-6AF068F6187B}"/>
              </a:ext>
            </a:extLst>
          </p:cNvPr>
          <p:cNvGrpSpPr/>
          <p:nvPr/>
        </p:nvGrpSpPr>
        <p:grpSpPr>
          <a:xfrm>
            <a:off x="13542477" y="6459079"/>
            <a:ext cx="4483107" cy="3146388"/>
            <a:chOff x="9087459" y="4610848"/>
            <a:chExt cx="2988738" cy="2097592"/>
          </a:xfrm>
        </p:grpSpPr>
        <p:grpSp>
          <p:nvGrpSpPr>
            <p:cNvPr id="35" name="Group 34">
              <a:extLst>
                <a:ext uri="{FF2B5EF4-FFF2-40B4-BE49-F238E27FC236}">
                  <a16:creationId xmlns:a16="http://schemas.microsoft.com/office/drawing/2014/main" id="{D425646A-F18D-44AD-98B3-A492D06BE1C2}"/>
                </a:ext>
              </a:extLst>
            </p:cNvPr>
            <p:cNvGrpSpPr/>
            <p:nvPr/>
          </p:nvGrpSpPr>
          <p:grpSpPr>
            <a:xfrm>
              <a:off x="9087459" y="4610848"/>
              <a:ext cx="2988738" cy="2097592"/>
              <a:chOff x="9097590" y="3429000"/>
              <a:chExt cx="2988738" cy="2097592"/>
            </a:xfrm>
          </p:grpSpPr>
          <p:grpSp>
            <p:nvGrpSpPr>
              <p:cNvPr id="36" name="Group 35">
                <a:extLst>
                  <a:ext uri="{FF2B5EF4-FFF2-40B4-BE49-F238E27FC236}">
                    <a16:creationId xmlns:a16="http://schemas.microsoft.com/office/drawing/2014/main" id="{25E2BCA4-7481-4806-8C99-5DBF7402714B}"/>
                  </a:ext>
                </a:extLst>
              </p:cNvPr>
              <p:cNvGrpSpPr/>
              <p:nvPr/>
            </p:nvGrpSpPr>
            <p:grpSpPr>
              <a:xfrm>
                <a:off x="9106052" y="3429000"/>
                <a:ext cx="2980276" cy="2097592"/>
                <a:chOff x="9097985" y="3451971"/>
                <a:chExt cx="2980276" cy="2097592"/>
              </a:xfrm>
            </p:grpSpPr>
            <p:grpSp>
              <p:nvGrpSpPr>
                <p:cNvPr id="38" name="Group 37">
                  <a:extLst>
                    <a:ext uri="{FF2B5EF4-FFF2-40B4-BE49-F238E27FC236}">
                      <a16:creationId xmlns:a16="http://schemas.microsoft.com/office/drawing/2014/main" id="{10251A89-DF74-4EE3-A21C-E5C59E4BB11C}"/>
                    </a:ext>
                  </a:extLst>
                </p:cNvPr>
                <p:cNvGrpSpPr/>
                <p:nvPr/>
              </p:nvGrpSpPr>
              <p:grpSpPr>
                <a:xfrm>
                  <a:off x="9097985" y="3451971"/>
                  <a:ext cx="2980276" cy="2097592"/>
                  <a:chOff x="6019472" y="4314994"/>
                  <a:chExt cx="2980276" cy="2097592"/>
                </a:xfrm>
              </p:grpSpPr>
              <p:sp>
                <p:nvSpPr>
                  <p:cNvPr id="40" name="Rectangle 39">
                    <a:extLst>
                      <a:ext uri="{FF2B5EF4-FFF2-40B4-BE49-F238E27FC236}">
                        <a16:creationId xmlns:a16="http://schemas.microsoft.com/office/drawing/2014/main" id="{012FD57E-48E1-417D-9835-72C342CEA5CF}"/>
                      </a:ext>
                    </a:extLst>
                  </p:cNvPr>
                  <p:cNvSpPr/>
                  <p:nvPr/>
                </p:nvSpPr>
                <p:spPr>
                  <a:xfrm>
                    <a:off x="6028175" y="5921209"/>
                    <a:ext cx="1312338" cy="491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4292218-3338-4228-9E2E-EABF02AA3FF0}"/>
                      </a:ext>
                    </a:extLst>
                  </p:cNvPr>
                  <p:cNvSpPr/>
                  <p:nvPr/>
                </p:nvSpPr>
                <p:spPr>
                  <a:xfrm>
                    <a:off x="6055691" y="5944981"/>
                    <a:ext cx="1284822" cy="2686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BFE0BC86-814A-4547-8ABF-007EB585B6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19472" y="4314994"/>
                    <a:ext cx="1348363" cy="2088414"/>
                  </a:xfrm>
                  <a:prstGeom prst="rect">
                    <a:avLst/>
                  </a:prstGeom>
                </p:spPr>
              </p:pic>
              <p:sp>
                <p:nvSpPr>
                  <p:cNvPr id="43" name="TextBox 42">
                    <a:extLst>
                      <a:ext uri="{FF2B5EF4-FFF2-40B4-BE49-F238E27FC236}">
                        <a16:creationId xmlns:a16="http://schemas.microsoft.com/office/drawing/2014/main" id="{64B5917E-AE19-4F7D-8071-D3FC0CF13C4E}"/>
                      </a:ext>
                    </a:extLst>
                  </p:cNvPr>
                  <p:cNvSpPr txBox="1"/>
                  <p:nvPr/>
                </p:nvSpPr>
                <p:spPr>
                  <a:xfrm>
                    <a:off x="7383723" y="4892579"/>
                    <a:ext cx="1616025" cy="393954"/>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latin typeface="Trebuchet MS" panose="020B0603020202020204" pitchFamily="34" charset="0"/>
                      </a:rPr>
                      <a:t>Retrained 2:4 sparse weights</a:t>
                    </a:r>
                  </a:p>
                </p:txBody>
              </p:sp>
            </p:grpSp>
            <p:sp>
              <p:nvSpPr>
                <p:cNvPr id="39" name="Rectangle 38">
                  <a:extLst>
                    <a:ext uri="{FF2B5EF4-FFF2-40B4-BE49-F238E27FC236}">
                      <a16:creationId xmlns:a16="http://schemas.microsoft.com/office/drawing/2014/main" id="{8062E684-EAC8-46FE-B33E-90A326775FF3}"/>
                    </a:ext>
                  </a:extLst>
                </p:cNvPr>
                <p:cNvSpPr/>
                <p:nvPr/>
              </p:nvSpPr>
              <p:spPr>
                <a:xfrm>
                  <a:off x="9134204" y="5084979"/>
                  <a:ext cx="1498600" cy="352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CD37192C-9124-4B0A-8CDE-1F3FBAE6D7C0}"/>
                  </a:ext>
                </a:extLst>
              </p:cNvPr>
              <p:cNvSpPr/>
              <p:nvPr/>
            </p:nvSpPr>
            <p:spPr>
              <a:xfrm>
                <a:off x="9097590" y="3512024"/>
                <a:ext cx="1498600" cy="19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621A52BC-2136-DF43-A825-E5E5D7A51EB6}"/>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9132765" y="4944673"/>
              <a:ext cx="1287080" cy="1289304"/>
            </a:xfrm>
            <a:prstGeom prst="rect">
              <a:avLst/>
            </a:prstGeom>
          </p:spPr>
        </p:pic>
      </p:grpSp>
      <p:sp>
        <p:nvSpPr>
          <p:cNvPr id="31" name="Content Placeholder 3">
            <a:extLst>
              <a:ext uri="{FF2B5EF4-FFF2-40B4-BE49-F238E27FC236}">
                <a16:creationId xmlns:a16="http://schemas.microsoft.com/office/drawing/2014/main" id="{2FE4835E-BDE9-4F66-8D4B-39809ED38B4F}"/>
              </a:ext>
            </a:extLst>
          </p:cNvPr>
          <p:cNvSpPr txBox="1">
            <a:spLocks/>
          </p:cNvSpPr>
          <p:nvPr/>
        </p:nvSpPr>
        <p:spPr bwMode="auto">
          <a:xfrm>
            <a:off x="1193107" y="3532806"/>
            <a:ext cx="10673617" cy="5147165"/>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353192" indent="-254018" algn="l" rtl="0" eaLnBrk="1" fontAlgn="base" hangingPunct="1">
              <a:spcBef>
                <a:spcPct val="20000"/>
              </a:spcBef>
              <a:spcAft>
                <a:spcPct val="0"/>
              </a:spcAft>
              <a:buClr>
                <a:schemeClr val="bg2"/>
              </a:buClr>
              <a:buFont typeface="Wingdings" panose="05000000000000000000" pitchFamily="2" charset="2"/>
              <a:buChar char="§"/>
              <a:defRPr sz="2222">
                <a:solidFill>
                  <a:schemeClr val="tx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defTabSz="1371627">
              <a:spcBef>
                <a:spcPts val="2700"/>
              </a:spcBef>
            </a:pPr>
            <a:r>
              <a:rPr lang="en-US" sz="4200" b="1" kern="0"/>
              <a:t>1) Train (or obtain) a dense network</a:t>
            </a:r>
          </a:p>
          <a:p>
            <a:pPr defTabSz="1371627">
              <a:spcBef>
                <a:spcPts val="2700"/>
              </a:spcBef>
            </a:pPr>
            <a:r>
              <a:rPr lang="en-US" sz="4200" b="1" kern="0"/>
              <a:t>2) Prune for 2:4 sparsity</a:t>
            </a:r>
          </a:p>
          <a:p>
            <a:pPr defTabSz="1371627">
              <a:spcBef>
                <a:spcPts val="2700"/>
              </a:spcBef>
            </a:pPr>
            <a:r>
              <a:rPr lang="en-US" sz="4200" b="1" kern="0"/>
              <a:t>3) Repeat the original training procedure</a:t>
            </a:r>
          </a:p>
          <a:p>
            <a:pPr marL="940614" indent="-428634" defTabSz="1371627">
              <a:buFont typeface="Arial" panose="020B0604020202020204" pitchFamily="34" charset="0"/>
              <a:buChar char="•"/>
            </a:pPr>
            <a:r>
              <a:rPr lang="en-US" sz="2400" kern="0"/>
              <a:t>Same hyper-parameters as in step-1</a:t>
            </a:r>
          </a:p>
          <a:p>
            <a:pPr marL="940614" indent="-428634" defTabSz="1371627">
              <a:buFont typeface="Arial" panose="020B0604020202020204" pitchFamily="34" charset="0"/>
              <a:buChar char="•"/>
            </a:pPr>
            <a:r>
              <a:rPr lang="en-US" sz="2400" kern="0"/>
              <a:t>Initialize to weights from step-2</a:t>
            </a:r>
          </a:p>
          <a:p>
            <a:pPr marL="940614" indent="-428634" defTabSz="1371627">
              <a:buFont typeface="Arial" panose="020B0604020202020204" pitchFamily="34" charset="0"/>
              <a:buChar char="•"/>
            </a:pPr>
            <a:r>
              <a:rPr lang="en-US" sz="2400" kern="0"/>
              <a:t>Maintain the 0 pattern from step-2: no need to recompute the mask</a:t>
            </a:r>
          </a:p>
        </p:txBody>
      </p:sp>
    </p:spTree>
    <p:extLst>
      <p:ext uri="{BB962C8B-B14F-4D97-AF65-F5344CB8AC3E}">
        <p14:creationId xmlns:p14="http://schemas.microsoft.com/office/powerpoint/2010/main" val="3334484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Your network is trained</a:t>
            </a:r>
          </a:p>
        </p:txBody>
      </p:sp>
      <p:sp>
        <p:nvSpPr>
          <p:cNvPr id="4" name="Text Placeholder 3"/>
          <p:cNvSpPr>
            <a:spLocks noGrp="1"/>
          </p:cNvSpPr>
          <p:nvPr>
            <p:ph type="body" sz="quarter" idx="10"/>
          </p:nvPr>
        </p:nvSpPr>
        <p:spPr/>
        <p:txBody>
          <a:bodyPr/>
          <a:lstStyle/>
          <a:p>
            <a:r>
              <a:rPr lang="en-GB" dirty="0"/>
              <a:t>Now what?</a:t>
            </a:r>
          </a:p>
        </p:txBody>
      </p:sp>
      <p:pic>
        <p:nvPicPr>
          <p:cNvPr id="1026" name="Picture 2" descr="Chart">
            <a:extLst>
              <a:ext uri="{FF2B5EF4-FFF2-40B4-BE49-F238E27FC236}">
                <a16:creationId xmlns:a16="http://schemas.microsoft.com/office/drawing/2014/main" id="{F6A7004C-C419-4A71-A00B-1F61E7E449FB}"/>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4604409" y="2848319"/>
            <a:ext cx="9079182" cy="61965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00E2906-3887-4394-A6BD-6488760870CC}"/>
              </a:ext>
            </a:extLst>
          </p:cNvPr>
          <p:cNvSpPr/>
          <p:nvPr/>
        </p:nvSpPr>
        <p:spPr>
          <a:xfrm>
            <a:off x="32408" y="9927927"/>
            <a:ext cx="9144000" cy="297454"/>
          </a:xfrm>
          <a:prstGeom prst="rect">
            <a:avLst/>
          </a:prstGeom>
        </p:spPr>
        <p:txBody>
          <a:bodyPr>
            <a:spAutoFit/>
          </a:bodyPr>
          <a:lstStyle/>
          <a:p>
            <a:r>
              <a:rPr lang="en-US" sz="1333" dirty="0">
                <a:solidFill>
                  <a:schemeClr val="bg1"/>
                </a:solidFill>
              </a:rPr>
              <a:t>https://www.microsoft.com/en-us/research/blog/turing-nlg-a-17-billion-parameter-language-model-by-microsoft/</a:t>
            </a:r>
          </a:p>
        </p:txBody>
      </p:sp>
    </p:spTree>
    <p:extLst>
      <p:ext uri="{BB962C8B-B14F-4D97-AF65-F5344CB8AC3E}">
        <p14:creationId xmlns:p14="http://schemas.microsoft.com/office/powerpoint/2010/main" val="285234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DEB337ED-809A-4BB6-AE89-CE76B839257C}"/>
              </a:ext>
            </a:extLst>
          </p:cNvPr>
          <p:cNvSpPr>
            <a:spLocks noGrp="1"/>
          </p:cNvSpPr>
          <p:nvPr>
            <p:ph type="title"/>
          </p:nvPr>
        </p:nvSpPr>
        <p:spPr/>
        <p:txBody>
          <a:bodyPr/>
          <a:lstStyle/>
          <a:p>
            <a:r>
              <a:rPr lang="en-US"/>
              <a:t>Example learning rate schedule</a:t>
            </a:r>
          </a:p>
        </p:txBody>
      </p:sp>
      <p:grpSp>
        <p:nvGrpSpPr>
          <p:cNvPr id="27" name="Group 26">
            <a:extLst>
              <a:ext uri="{FF2B5EF4-FFF2-40B4-BE49-F238E27FC236}">
                <a16:creationId xmlns:a16="http://schemas.microsoft.com/office/drawing/2014/main" id="{9512C2CC-A65B-4181-A213-6DD7A5C70AB0}"/>
              </a:ext>
            </a:extLst>
          </p:cNvPr>
          <p:cNvGrpSpPr/>
          <p:nvPr/>
        </p:nvGrpSpPr>
        <p:grpSpPr>
          <a:xfrm>
            <a:off x="4889609" y="-785660"/>
            <a:ext cx="13545716" cy="7012313"/>
            <a:chOff x="3669223" y="1209041"/>
            <a:chExt cx="9030477" cy="4674876"/>
          </a:xfrm>
        </p:grpSpPr>
        <p:grpSp>
          <p:nvGrpSpPr>
            <p:cNvPr id="7" name="Group 6">
              <a:extLst>
                <a:ext uri="{FF2B5EF4-FFF2-40B4-BE49-F238E27FC236}">
                  <a16:creationId xmlns:a16="http://schemas.microsoft.com/office/drawing/2014/main" id="{E8FA0411-5BB9-4EF3-A185-9A937F39C7EE}"/>
                </a:ext>
              </a:extLst>
            </p:cNvPr>
            <p:cNvGrpSpPr/>
            <p:nvPr/>
          </p:nvGrpSpPr>
          <p:grpSpPr>
            <a:xfrm>
              <a:off x="3669223" y="1209041"/>
              <a:ext cx="9030477" cy="4674876"/>
              <a:chOff x="5229425" y="1119941"/>
              <a:chExt cx="9030477" cy="4674876"/>
            </a:xfrm>
          </p:grpSpPr>
          <p:cxnSp>
            <p:nvCxnSpPr>
              <p:cNvPr id="8" name="Straight Connector 7">
                <a:extLst>
                  <a:ext uri="{FF2B5EF4-FFF2-40B4-BE49-F238E27FC236}">
                    <a16:creationId xmlns:a16="http://schemas.microsoft.com/office/drawing/2014/main" id="{67BD798C-9854-4556-9D89-7167F3462E79}"/>
                  </a:ext>
                </a:extLst>
              </p:cNvPr>
              <p:cNvCxnSpPr>
                <a:cxnSpLocks/>
              </p:cNvCxnSpPr>
              <p:nvPr/>
            </p:nvCxnSpPr>
            <p:spPr>
              <a:xfrm flipV="1">
                <a:off x="8168816" y="4344485"/>
                <a:ext cx="307214" cy="1319245"/>
              </a:xfrm>
              <a:prstGeom prst="line">
                <a:avLst/>
              </a:prstGeom>
              <a:noFill/>
              <a:ln w="19050" cap="flat" cmpd="sng" algn="ctr">
                <a:solidFill>
                  <a:sysClr val="windowText" lastClr="000000">
                    <a:alpha val="50000"/>
                  </a:sysClr>
                </a:solidFill>
                <a:prstDash val="dash"/>
                <a:miter lim="800000"/>
              </a:ln>
              <a:effectLst/>
            </p:spPr>
          </p:cxnSp>
          <p:cxnSp>
            <p:nvCxnSpPr>
              <p:cNvPr id="10" name="Straight Connector 9">
                <a:extLst>
                  <a:ext uri="{FF2B5EF4-FFF2-40B4-BE49-F238E27FC236}">
                    <a16:creationId xmlns:a16="http://schemas.microsoft.com/office/drawing/2014/main" id="{AADD1F48-D73C-45DF-83F0-279CAF02684E}"/>
                  </a:ext>
                </a:extLst>
              </p:cNvPr>
              <p:cNvCxnSpPr>
                <a:cxnSpLocks/>
              </p:cNvCxnSpPr>
              <p:nvPr/>
            </p:nvCxnSpPr>
            <p:spPr>
              <a:xfrm>
                <a:off x="8131774" y="5693532"/>
                <a:ext cx="2567658" cy="0"/>
              </a:xfrm>
              <a:prstGeom prst="line">
                <a:avLst/>
              </a:prstGeom>
              <a:noFill/>
              <a:ln w="25400" cap="flat" cmpd="sng" algn="ctr">
                <a:solidFill>
                  <a:sysClr val="windowText" lastClr="000000">
                    <a:lumMod val="75000"/>
                    <a:lumOff val="25000"/>
                  </a:sysClr>
                </a:solidFill>
                <a:prstDash val="solid"/>
                <a:miter lim="800000"/>
              </a:ln>
              <a:effectLst/>
            </p:spPr>
          </p:cxnSp>
          <p:cxnSp>
            <p:nvCxnSpPr>
              <p:cNvPr id="11" name="Straight Connector 10">
                <a:extLst>
                  <a:ext uri="{FF2B5EF4-FFF2-40B4-BE49-F238E27FC236}">
                    <a16:creationId xmlns:a16="http://schemas.microsoft.com/office/drawing/2014/main" id="{053EC334-54EA-4A45-A0B5-14E888351E38}"/>
                  </a:ext>
                </a:extLst>
              </p:cNvPr>
              <p:cNvCxnSpPr>
                <a:cxnSpLocks/>
              </p:cNvCxnSpPr>
              <p:nvPr/>
            </p:nvCxnSpPr>
            <p:spPr>
              <a:xfrm>
                <a:off x="10714294" y="5592109"/>
                <a:ext cx="0" cy="202707"/>
              </a:xfrm>
              <a:prstGeom prst="line">
                <a:avLst/>
              </a:prstGeom>
              <a:noFill/>
              <a:ln w="25400" cap="flat" cmpd="sng" algn="ctr">
                <a:solidFill>
                  <a:sysClr val="windowText" lastClr="000000">
                    <a:lumMod val="75000"/>
                    <a:lumOff val="25000"/>
                  </a:sysClr>
                </a:solidFill>
                <a:prstDash val="solid"/>
                <a:miter lim="800000"/>
              </a:ln>
              <a:effectLst/>
            </p:spPr>
          </p:cxnSp>
          <p:cxnSp>
            <p:nvCxnSpPr>
              <p:cNvPr id="12" name="Straight Connector 11">
                <a:extLst>
                  <a:ext uri="{FF2B5EF4-FFF2-40B4-BE49-F238E27FC236}">
                    <a16:creationId xmlns:a16="http://schemas.microsoft.com/office/drawing/2014/main" id="{0F20E607-43E7-4049-8BF8-B295755E826D}"/>
                  </a:ext>
                </a:extLst>
              </p:cNvPr>
              <p:cNvCxnSpPr>
                <a:cxnSpLocks/>
              </p:cNvCxnSpPr>
              <p:nvPr/>
            </p:nvCxnSpPr>
            <p:spPr>
              <a:xfrm>
                <a:off x="5579394" y="5693464"/>
                <a:ext cx="2567658" cy="0"/>
              </a:xfrm>
              <a:prstGeom prst="line">
                <a:avLst/>
              </a:prstGeom>
              <a:noFill/>
              <a:ln w="25400" cap="flat" cmpd="sng" algn="ctr">
                <a:solidFill>
                  <a:sysClr val="windowText" lastClr="000000">
                    <a:lumMod val="75000"/>
                    <a:lumOff val="25000"/>
                  </a:sysClr>
                </a:solidFill>
                <a:prstDash val="solid"/>
                <a:miter lim="800000"/>
              </a:ln>
              <a:effectLst/>
            </p:spPr>
          </p:cxnSp>
          <p:cxnSp>
            <p:nvCxnSpPr>
              <p:cNvPr id="13" name="Straight Connector 12">
                <a:extLst>
                  <a:ext uri="{FF2B5EF4-FFF2-40B4-BE49-F238E27FC236}">
                    <a16:creationId xmlns:a16="http://schemas.microsoft.com/office/drawing/2014/main" id="{C5CE4CC0-D692-47FC-8B7F-AE959E923068}"/>
                  </a:ext>
                </a:extLst>
              </p:cNvPr>
              <p:cNvCxnSpPr>
                <a:cxnSpLocks/>
              </p:cNvCxnSpPr>
              <p:nvPr/>
            </p:nvCxnSpPr>
            <p:spPr>
              <a:xfrm>
                <a:off x="8140962" y="5592110"/>
                <a:ext cx="0" cy="202707"/>
              </a:xfrm>
              <a:prstGeom prst="line">
                <a:avLst/>
              </a:prstGeom>
              <a:noFill/>
              <a:ln w="25400" cap="flat" cmpd="sng" algn="ctr">
                <a:solidFill>
                  <a:sysClr val="windowText" lastClr="000000">
                    <a:lumMod val="75000"/>
                    <a:lumOff val="25000"/>
                  </a:sysClr>
                </a:solidFill>
                <a:prstDash val="solid"/>
                <a:miter lim="800000"/>
              </a:ln>
              <a:effectLst/>
            </p:spPr>
          </p:cxnSp>
          <p:sp>
            <p:nvSpPr>
              <p:cNvPr id="14" name="TextBox 13">
                <a:extLst>
                  <a:ext uri="{FF2B5EF4-FFF2-40B4-BE49-F238E27FC236}">
                    <a16:creationId xmlns:a16="http://schemas.microsoft.com/office/drawing/2014/main" id="{CE96C230-0760-45AF-A643-15BEAA96B7A2}"/>
                  </a:ext>
                </a:extLst>
              </p:cNvPr>
              <p:cNvSpPr txBox="1"/>
              <p:nvPr/>
            </p:nvSpPr>
            <p:spPr>
              <a:xfrm rot="16200000">
                <a:off x="4720532" y="4871696"/>
                <a:ext cx="132556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a:solidFill>
                      <a:prstClr val="black"/>
                    </a:solidFill>
                    <a:latin typeface="Calibri" panose="020F0502020204030204"/>
                  </a:rPr>
                  <a:t>Learning Rate</a:t>
                </a:r>
              </a:p>
            </p:txBody>
          </p:sp>
          <p:cxnSp>
            <p:nvCxnSpPr>
              <p:cNvPr id="16" name="Straight Connector 15">
                <a:extLst>
                  <a:ext uri="{FF2B5EF4-FFF2-40B4-BE49-F238E27FC236}">
                    <a16:creationId xmlns:a16="http://schemas.microsoft.com/office/drawing/2014/main" id="{9469026B-D915-4FCB-ADF5-177E6B398FE6}"/>
                  </a:ext>
                </a:extLst>
              </p:cNvPr>
              <p:cNvCxnSpPr>
                <a:cxnSpLocks/>
              </p:cNvCxnSpPr>
              <p:nvPr/>
            </p:nvCxnSpPr>
            <p:spPr>
              <a:xfrm flipV="1">
                <a:off x="5586170" y="4392597"/>
                <a:ext cx="307214" cy="1319245"/>
              </a:xfrm>
              <a:prstGeom prst="line">
                <a:avLst/>
              </a:prstGeom>
              <a:noFill/>
              <a:ln w="19050" cap="flat" cmpd="sng" algn="ctr">
                <a:solidFill>
                  <a:sysClr val="windowText" lastClr="000000">
                    <a:alpha val="50000"/>
                  </a:sysClr>
                </a:solidFill>
                <a:prstDash val="dash"/>
                <a:miter lim="800000"/>
              </a:ln>
              <a:effectLst/>
            </p:spPr>
          </p:cxnSp>
          <p:cxnSp>
            <p:nvCxnSpPr>
              <p:cNvPr id="17" name="Straight Connector 16">
                <a:extLst>
                  <a:ext uri="{FF2B5EF4-FFF2-40B4-BE49-F238E27FC236}">
                    <a16:creationId xmlns:a16="http://schemas.microsoft.com/office/drawing/2014/main" id="{5F7F3683-56CC-43A6-9F69-971CCF5824CD}"/>
                  </a:ext>
                </a:extLst>
              </p:cNvPr>
              <p:cNvCxnSpPr>
                <a:cxnSpLocks/>
              </p:cNvCxnSpPr>
              <p:nvPr/>
            </p:nvCxnSpPr>
            <p:spPr>
              <a:xfrm flipV="1">
                <a:off x="5579394" y="4323804"/>
                <a:ext cx="0" cy="1458483"/>
              </a:xfrm>
              <a:prstGeom prst="line">
                <a:avLst/>
              </a:prstGeom>
              <a:noFill/>
              <a:ln w="25400" cap="flat" cmpd="sng" algn="ctr">
                <a:solidFill>
                  <a:sysClr val="windowText" lastClr="000000">
                    <a:lumMod val="75000"/>
                    <a:lumOff val="25000"/>
                  </a:sysClr>
                </a:solidFill>
                <a:prstDash val="solid"/>
                <a:miter lim="800000"/>
                <a:tailEnd type="arrow" w="med" len="sm"/>
              </a:ln>
              <a:effectLst/>
            </p:spPr>
          </p:cxnSp>
          <p:sp>
            <p:nvSpPr>
              <p:cNvPr id="18" name="TextBox 17">
                <a:extLst>
                  <a:ext uri="{FF2B5EF4-FFF2-40B4-BE49-F238E27FC236}">
                    <a16:creationId xmlns:a16="http://schemas.microsoft.com/office/drawing/2014/main" id="{05F01F55-02B2-46CB-80FA-A045228EC4EE}"/>
                  </a:ext>
                </a:extLst>
              </p:cNvPr>
              <p:cNvSpPr txBox="1"/>
              <p:nvPr/>
            </p:nvSpPr>
            <p:spPr>
              <a:xfrm>
                <a:off x="6215581" y="4245204"/>
                <a:ext cx="231914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Dense Training</a:t>
                </a:r>
              </a:p>
            </p:txBody>
          </p:sp>
          <p:sp>
            <p:nvSpPr>
              <p:cNvPr id="19" name="TextBox 18">
                <a:extLst>
                  <a:ext uri="{FF2B5EF4-FFF2-40B4-BE49-F238E27FC236}">
                    <a16:creationId xmlns:a16="http://schemas.microsoft.com/office/drawing/2014/main" id="{6E852304-7E8F-4E2B-8801-50F797BD7C6A}"/>
                  </a:ext>
                </a:extLst>
              </p:cNvPr>
              <p:cNvSpPr txBox="1"/>
              <p:nvPr/>
            </p:nvSpPr>
            <p:spPr>
              <a:xfrm>
                <a:off x="8868246" y="4250684"/>
                <a:ext cx="272618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b="1" i="1">
                    <a:solidFill>
                      <a:prstClr val="black"/>
                    </a:solidFill>
                    <a:latin typeface="Calibri" panose="020F0502020204030204"/>
                  </a:rPr>
                  <a:t>Sparse</a:t>
                </a:r>
                <a:r>
                  <a:rPr lang="en-US" sz="2400" i="1">
                    <a:solidFill>
                      <a:prstClr val="black"/>
                    </a:solidFill>
                    <a:latin typeface="Calibri" panose="020F0502020204030204"/>
                  </a:rPr>
                  <a:t> Retraining</a:t>
                </a:r>
              </a:p>
            </p:txBody>
          </p:sp>
          <p:sp>
            <p:nvSpPr>
              <p:cNvPr id="20" name="Arc 19">
                <a:extLst>
                  <a:ext uri="{FF2B5EF4-FFF2-40B4-BE49-F238E27FC236}">
                    <a16:creationId xmlns:a16="http://schemas.microsoft.com/office/drawing/2014/main" id="{8237229C-6487-4A43-B5E5-E1B0B70A0BFA}"/>
                  </a:ext>
                </a:extLst>
              </p:cNvPr>
              <p:cNvSpPr/>
              <p:nvPr/>
            </p:nvSpPr>
            <p:spPr>
              <a:xfrm rot="9650108">
                <a:off x="8338309" y="1119941"/>
                <a:ext cx="5921593" cy="4468388"/>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grpSp>
        <p:sp>
          <p:nvSpPr>
            <p:cNvPr id="24" name="Arc 23">
              <a:extLst>
                <a:ext uri="{FF2B5EF4-FFF2-40B4-BE49-F238E27FC236}">
                  <a16:creationId xmlns:a16="http://schemas.microsoft.com/office/drawing/2014/main" id="{A29E51F7-391A-44C7-9D28-A6F3D123E3C5}"/>
                </a:ext>
              </a:extLst>
            </p:cNvPr>
            <p:cNvSpPr/>
            <p:nvPr/>
          </p:nvSpPr>
          <p:spPr>
            <a:xfrm rot="9650108">
              <a:off x="4196395" y="1209042"/>
              <a:ext cx="5921593" cy="4468388"/>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grpSp>
      <p:sp>
        <p:nvSpPr>
          <p:cNvPr id="28" name="Right Brace 27">
            <a:extLst>
              <a:ext uri="{FF2B5EF4-FFF2-40B4-BE49-F238E27FC236}">
                <a16:creationId xmlns:a16="http://schemas.microsoft.com/office/drawing/2014/main" id="{52E77863-9521-484C-9634-BC4C2ED085CC}"/>
              </a:ext>
            </a:extLst>
          </p:cNvPr>
          <p:cNvSpPr/>
          <p:nvPr/>
        </p:nvSpPr>
        <p:spPr>
          <a:xfrm rot="5400000">
            <a:off x="11040232" y="4664277"/>
            <a:ext cx="460072" cy="3776940"/>
          </a:xfrm>
          <a:prstGeom prst="rightBrace">
            <a:avLst>
              <a:gd name="adj1" fmla="val 87823"/>
              <a:gd name="adj2" fmla="val 5000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rgbClr val="4E8F00"/>
              </a:solidFill>
            </a:endParaRPr>
          </a:p>
        </p:txBody>
      </p:sp>
      <p:sp>
        <p:nvSpPr>
          <p:cNvPr id="29" name="Right Brace 28">
            <a:extLst>
              <a:ext uri="{FF2B5EF4-FFF2-40B4-BE49-F238E27FC236}">
                <a16:creationId xmlns:a16="http://schemas.microsoft.com/office/drawing/2014/main" id="{0BB36155-A201-47AE-AC11-7776E64FC521}"/>
              </a:ext>
            </a:extLst>
          </p:cNvPr>
          <p:cNvSpPr/>
          <p:nvPr/>
        </p:nvSpPr>
        <p:spPr>
          <a:xfrm rot="5400000">
            <a:off x="7041951" y="4655118"/>
            <a:ext cx="460072" cy="3795257"/>
          </a:xfrm>
          <a:prstGeom prst="rightBrace">
            <a:avLst>
              <a:gd name="adj1" fmla="val 87823"/>
              <a:gd name="adj2" fmla="val 4941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17FF37DD-287F-43A5-85D8-8EF200B20ABD}"/>
              </a:ext>
            </a:extLst>
          </p:cNvPr>
          <p:cNvSpPr txBox="1"/>
          <p:nvPr/>
        </p:nvSpPr>
        <p:spPr>
          <a:xfrm>
            <a:off x="6753306" y="685621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1</a:t>
            </a:r>
          </a:p>
        </p:txBody>
      </p:sp>
      <p:sp>
        <p:nvSpPr>
          <p:cNvPr id="31" name="TextBox 30">
            <a:extLst>
              <a:ext uri="{FF2B5EF4-FFF2-40B4-BE49-F238E27FC236}">
                <a16:creationId xmlns:a16="http://schemas.microsoft.com/office/drawing/2014/main" id="{6EB75F9C-092E-4796-88C0-23A8382DD874}"/>
              </a:ext>
            </a:extLst>
          </p:cNvPr>
          <p:cNvSpPr txBox="1"/>
          <p:nvPr/>
        </p:nvSpPr>
        <p:spPr>
          <a:xfrm>
            <a:off x="10686224" y="685621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3</a:t>
            </a:r>
          </a:p>
        </p:txBody>
      </p:sp>
      <p:sp>
        <p:nvSpPr>
          <p:cNvPr id="32" name="TextBox 31">
            <a:extLst>
              <a:ext uri="{FF2B5EF4-FFF2-40B4-BE49-F238E27FC236}">
                <a16:creationId xmlns:a16="http://schemas.microsoft.com/office/drawing/2014/main" id="{1C939690-1EC7-4689-A912-96B1F34CE7F2}"/>
              </a:ext>
            </a:extLst>
          </p:cNvPr>
          <p:cNvSpPr txBox="1"/>
          <p:nvPr/>
        </p:nvSpPr>
        <p:spPr>
          <a:xfrm>
            <a:off x="8728581" y="684703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2</a:t>
            </a:r>
          </a:p>
        </p:txBody>
      </p:sp>
      <p:cxnSp>
        <p:nvCxnSpPr>
          <p:cNvPr id="34" name="Straight Arrow Connector 33">
            <a:extLst>
              <a:ext uri="{FF2B5EF4-FFF2-40B4-BE49-F238E27FC236}">
                <a16:creationId xmlns:a16="http://schemas.microsoft.com/office/drawing/2014/main" id="{33D75C96-49E9-41F1-9AD1-69F0F635579B}"/>
              </a:ext>
            </a:extLst>
          </p:cNvPr>
          <p:cNvCxnSpPr>
            <a:cxnSpLocks/>
            <a:stCxn id="32" idx="0"/>
          </p:cNvCxnSpPr>
          <p:nvPr/>
        </p:nvCxnSpPr>
        <p:spPr>
          <a:xfrm flipH="1" flipV="1">
            <a:off x="9275364" y="6226657"/>
            <a:ext cx="2" cy="620377"/>
          </a:xfrm>
          <a:prstGeom prst="straightConnector1">
            <a:avLst/>
          </a:prstGeom>
          <a:ln w="28575">
            <a:solidFill>
              <a:srgbClr val="008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DCFA-23D0-4A97-822C-816E7606D5A4}"/>
              </a:ext>
            </a:extLst>
          </p:cNvPr>
          <p:cNvSpPr>
            <a:spLocks noGrp="1"/>
          </p:cNvSpPr>
          <p:nvPr>
            <p:ph type="title"/>
          </p:nvPr>
        </p:nvSpPr>
        <p:spPr/>
        <p:txBody>
          <a:bodyPr/>
          <a:lstStyle/>
          <a:p>
            <a:r>
              <a:rPr lang="en-US" dirty="0"/>
              <a:t>Bert squad example</a:t>
            </a:r>
          </a:p>
        </p:txBody>
      </p:sp>
      <p:sp>
        <p:nvSpPr>
          <p:cNvPr id="4" name="Text Placeholder 3">
            <a:extLst>
              <a:ext uri="{FF2B5EF4-FFF2-40B4-BE49-F238E27FC236}">
                <a16:creationId xmlns:a16="http://schemas.microsoft.com/office/drawing/2014/main" id="{7FBB4439-D739-487F-AA7D-9DE5B0F9653C}"/>
              </a:ext>
            </a:extLst>
          </p:cNvPr>
          <p:cNvSpPr>
            <a:spLocks noGrp="1"/>
          </p:cNvSpPr>
          <p:nvPr>
            <p:ph type="body" sz="quarter" idx="10"/>
          </p:nvPr>
        </p:nvSpPr>
        <p:spPr/>
        <p:txBody>
          <a:bodyPr/>
          <a:lstStyle/>
          <a:p>
            <a:r>
              <a:rPr lang="en-US" dirty="0" err="1"/>
              <a:t>SQuAD</a:t>
            </a:r>
            <a:r>
              <a:rPr lang="en-US" dirty="0"/>
              <a:t> Dataset and fine-tuning is too small to compensate for pruning on its own</a:t>
            </a:r>
          </a:p>
        </p:txBody>
      </p:sp>
      <p:sp>
        <p:nvSpPr>
          <p:cNvPr id="38" name="Arrow: Right 37">
            <a:extLst>
              <a:ext uri="{FF2B5EF4-FFF2-40B4-BE49-F238E27FC236}">
                <a16:creationId xmlns:a16="http://schemas.microsoft.com/office/drawing/2014/main" id="{620D1700-F371-4935-B4D3-C7BDA9A3A80D}"/>
              </a:ext>
            </a:extLst>
          </p:cNvPr>
          <p:cNvSpPr/>
          <p:nvPr/>
        </p:nvSpPr>
        <p:spPr>
          <a:xfrm>
            <a:off x="6161683" y="6599001"/>
            <a:ext cx="1764425" cy="528638"/>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a:p>
        </p:txBody>
      </p:sp>
      <p:cxnSp>
        <p:nvCxnSpPr>
          <p:cNvPr id="9" name="Straight Connector 8">
            <a:extLst>
              <a:ext uri="{FF2B5EF4-FFF2-40B4-BE49-F238E27FC236}">
                <a16:creationId xmlns:a16="http://schemas.microsoft.com/office/drawing/2014/main" id="{3F235B1C-318C-4DE9-A2B2-F08EB44B3109}"/>
              </a:ext>
            </a:extLst>
          </p:cNvPr>
          <p:cNvCxnSpPr>
            <a:cxnSpLocks/>
          </p:cNvCxnSpPr>
          <p:nvPr/>
        </p:nvCxnSpPr>
        <p:spPr>
          <a:xfrm>
            <a:off x="4896332" y="7655745"/>
            <a:ext cx="0" cy="304060"/>
          </a:xfrm>
          <a:prstGeom prst="line">
            <a:avLst/>
          </a:prstGeom>
          <a:noFill/>
          <a:ln w="25400" cap="flat" cmpd="sng" algn="ctr">
            <a:solidFill>
              <a:sysClr val="windowText" lastClr="000000">
                <a:lumMod val="75000"/>
                <a:lumOff val="25000"/>
              </a:sysClr>
            </a:solidFill>
            <a:prstDash val="solid"/>
            <a:miter lim="800000"/>
          </a:ln>
          <a:effectLst/>
        </p:spPr>
      </p:cxnSp>
      <p:cxnSp>
        <p:nvCxnSpPr>
          <p:cNvPr id="10" name="Straight Connector 9">
            <a:extLst>
              <a:ext uri="{FF2B5EF4-FFF2-40B4-BE49-F238E27FC236}">
                <a16:creationId xmlns:a16="http://schemas.microsoft.com/office/drawing/2014/main" id="{4B61794D-6F0D-455D-9169-90D6D51F2D91}"/>
              </a:ext>
            </a:extLst>
          </p:cNvPr>
          <p:cNvCxnSpPr>
            <a:cxnSpLocks/>
          </p:cNvCxnSpPr>
          <p:nvPr/>
        </p:nvCxnSpPr>
        <p:spPr>
          <a:xfrm>
            <a:off x="1039737" y="7815422"/>
            <a:ext cx="3851487" cy="0"/>
          </a:xfrm>
          <a:prstGeom prst="line">
            <a:avLst/>
          </a:prstGeom>
          <a:noFill/>
          <a:ln w="25400" cap="flat" cmpd="sng" algn="ctr">
            <a:solidFill>
              <a:sysClr val="windowText" lastClr="000000">
                <a:lumMod val="75000"/>
                <a:lumOff val="25000"/>
              </a:sysClr>
            </a:solidFill>
            <a:prstDash val="solid"/>
            <a:miter lim="800000"/>
          </a:ln>
          <a:effectLst/>
        </p:spPr>
      </p:cxnSp>
      <p:sp>
        <p:nvSpPr>
          <p:cNvPr id="11" name="TextBox 10">
            <a:extLst>
              <a:ext uri="{FF2B5EF4-FFF2-40B4-BE49-F238E27FC236}">
                <a16:creationId xmlns:a16="http://schemas.microsoft.com/office/drawing/2014/main" id="{8BE373F7-F148-4940-B4B3-99FAE30A9196}"/>
              </a:ext>
            </a:extLst>
          </p:cNvPr>
          <p:cNvSpPr txBox="1"/>
          <p:nvPr/>
        </p:nvSpPr>
        <p:spPr>
          <a:xfrm rot="16200000">
            <a:off x="-248554" y="6582769"/>
            <a:ext cx="198834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a:solidFill>
                  <a:prstClr val="black"/>
                </a:solidFill>
                <a:latin typeface="Calibri" panose="020F0502020204030204"/>
              </a:rPr>
              <a:t>Learning Rate</a:t>
            </a:r>
          </a:p>
        </p:txBody>
      </p:sp>
      <p:cxnSp>
        <p:nvCxnSpPr>
          <p:cNvPr id="12" name="Straight Connector 11">
            <a:extLst>
              <a:ext uri="{FF2B5EF4-FFF2-40B4-BE49-F238E27FC236}">
                <a16:creationId xmlns:a16="http://schemas.microsoft.com/office/drawing/2014/main" id="{9132183F-823D-4D54-9852-CE16EB3D3F28}"/>
              </a:ext>
            </a:extLst>
          </p:cNvPr>
          <p:cNvCxnSpPr>
            <a:cxnSpLocks/>
          </p:cNvCxnSpPr>
          <p:nvPr/>
        </p:nvCxnSpPr>
        <p:spPr>
          <a:xfrm flipV="1">
            <a:off x="1049901" y="5864123"/>
            <a:ext cx="460822" cy="1978868"/>
          </a:xfrm>
          <a:prstGeom prst="line">
            <a:avLst/>
          </a:prstGeom>
          <a:noFill/>
          <a:ln w="19050" cap="flat" cmpd="sng" algn="ctr">
            <a:solidFill>
              <a:sysClr val="windowText" lastClr="000000">
                <a:alpha val="50000"/>
              </a:sysClr>
            </a:solidFill>
            <a:prstDash val="dash"/>
            <a:miter lim="800000"/>
          </a:ln>
          <a:effectLst/>
        </p:spPr>
      </p:cxnSp>
      <p:cxnSp>
        <p:nvCxnSpPr>
          <p:cNvPr id="13" name="Straight Connector 12">
            <a:extLst>
              <a:ext uri="{FF2B5EF4-FFF2-40B4-BE49-F238E27FC236}">
                <a16:creationId xmlns:a16="http://schemas.microsoft.com/office/drawing/2014/main" id="{390B0D2F-484F-4816-B5F3-7B22C9EE549B}"/>
              </a:ext>
            </a:extLst>
          </p:cNvPr>
          <p:cNvCxnSpPr>
            <a:cxnSpLocks/>
          </p:cNvCxnSpPr>
          <p:nvPr/>
        </p:nvCxnSpPr>
        <p:spPr>
          <a:xfrm flipV="1">
            <a:off x="1039737" y="5760933"/>
            <a:ext cx="0" cy="2187725"/>
          </a:xfrm>
          <a:prstGeom prst="line">
            <a:avLst/>
          </a:prstGeom>
          <a:noFill/>
          <a:ln w="25400" cap="flat" cmpd="sng" algn="ctr">
            <a:solidFill>
              <a:sysClr val="windowText" lastClr="000000">
                <a:lumMod val="75000"/>
                <a:lumOff val="25000"/>
              </a:sysClr>
            </a:solidFill>
            <a:prstDash val="solid"/>
            <a:miter lim="800000"/>
            <a:tailEnd type="arrow" w="med" len="sm"/>
          </a:ln>
          <a:effectLst/>
        </p:spPr>
      </p:cxnSp>
      <p:cxnSp>
        <p:nvCxnSpPr>
          <p:cNvPr id="14" name="Straight Connector 13">
            <a:extLst>
              <a:ext uri="{FF2B5EF4-FFF2-40B4-BE49-F238E27FC236}">
                <a16:creationId xmlns:a16="http://schemas.microsoft.com/office/drawing/2014/main" id="{533F31B2-3136-470D-B300-512840DDCB4F}"/>
              </a:ext>
            </a:extLst>
          </p:cNvPr>
          <p:cNvCxnSpPr>
            <a:cxnSpLocks/>
          </p:cNvCxnSpPr>
          <p:nvPr/>
        </p:nvCxnSpPr>
        <p:spPr>
          <a:xfrm>
            <a:off x="5923073" y="7662888"/>
            <a:ext cx="0" cy="304060"/>
          </a:xfrm>
          <a:prstGeom prst="line">
            <a:avLst/>
          </a:prstGeom>
          <a:noFill/>
          <a:ln w="25400" cap="flat" cmpd="sng" algn="ctr">
            <a:solidFill>
              <a:sysClr val="windowText" lastClr="000000">
                <a:lumMod val="75000"/>
                <a:lumOff val="25000"/>
              </a:sysClr>
            </a:solidFill>
            <a:prstDash val="solid"/>
            <a:miter lim="800000"/>
          </a:ln>
          <a:effectLst/>
        </p:spPr>
      </p:cxnSp>
      <p:sp>
        <p:nvSpPr>
          <p:cNvPr id="15" name="Arc 14">
            <a:extLst>
              <a:ext uri="{FF2B5EF4-FFF2-40B4-BE49-F238E27FC236}">
                <a16:creationId xmlns:a16="http://schemas.microsoft.com/office/drawing/2014/main" id="{B2025FE0-9EE4-44CA-981A-CF969B15874D}"/>
              </a:ext>
            </a:extLst>
          </p:cNvPr>
          <p:cNvSpPr/>
          <p:nvPr/>
        </p:nvSpPr>
        <p:spPr>
          <a:xfrm rot="9650108">
            <a:off x="1300643" y="959364"/>
            <a:ext cx="8882390" cy="6702582"/>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sp>
        <p:nvSpPr>
          <p:cNvPr id="16" name="TextBox 15">
            <a:extLst>
              <a:ext uri="{FF2B5EF4-FFF2-40B4-BE49-F238E27FC236}">
                <a16:creationId xmlns:a16="http://schemas.microsoft.com/office/drawing/2014/main" id="{74DA0113-B74D-49DE-BCA3-F803004E9668}"/>
              </a:ext>
            </a:extLst>
          </p:cNvPr>
          <p:cNvSpPr txBox="1"/>
          <p:nvPr/>
        </p:nvSpPr>
        <p:spPr>
          <a:xfrm>
            <a:off x="1086016" y="5010867"/>
            <a:ext cx="34787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 1:</a:t>
            </a:r>
          </a:p>
          <a:p>
            <a:pPr fontAlgn="auto">
              <a:spcBef>
                <a:spcPts val="0"/>
              </a:spcBef>
              <a:spcAft>
                <a:spcPts val="0"/>
              </a:spcAft>
            </a:pPr>
            <a:r>
              <a:rPr lang="en-US" sz="2400" i="1">
                <a:solidFill>
                  <a:prstClr val="black"/>
                </a:solidFill>
                <a:latin typeface="Calibri" panose="020F0502020204030204"/>
              </a:rPr>
              <a:t>Pretrain language model</a:t>
            </a:r>
          </a:p>
        </p:txBody>
      </p:sp>
      <p:cxnSp>
        <p:nvCxnSpPr>
          <p:cNvPr id="17" name="Straight Connector 16">
            <a:extLst>
              <a:ext uri="{FF2B5EF4-FFF2-40B4-BE49-F238E27FC236}">
                <a16:creationId xmlns:a16="http://schemas.microsoft.com/office/drawing/2014/main" id="{BEA81478-9F68-40DA-8B0F-207F384086E1}"/>
              </a:ext>
            </a:extLst>
          </p:cNvPr>
          <p:cNvCxnSpPr>
            <a:cxnSpLocks/>
            <a:endCxn id="19" idx="2"/>
          </p:cNvCxnSpPr>
          <p:nvPr/>
        </p:nvCxnSpPr>
        <p:spPr>
          <a:xfrm flipV="1">
            <a:off x="4918714" y="7197547"/>
            <a:ext cx="154842" cy="572672"/>
          </a:xfrm>
          <a:prstGeom prst="line">
            <a:avLst/>
          </a:prstGeom>
          <a:noFill/>
          <a:ln w="19050" cap="flat" cmpd="sng" algn="ctr">
            <a:solidFill>
              <a:sysClr val="windowText" lastClr="000000">
                <a:alpha val="50000"/>
              </a:sysClr>
            </a:solidFill>
            <a:prstDash val="dash"/>
            <a:miter lim="800000"/>
          </a:ln>
          <a:effectLst/>
        </p:spPr>
      </p:cxnSp>
      <p:cxnSp>
        <p:nvCxnSpPr>
          <p:cNvPr id="18" name="Straight Connector 17">
            <a:extLst>
              <a:ext uri="{FF2B5EF4-FFF2-40B4-BE49-F238E27FC236}">
                <a16:creationId xmlns:a16="http://schemas.microsoft.com/office/drawing/2014/main" id="{802E5E01-E1BC-42A8-A5AD-41E9ED049390}"/>
              </a:ext>
            </a:extLst>
          </p:cNvPr>
          <p:cNvCxnSpPr>
            <a:cxnSpLocks/>
          </p:cNvCxnSpPr>
          <p:nvPr/>
        </p:nvCxnSpPr>
        <p:spPr>
          <a:xfrm>
            <a:off x="4863151" y="7814918"/>
            <a:ext cx="1051778" cy="0"/>
          </a:xfrm>
          <a:prstGeom prst="line">
            <a:avLst/>
          </a:prstGeom>
          <a:noFill/>
          <a:ln w="25400" cap="flat" cmpd="sng" algn="ctr">
            <a:solidFill>
              <a:sysClr val="windowText" lastClr="000000">
                <a:lumMod val="75000"/>
                <a:lumOff val="25000"/>
              </a:sysClr>
            </a:solidFill>
            <a:prstDash val="solid"/>
            <a:miter lim="800000"/>
          </a:ln>
          <a:effectLst/>
        </p:spPr>
      </p:cxnSp>
      <p:sp>
        <p:nvSpPr>
          <p:cNvPr id="19" name="Arc 18">
            <a:extLst>
              <a:ext uri="{FF2B5EF4-FFF2-40B4-BE49-F238E27FC236}">
                <a16:creationId xmlns:a16="http://schemas.microsoft.com/office/drawing/2014/main" id="{95866A35-2064-4D33-9670-FFE5B487CDD1}"/>
              </a:ext>
            </a:extLst>
          </p:cNvPr>
          <p:cNvSpPr/>
          <p:nvPr/>
        </p:nvSpPr>
        <p:spPr>
          <a:xfrm rot="9650108">
            <a:off x="4864844" y="4711856"/>
            <a:ext cx="4662375" cy="3091898"/>
          </a:xfrm>
          <a:prstGeom prst="arc">
            <a:avLst>
              <a:gd name="adj1" fmla="val 19786170"/>
              <a:gd name="adj2" fmla="val 21316987"/>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cxnSp>
        <p:nvCxnSpPr>
          <p:cNvPr id="20" name="Straight Connector 19">
            <a:extLst>
              <a:ext uri="{FF2B5EF4-FFF2-40B4-BE49-F238E27FC236}">
                <a16:creationId xmlns:a16="http://schemas.microsoft.com/office/drawing/2014/main" id="{65B0F905-4FEC-4891-8475-389F81E8F0D2}"/>
              </a:ext>
            </a:extLst>
          </p:cNvPr>
          <p:cNvCxnSpPr>
            <a:cxnSpLocks/>
          </p:cNvCxnSpPr>
          <p:nvPr/>
        </p:nvCxnSpPr>
        <p:spPr>
          <a:xfrm>
            <a:off x="12478733" y="7689937"/>
            <a:ext cx="0" cy="304060"/>
          </a:xfrm>
          <a:prstGeom prst="line">
            <a:avLst/>
          </a:prstGeom>
          <a:noFill/>
          <a:ln w="25400" cap="flat" cmpd="sng" algn="ctr">
            <a:solidFill>
              <a:sysClr val="windowText" lastClr="000000">
                <a:lumMod val="75000"/>
                <a:lumOff val="25000"/>
              </a:sysClr>
            </a:solidFill>
            <a:prstDash val="solid"/>
            <a:miter lim="800000"/>
          </a:ln>
          <a:effectLst/>
        </p:spPr>
      </p:cxnSp>
      <p:cxnSp>
        <p:nvCxnSpPr>
          <p:cNvPr id="21" name="Straight Connector 20">
            <a:extLst>
              <a:ext uri="{FF2B5EF4-FFF2-40B4-BE49-F238E27FC236}">
                <a16:creationId xmlns:a16="http://schemas.microsoft.com/office/drawing/2014/main" id="{27DD7AE4-9659-4B31-812A-68ECD239B36A}"/>
              </a:ext>
            </a:extLst>
          </p:cNvPr>
          <p:cNvCxnSpPr>
            <a:cxnSpLocks/>
          </p:cNvCxnSpPr>
          <p:nvPr/>
        </p:nvCxnSpPr>
        <p:spPr>
          <a:xfrm flipV="1">
            <a:off x="12465321" y="5864123"/>
            <a:ext cx="460822" cy="1978868"/>
          </a:xfrm>
          <a:prstGeom prst="line">
            <a:avLst/>
          </a:prstGeom>
          <a:noFill/>
          <a:ln w="19050" cap="flat" cmpd="sng" algn="ctr">
            <a:solidFill>
              <a:sysClr val="windowText" lastClr="000000">
                <a:alpha val="50000"/>
              </a:sysClr>
            </a:solidFill>
            <a:prstDash val="dash"/>
            <a:miter lim="800000"/>
          </a:ln>
          <a:effectLst/>
        </p:spPr>
      </p:cxnSp>
      <p:sp>
        <p:nvSpPr>
          <p:cNvPr id="22" name="Arc 21">
            <a:extLst>
              <a:ext uri="{FF2B5EF4-FFF2-40B4-BE49-F238E27FC236}">
                <a16:creationId xmlns:a16="http://schemas.microsoft.com/office/drawing/2014/main" id="{23486746-9FCC-426E-9438-F0CA0640CC91}"/>
              </a:ext>
            </a:extLst>
          </p:cNvPr>
          <p:cNvSpPr/>
          <p:nvPr/>
        </p:nvSpPr>
        <p:spPr>
          <a:xfrm rot="9650108">
            <a:off x="12716062" y="959364"/>
            <a:ext cx="8882390" cy="6702582"/>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cxnSp>
        <p:nvCxnSpPr>
          <p:cNvPr id="23" name="Straight Connector 22">
            <a:extLst>
              <a:ext uri="{FF2B5EF4-FFF2-40B4-BE49-F238E27FC236}">
                <a16:creationId xmlns:a16="http://schemas.microsoft.com/office/drawing/2014/main" id="{D1C27289-2ACB-441B-A365-327AE69748F8}"/>
              </a:ext>
            </a:extLst>
          </p:cNvPr>
          <p:cNvCxnSpPr>
            <a:cxnSpLocks/>
          </p:cNvCxnSpPr>
          <p:nvPr/>
        </p:nvCxnSpPr>
        <p:spPr>
          <a:xfrm>
            <a:off x="12450710" y="7849717"/>
            <a:ext cx="3851487" cy="0"/>
          </a:xfrm>
          <a:prstGeom prst="line">
            <a:avLst/>
          </a:prstGeom>
          <a:noFill/>
          <a:ln w="25400" cap="flat" cmpd="sng" algn="ctr">
            <a:solidFill>
              <a:sysClr val="windowText" lastClr="000000">
                <a:lumMod val="75000"/>
                <a:lumOff val="25000"/>
              </a:sysClr>
            </a:solidFill>
            <a:prstDash val="solid"/>
            <a:miter lim="800000"/>
          </a:ln>
          <a:effectLst/>
        </p:spPr>
      </p:cxnSp>
      <p:cxnSp>
        <p:nvCxnSpPr>
          <p:cNvPr id="24" name="Straight Connector 23">
            <a:extLst>
              <a:ext uri="{FF2B5EF4-FFF2-40B4-BE49-F238E27FC236}">
                <a16:creationId xmlns:a16="http://schemas.microsoft.com/office/drawing/2014/main" id="{B88645FF-AAF5-451E-AE91-2BE0CEE0FDAA}"/>
              </a:ext>
            </a:extLst>
          </p:cNvPr>
          <p:cNvCxnSpPr>
            <a:cxnSpLocks/>
          </p:cNvCxnSpPr>
          <p:nvPr/>
        </p:nvCxnSpPr>
        <p:spPr>
          <a:xfrm>
            <a:off x="16324490" y="7697583"/>
            <a:ext cx="0" cy="304060"/>
          </a:xfrm>
          <a:prstGeom prst="line">
            <a:avLst/>
          </a:prstGeom>
          <a:noFill/>
          <a:ln w="25400" cap="flat" cmpd="sng" algn="ctr">
            <a:solidFill>
              <a:sysClr val="windowText" lastClr="000000">
                <a:lumMod val="75000"/>
                <a:lumOff val="25000"/>
              </a:sysClr>
            </a:solidFill>
            <a:prstDash val="solid"/>
            <a:miter lim="800000"/>
          </a:ln>
          <a:effectLst/>
        </p:spPr>
      </p:cxnSp>
      <p:cxnSp>
        <p:nvCxnSpPr>
          <p:cNvPr id="25" name="Straight Connector 24">
            <a:extLst>
              <a:ext uri="{FF2B5EF4-FFF2-40B4-BE49-F238E27FC236}">
                <a16:creationId xmlns:a16="http://schemas.microsoft.com/office/drawing/2014/main" id="{86E45636-546E-4FCA-9DC1-A8E4857725B8}"/>
              </a:ext>
            </a:extLst>
          </p:cNvPr>
          <p:cNvCxnSpPr>
            <a:cxnSpLocks/>
          </p:cNvCxnSpPr>
          <p:nvPr/>
        </p:nvCxnSpPr>
        <p:spPr>
          <a:xfrm>
            <a:off x="8622140" y="7849613"/>
            <a:ext cx="3851487" cy="0"/>
          </a:xfrm>
          <a:prstGeom prst="line">
            <a:avLst/>
          </a:prstGeom>
          <a:noFill/>
          <a:ln w="25400" cap="flat" cmpd="sng" algn="ctr">
            <a:solidFill>
              <a:sysClr val="windowText" lastClr="000000">
                <a:lumMod val="75000"/>
                <a:lumOff val="25000"/>
              </a:sysClr>
            </a:solidFill>
            <a:prstDash val="solid"/>
            <a:miter lim="800000"/>
          </a:ln>
          <a:effectLst/>
        </p:spPr>
      </p:cxnSp>
      <p:sp>
        <p:nvSpPr>
          <p:cNvPr id="26" name="TextBox 25">
            <a:extLst>
              <a:ext uri="{FF2B5EF4-FFF2-40B4-BE49-F238E27FC236}">
                <a16:creationId xmlns:a16="http://schemas.microsoft.com/office/drawing/2014/main" id="{B52FC165-5AB0-42D5-963F-67D047631B82}"/>
              </a:ext>
            </a:extLst>
          </p:cNvPr>
          <p:cNvSpPr txBox="1"/>
          <p:nvPr/>
        </p:nvSpPr>
        <p:spPr>
          <a:xfrm rot="16200000">
            <a:off x="7333848" y="6616963"/>
            <a:ext cx="198834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a:solidFill>
                  <a:prstClr val="black"/>
                </a:solidFill>
                <a:latin typeface="Calibri" panose="020F0502020204030204"/>
              </a:rPr>
              <a:t>Learning Rate</a:t>
            </a:r>
          </a:p>
        </p:txBody>
      </p:sp>
      <p:cxnSp>
        <p:nvCxnSpPr>
          <p:cNvPr id="27" name="Straight Connector 26">
            <a:extLst>
              <a:ext uri="{FF2B5EF4-FFF2-40B4-BE49-F238E27FC236}">
                <a16:creationId xmlns:a16="http://schemas.microsoft.com/office/drawing/2014/main" id="{767CEAB0-6173-4B77-ABFE-45255D1A0C97}"/>
              </a:ext>
            </a:extLst>
          </p:cNvPr>
          <p:cNvCxnSpPr>
            <a:cxnSpLocks/>
          </p:cNvCxnSpPr>
          <p:nvPr/>
        </p:nvCxnSpPr>
        <p:spPr>
          <a:xfrm flipV="1">
            <a:off x="8632304" y="5898314"/>
            <a:ext cx="460822" cy="1978868"/>
          </a:xfrm>
          <a:prstGeom prst="line">
            <a:avLst/>
          </a:prstGeom>
          <a:noFill/>
          <a:ln w="19050" cap="flat" cmpd="sng" algn="ctr">
            <a:solidFill>
              <a:sysClr val="windowText" lastClr="000000">
                <a:alpha val="50000"/>
              </a:sysClr>
            </a:solidFill>
            <a:prstDash val="dash"/>
            <a:miter lim="800000"/>
          </a:ln>
          <a:effectLst/>
        </p:spPr>
      </p:cxnSp>
      <p:cxnSp>
        <p:nvCxnSpPr>
          <p:cNvPr id="28" name="Straight Connector 27">
            <a:extLst>
              <a:ext uri="{FF2B5EF4-FFF2-40B4-BE49-F238E27FC236}">
                <a16:creationId xmlns:a16="http://schemas.microsoft.com/office/drawing/2014/main" id="{E2A3D5D6-2201-42FC-8378-B217BB949308}"/>
              </a:ext>
            </a:extLst>
          </p:cNvPr>
          <p:cNvCxnSpPr>
            <a:cxnSpLocks/>
          </p:cNvCxnSpPr>
          <p:nvPr/>
        </p:nvCxnSpPr>
        <p:spPr>
          <a:xfrm flipV="1">
            <a:off x="8622140" y="5795126"/>
            <a:ext cx="0" cy="2187725"/>
          </a:xfrm>
          <a:prstGeom prst="line">
            <a:avLst/>
          </a:prstGeom>
          <a:noFill/>
          <a:ln w="25400" cap="flat" cmpd="sng" algn="ctr">
            <a:solidFill>
              <a:sysClr val="windowText" lastClr="000000">
                <a:lumMod val="75000"/>
                <a:lumOff val="25000"/>
              </a:sysClr>
            </a:solidFill>
            <a:prstDash val="solid"/>
            <a:miter lim="800000"/>
            <a:tailEnd type="arrow" w="med" len="sm"/>
          </a:ln>
          <a:effectLst/>
        </p:spPr>
      </p:cxnSp>
      <p:cxnSp>
        <p:nvCxnSpPr>
          <p:cNvPr id="29" name="Straight Connector 28">
            <a:extLst>
              <a:ext uri="{FF2B5EF4-FFF2-40B4-BE49-F238E27FC236}">
                <a16:creationId xmlns:a16="http://schemas.microsoft.com/office/drawing/2014/main" id="{6D12E93D-2206-4C60-9D61-8D1F42FBB931}"/>
              </a:ext>
            </a:extLst>
          </p:cNvPr>
          <p:cNvCxnSpPr>
            <a:cxnSpLocks/>
          </p:cNvCxnSpPr>
          <p:nvPr/>
        </p:nvCxnSpPr>
        <p:spPr>
          <a:xfrm>
            <a:off x="17365092" y="7689937"/>
            <a:ext cx="0" cy="304060"/>
          </a:xfrm>
          <a:prstGeom prst="line">
            <a:avLst/>
          </a:prstGeom>
          <a:noFill/>
          <a:ln w="25400" cap="flat" cmpd="sng" algn="ctr">
            <a:solidFill>
              <a:sysClr val="windowText" lastClr="000000">
                <a:lumMod val="75000"/>
                <a:lumOff val="25000"/>
              </a:sysClr>
            </a:solidFill>
            <a:prstDash val="solid"/>
            <a:miter lim="800000"/>
          </a:ln>
          <a:effectLst/>
        </p:spPr>
      </p:cxnSp>
      <p:sp>
        <p:nvSpPr>
          <p:cNvPr id="31" name="Arc 30">
            <a:extLst>
              <a:ext uri="{FF2B5EF4-FFF2-40B4-BE49-F238E27FC236}">
                <a16:creationId xmlns:a16="http://schemas.microsoft.com/office/drawing/2014/main" id="{6BDE87E8-1A07-4174-88A8-97FC702DCE82}"/>
              </a:ext>
            </a:extLst>
          </p:cNvPr>
          <p:cNvSpPr/>
          <p:nvPr/>
        </p:nvSpPr>
        <p:spPr>
          <a:xfrm rot="9650108">
            <a:off x="8883045" y="993556"/>
            <a:ext cx="8882390" cy="6702582"/>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cxnSp>
        <p:nvCxnSpPr>
          <p:cNvPr id="39" name="Straight Connector 38">
            <a:extLst>
              <a:ext uri="{FF2B5EF4-FFF2-40B4-BE49-F238E27FC236}">
                <a16:creationId xmlns:a16="http://schemas.microsoft.com/office/drawing/2014/main" id="{A7517293-0E09-42A2-8F00-D5E5EAEEAD02}"/>
              </a:ext>
            </a:extLst>
          </p:cNvPr>
          <p:cNvCxnSpPr>
            <a:cxnSpLocks/>
            <a:endCxn id="41" idx="2"/>
          </p:cNvCxnSpPr>
          <p:nvPr/>
        </p:nvCxnSpPr>
        <p:spPr>
          <a:xfrm flipV="1">
            <a:off x="16360732" y="7224597"/>
            <a:ext cx="154842" cy="572672"/>
          </a:xfrm>
          <a:prstGeom prst="line">
            <a:avLst/>
          </a:prstGeom>
          <a:noFill/>
          <a:ln w="19050" cap="flat" cmpd="sng" algn="ctr">
            <a:solidFill>
              <a:sysClr val="windowText" lastClr="000000">
                <a:alpha val="50000"/>
              </a:sysClr>
            </a:solidFill>
            <a:prstDash val="dash"/>
            <a:miter lim="800000"/>
          </a:ln>
          <a:effectLst/>
        </p:spPr>
      </p:cxnSp>
      <p:cxnSp>
        <p:nvCxnSpPr>
          <p:cNvPr id="40" name="Straight Connector 39">
            <a:extLst>
              <a:ext uri="{FF2B5EF4-FFF2-40B4-BE49-F238E27FC236}">
                <a16:creationId xmlns:a16="http://schemas.microsoft.com/office/drawing/2014/main" id="{400E6D0D-A5C8-4224-B7D8-1D47FC894E34}"/>
              </a:ext>
            </a:extLst>
          </p:cNvPr>
          <p:cNvCxnSpPr>
            <a:cxnSpLocks/>
          </p:cNvCxnSpPr>
          <p:nvPr/>
        </p:nvCxnSpPr>
        <p:spPr>
          <a:xfrm>
            <a:off x="16305169" y="7841967"/>
            <a:ext cx="1051778" cy="0"/>
          </a:xfrm>
          <a:prstGeom prst="line">
            <a:avLst/>
          </a:prstGeom>
          <a:noFill/>
          <a:ln w="25400" cap="flat" cmpd="sng" algn="ctr">
            <a:solidFill>
              <a:sysClr val="windowText" lastClr="000000">
                <a:lumMod val="75000"/>
                <a:lumOff val="25000"/>
              </a:sysClr>
            </a:solidFill>
            <a:prstDash val="solid"/>
            <a:miter lim="800000"/>
          </a:ln>
          <a:effectLst/>
        </p:spPr>
      </p:cxnSp>
      <p:sp>
        <p:nvSpPr>
          <p:cNvPr id="41" name="Arc 40">
            <a:extLst>
              <a:ext uri="{FF2B5EF4-FFF2-40B4-BE49-F238E27FC236}">
                <a16:creationId xmlns:a16="http://schemas.microsoft.com/office/drawing/2014/main" id="{F974253D-1BDA-4425-9B52-E7EBA0380F19}"/>
              </a:ext>
            </a:extLst>
          </p:cNvPr>
          <p:cNvSpPr/>
          <p:nvPr/>
        </p:nvSpPr>
        <p:spPr>
          <a:xfrm rot="9650108">
            <a:off x="16306863" y="4738904"/>
            <a:ext cx="4662375" cy="3091898"/>
          </a:xfrm>
          <a:prstGeom prst="arc">
            <a:avLst>
              <a:gd name="adj1" fmla="val 19786170"/>
              <a:gd name="adj2" fmla="val 21316987"/>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sp>
        <p:nvSpPr>
          <p:cNvPr id="42" name="TextBox 41">
            <a:extLst>
              <a:ext uri="{FF2B5EF4-FFF2-40B4-BE49-F238E27FC236}">
                <a16:creationId xmlns:a16="http://schemas.microsoft.com/office/drawing/2014/main" id="{791283A5-45B9-47BD-9522-D834C6AB23C1}"/>
              </a:ext>
            </a:extLst>
          </p:cNvPr>
          <p:cNvSpPr txBox="1"/>
          <p:nvPr/>
        </p:nvSpPr>
        <p:spPr>
          <a:xfrm>
            <a:off x="4699892" y="5007871"/>
            <a:ext cx="281473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Phase2:</a:t>
            </a:r>
          </a:p>
          <a:p>
            <a:pPr fontAlgn="auto">
              <a:spcBef>
                <a:spcPts val="0"/>
              </a:spcBef>
              <a:spcAft>
                <a:spcPts val="0"/>
              </a:spcAft>
            </a:pPr>
            <a:r>
              <a:rPr lang="en-US" sz="2400" i="1">
                <a:solidFill>
                  <a:prstClr val="black"/>
                </a:solidFill>
                <a:latin typeface="Calibri" panose="020F0502020204030204"/>
              </a:rPr>
              <a:t>Finetune for </a:t>
            </a:r>
            <a:r>
              <a:rPr lang="en-US" sz="2400" i="1" err="1">
                <a:solidFill>
                  <a:prstClr val="black"/>
                </a:solidFill>
                <a:latin typeface="Calibri" panose="020F0502020204030204"/>
              </a:rPr>
              <a:t>SQuAD</a:t>
            </a:r>
            <a:endParaRPr lang="en-US" sz="2400" i="1">
              <a:solidFill>
                <a:prstClr val="black"/>
              </a:solidFill>
              <a:latin typeface="Calibri" panose="020F0502020204030204"/>
            </a:endParaRPr>
          </a:p>
        </p:txBody>
      </p:sp>
      <p:sp>
        <p:nvSpPr>
          <p:cNvPr id="43" name="TextBox 42">
            <a:extLst>
              <a:ext uri="{FF2B5EF4-FFF2-40B4-BE49-F238E27FC236}">
                <a16:creationId xmlns:a16="http://schemas.microsoft.com/office/drawing/2014/main" id="{449E5E60-96BD-47EC-83EB-119B1890C4E2}"/>
              </a:ext>
            </a:extLst>
          </p:cNvPr>
          <p:cNvSpPr txBox="1"/>
          <p:nvPr/>
        </p:nvSpPr>
        <p:spPr>
          <a:xfrm>
            <a:off x="12184959" y="4946972"/>
            <a:ext cx="34787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 1: </a:t>
            </a:r>
            <a:r>
              <a:rPr lang="en-US" sz="2400" b="1" i="1">
                <a:solidFill>
                  <a:prstClr val="black"/>
                </a:solidFill>
                <a:latin typeface="Calibri" panose="020F0502020204030204"/>
              </a:rPr>
              <a:t>Sparse</a:t>
            </a:r>
            <a:r>
              <a:rPr lang="en-US" sz="2400" i="1">
                <a:solidFill>
                  <a:prstClr val="black"/>
                </a:solidFill>
                <a:latin typeface="Calibri" panose="020F0502020204030204"/>
              </a:rPr>
              <a:t> </a:t>
            </a:r>
          </a:p>
          <a:p>
            <a:pPr fontAlgn="auto">
              <a:spcBef>
                <a:spcPts val="0"/>
              </a:spcBef>
              <a:spcAft>
                <a:spcPts val="0"/>
              </a:spcAft>
            </a:pPr>
            <a:r>
              <a:rPr lang="en-US" sz="2400" i="1">
                <a:solidFill>
                  <a:prstClr val="black"/>
                </a:solidFill>
                <a:latin typeface="Calibri" panose="020F0502020204030204"/>
              </a:rPr>
              <a:t>Pretrain language model</a:t>
            </a:r>
          </a:p>
        </p:txBody>
      </p:sp>
      <p:sp>
        <p:nvSpPr>
          <p:cNvPr id="44" name="TextBox 43">
            <a:extLst>
              <a:ext uri="{FF2B5EF4-FFF2-40B4-BE49-F238E27FC236}">
                <a16:creationId xmlns:a16="http://schemas.microsoft.com/office/drawing/2014/main" id="{218324C2-4F1F-4973-9E2F-6F7E5B18F133}"/>
              </a:ext>
            </a:extLst>
          </p:cNvPr>
          <p:cNvSpPr txBox="1"/>
          <p:nvPr/>
        </p:nvSpPr>
        <p:spPr>
          <a:xfrm>
            <a:off x="15671028" y="4942267"/>
            <a:ext cx="281473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Phase2: </a:t>
            </a:r>
            <a:r>
              <a:rPr lang="en-US" sz="2400" b="1" i="1">
                <a:solidFill>
                  <a:prstClr val="black"/>
                </a:solidFill>
                <a:latin typeface="Calibri" panose="020F0502020204030204"/>
              </a:rPr>
              <a:t>Sparse</a:t>
            </a:r>
          </a:p>
          <a:p>
            <a:pPr fontAlgn="auto">
              <a:spcBef>
                <a:spcPts val="0"/>
              </a:spcBef>
              <a:spcAft>
                <a:spcPts val="0"/>
              </a:spcAft>
            </a:pPr>
            <a:r>
              <a:rPr lang="en-US" sz="2400" i="1">
                <a:solidFill>
                  <a:prstClr val="black"/>
                </a:solidFill>
                <a:latin typeface="Calibri" panose="020F0502020204030204"/>
              </a:rPr>
              <a:t>Finetune for </a:t>
            </a:r>
            <a:r>
              <a:rPr lang="en-US" sz="2400" i="1" err="1">
                <a:solidFill>
                  <a:prstClr val="black"/>
                </a:solidFill>
                <a:latin typeface="Calibri" panose="020F0502020204030204"/>
              </a:rPr>
              <a:t>SQuAD</a:t>
            </a:r>
            <a:endParaRPr lang="en-US" sz="2400" i="1">
              <a:solidFill>
                <a:prstClr val="black"/>
              </a:solidFill>
              <a:latin typeface="Calibri" panose="020F0502020204030204"/>
            </a:endParaRPr>
          </a:p>
        </p:txBody>
      </p:sp>
      <p:sp>
        <p:nvSpPr>
          <p:cNvPr id="45" name="TextBox 44">
            <a:extLst>
              <a:ext uri="{FF2B5EF4-FFF2-40B4-BE49-F238E27FC236}">
                <a16:creationId xmlns:a16="http://schemas.microsoft.com/office/drawing/2014/main" id="{EA83D495-63CC-449F-A12C-0A6058F68110}"/>
              </a:ext>
            </a:extLst>
          </p:cNvPr>
          <p:cNvSpPr txBox="1"/>
          <p:nvPr/>
        </p:nvSpPr>
        <p:spPr>
          <a:xfrm>
            <a:off x="8662348" y="4942267"/>
            <a:ext cx="34787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 1:</a:t>
            </a:r>
          </a:p>
          <a:p>
            <a:pPr fontAlgn="auto">
              <a:spcBef>
                <a:spcPts val="0"/>
              </a:spcBef>
              <a:spcAft>
                <a:spcPts val="0"/>
              </a:spcAft>
            </a:pPr>
            <a:r>
              <a:rPr lang="en-US" sz="2400" i="1">
                <a:solidFill>
                  <a:prstClr val="black"/>
                </a:solidFill>
                <a:latin typeface="Calibri" panose="020F0502020204030204"/>
              </a:rPr>
              <a:t>Pretrain language model</a:t>
            </a:r>
          </a:p>
        </p:txBody>
      </p:sp>
      <p:sp>
        <p:nvSpPr>
          <p:cNvPr id="46" name="Right Brace 45">
            <a:extLst>
              <a:ext uri="{FF2B5EF4-FFF2-40B4-BE49-F238E27FC236}">
                <a16:creationId xmlns:a16="http://schemas.microsoft.com/office/drawing/2014/main" id="{5F62FA84-D4B9-4837-8275-A1D2C2538D36}"/>
              </a:ext>
            </a:extLst>
          </p:cNvPr>
          <p:cNvSpPr/>
          <p:nvPr/>
        </p:nvSpPr>
        <p:spPr>
          <a:xfrm rot="5400000">
            <a:off x="14751277" y="6114581"/>
            <a:ext cx="460072" cy="4765828"/>
          </a:xfrm>
          <a:prstGeom prst="rightBrace">
            <a:avLst>
              <a:gd name="adj1" fmla="val 87823"/>
              <a:gd name="adj2" fmla="val 5000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C0B25A2-4E0C-4979-8D9B-DEC7669113FF}"/>
              </a:ext>
            </a:extLst>
          </p:cNvPr>
          <p:cNvSpPr/>
          <p:nvPr/>
        </p:nvSpPr>
        <p:spPr>
          <a:xfrm rot="5400000">
            <a:off x="10299861" y="6640642"/>
            <a:ext cx="460072" cy="3735100"/>
          </a:xfrm>
          <a:prstGeom prst="rightBrace">
            <a:avLst>
              <a:gd name="adj1" fmla="val 87823"/>
              <a:gd name="adj2" fmla="val 4941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8CBE34DE-0D1B-4951-9F9D-CC689E49A543}"/>
              </a:ext>
            </a:extLst>
          </p:cNvPr>
          <p:cNvSpPr txBox="1"/>
          <p:nvPr/>
        </p:nvSpPr>
        <p:spPr>
          <a:xfrm>
            <a:off x="10092321" y="884203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1</a:t>
            </a:r>
          </a:p>
        </p:txBody>
      </p:sp>
      <p:sp>
        <p:nvSpPr>
          <p:cNvPr id="49" name="TextBox 48">
            <a:extLst>
              <a:ext uri="{FF2B5EF4-FFF2-40B4-BE49-F238E27FC236}">
                <a16:creationId xmlns:a16="http://schemas.microsoft.com/office/drawing/2014/main" id="{0B0A9B5A-CDF1-4EA9-9FF3-50212A8F8C07}"/>
              </a:ext>
            </a:extLst>
          </p:cNvPr>
          <p:cNvSpPr txBox="1"/>
          <p:nvPr/>
        </p:nvSpPr>
        <p:spPr>
          <a:xfrm>
            <a:off x="14541292" y="8827647"/>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3</a:t>
            </a:r>
          </a:p>
        </p:txBody>
      </p:sp>
      <p:sp>
        <p:nvSpPr>
          <p:cNvPr id="50" name="TextBox 49">
            <a:extLst>
              <a:ext uri="{FF2B5EF4-FFF2-40B4-BE49-F238E27FC236}">
                <a16:creationId xmlns:a16="http://schemas.microsoft.com/office/drawing/2014/main" id="{83F530F0-39CE-4D61-AC41-B02ED4F554F2}"/>
              </a:ext>
            </a:extLst>
          </p:cNvPr>
          <p:cNvSpPr txBox="1"/>
          <p:nvPr/>
        </p:nvSpPr>
        <p:spPr>
          <a:xfrm>
            <a:off x="11953442" y="8827647"/>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2</a:t>
            </a:r>
          </a:p>
        </p:txBody>
      </p:sp>
      <p:cxnSp>
        <p:nvCxnSpPr>
          <p:cNvPr id="51" name="Straight Arrow Connector 50">
            <a:extLst>
              <a:ext uri="{FF2B5EF4-FFF2-40B4-BE49-F238E27FC236}">
                <a16:creationId xmlns:a16="http://schemas.microsoft.com/office/drawing/2014/main" id="{01CB307F-0E78-40F2-A7C8-FE9E520244F9}"/>
              </a:ext>
            </a:extLst>
          </p:cNvPr>
          <p:cNvCxnSpPr>
            <a:cxnSpLocks/>
            <a:stCxn id="50" idx="0"/>
          </p:cNvCxnSpPr>
          <p:nvPr/>
        </p:nvCxnSpPr>
        <p:spPr>
          <a:xfrm flipH="1" flipV="1">
            <a:off x="12500226" y="8207268"/>
            <a:ext cx="1" cy="620379"/>
          </a:xfrm>
          <a:prstGeom prst="straightConnector1">
            <a:avLst/>
          </a:prstGeom>
          <a:ln w="28575">
            <a:solidFill>
              <a:srgbClr val="008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3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2" grpId="0" animBg="1"/>
      <p:bldP spid="26" grpId="0"/>
      <p:bldP spid="31" grpId="0" animBg="1"/>
      <p:bldP spid="41" grpId="0" animBg="1"/>
      <p:bldP spid="43" grpId="0"/>
      <p:bldP spid="44" grpId="0"/>
      <p:bldP spid="45" grpId="0"/>
      <p:bldP spid="46" grpId="0" animBg="1"/>
      <p:bldP spid="47" grpId="0" animBg="1"/>
      <p:bldP spid="48" grpId="0"/>
      <p:bldP spid="49" grpId="0"/>
      <p:bldP spid="5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APEX: Automatic Sparsity</a:t>
            </a:r>
            <a:endParaRPr lang="en-US" dirty="0"/>
          </a:p>
        </p:txBody>
      </p:sp>
    </p:spTree>
    <p:extLst>
      <p:ext uri="{BB962C8B-B14F-4D97-AF65-F5344CB8AC3E}">
        <p14:creationId xmlns:p14="http://schemas.microsoft.com/office/powerpoint/2010/main" val="396002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590E7-A374-40A1-B1BD-A6B7F7800F55}"/>
              </a:ext>
            </a:extLst>
          </p:cNvPr>
          <p:cNvSpPr>
            <a:spLocks noGrp="1"/>
          </p:cNvSpPr>
          <p:nvPr>
            <p:ph type="title"/>
          </p:nvPr>
        </p:nvSpPr>
        <p:spPr/>
        <p:txBody>
          <a:bodyPr/>
          <a:lstStyle/>
          <a:p>
            <a:r>
              <a:rPr lang="en-GB" dirty="0"/>
              <a:t>Taking advantage of Structured Sparsity</a:t>
            </a:r>
            <a:endParaRPr lang="en-US" dirty="0"/>
          </a:p>
        </p:txBody>
      </p:sp>
      <p:pic>
        <p:nvPicPr>
          <p:cNvPr id="4" name="Picture 3">
            <a:extLst>
              <a:ext uri="{FF2B5EF4-FFF2-40B4-BE49-F238E27FC236}">
                <a16:creationId xmlns:a16="http://schemas.microsoft.com/office/drawing/2014/main" id="{8B2AE9F5-10C5-44AE-9E01-640208DEDF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957" y="2154667"/>
            <a:ext cx="17211262" cy="7441052"/>
          </a:xfrm>
          <a:prstGeom prst="rect">
            <a:avLst/>
          </a:prstGeom>
        </p:spPr>
      </p:pic>
    </p:spTree>
    <p:extLst>
      <p:ext uri="{BB962C8B-B14F-4D97-AF65-F5344CB8AC3E}">
        <p14:creationId xmlns:p14="http://schemas.microsoft.com/office/powerpoint/2010/main" val="178074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accent2">
                    <a:lumMod val="40000"/>
                    <a:lumOff val="60000"/>
                  </a:schemeClr>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419173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304F-9779-43C4-91DF-350985F01CF4}"/>
              </a:ext>
            </a:extLst>
          </p:cNvPr>
          <p:cNvSpPr>
            <a:spLocks noGrp="1"/>
          </p:cNvSpPr>
          <p:nvPr>
            <p:ph type="title"/>
          </p:nvPr>
        </p:nvSpPr>
        <p:spPr/>
        <p:txBody>
          <a:bodyPr/>
          <a:lstStyle/>
          <a:p>
            <a:r>
              <a:rPr lang="en-GB" dirty="0"/>
              <a:t>Quantization</a:t>
            </a:r>
            <a:endParaRPr lang="en-US" dirty="0"/>
          </a:p>
        </p:txBody>
      </p:sp>
      <p:sp>
        <p:nvSpPr>
          <p:cNvPr id="4" name="Text Placeholder 3">
            <a:extLst>
              <a:ext uri="{FF2B5EF4-FFF2-40B4-BE49-F238E27FC236}">
                <a16:creationId xmlns:a16="http://schemas.microsoft.com/office/drawing/2014/main" id="{03494489-6150-4A9B-AE58-7A1B97B400CB}"/>
              </a:ext>
            </a:extLst>
          </p:cNvPr>
          <p:cNvSpPr>
            <a:spLocks noGrp="1"/>
          </p:cNvSpPr>
          <p:nvPr>
            <p:ph type="body" sz="quarter" idx="10"/>
          </p:nvPr>
        </p:nvSpPr>
        <p:spPr/>
        <p:txBody>
          <a:bodyPr/>
          <a:lstStyle/>
          <a:p>
            <a:r>
              <a:rPr lang="en-GB" dirty="0"/>
              <a:t>Approaches</a:t>
            </a:r>
            <a:endParaRPr lang="en-US" dirty="0"/>
          </a:p>
        </p:txBody>
      </p:sp>
      <p:pic>
        <p:nvPicPr>
          <p:cNvPr id="5" name="Picture 4">
            <a:extLst>
              <a:ext uri="{FF2B5EF4-FFF2-40B4-BE49-F238E27FC236}">
                <a16:creationId xmlns:a16="http://schemas.microsoft.com/office/drawing/2014/main" id="{3FE0B39B-50AA-4C8B-AEE7-D834841D827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3669" y="3412250"/>
            <a:ext cx="2617145" cy="6829727"/>
          </a:xfrm>
          <a:prstGeom prst="rect">
            <a:avLst/>
          </a:prstGeom>
        </p:spPr>
      </p:pic>
      <p:pic>
        <p:nvPicPr>
          <p:cNvPr id="6" name="Picture 5">
            <a:extLst>
              <a:ext uri="{FF2B5EF4-FFF2-40B4-BE49-F238E27FC236}">
                <a16:creationId xmlns:a16="http://schemas.microsoft.com/office/drawing/2014/main" id="{B7426B35-DEDD-43D7-8FD6-BCD9260DCE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2503" y="3392659"/>
            <a:ext cx="2382288" cy="6440715"/>
          </a:xfrm>
          <a:prstGeom prst="rect">
            <a:avLst/>
          </a:prstGeom>
        </p:spPr>
      </p:pic>
      <p:sp>
        <p:nvSpPr>
          <p:cNvPr id="8" name="Rectangle 7">
            <a:extLst>
              <a:ext uri="{FF2B5EF4-FFF2-40B4-BE49-F238E27FC236}">
                <a16:creationId xmlns:a16="http://schemas.microsoft.com/office/drawing/2014/main" id="{4155B1F6-6922-49BF-A30C-197667B2C44A}"/>
              </a:ext>
            </a:extLst>
          </p:cNvPr>
          <p:cNvSpPr/>
          <p:nvPr/>
        </p:nvSpPr>
        <p:spPr>
          <a:xfrm>
            <a:off x="12534098" y="2774140"/>
            <a:ext cx="5485797" cy="502766"/>
          </a:xfrm>
          <a:prstGeom prst="rect">
            <a:avLst/>
          </a:prstGeom>
        </p:spPr>
        <p:txBody>
          <a:bodyPr wrap="none">
            <a:spAutoFit/>
          </a:bodyPr>
          <a:lstStyle/>
          <a:p>
            <a:r>
              <a:rPr lang="en-GB" sz="2667" kern="0" dirty="0">
                <a:solidFill>
                  <a:srgbClr val="76B900"/>
                </a:solidFill>
                <a:latin typeface="Trebuchet MS" panose="020B0603020202020204" pitchFamily="34" charset="0"/>
                <a:ea typeface="+mn-ea"/>
              </a:rPr>
              <a:t>Quantization-aware training (QAT)</a:t>
            </a:r>
            <a:endParaRPr lang="en-US" sz="2000" dirty="0"/>
          </a:p>
        </p:txBody>
      </p:sp>
      <p:sp>
        <p:nvSpPr>
          <p:cNvPr id="9" name="Rectangle 8">
            <a:extLst>
              <a:ext uri="{FF2B5EF4-FFF2-40B4-BE49-F238E27FC236}">
                <a16:creationId xmlns:a16="http://schemas.microsoft.com/office/drawing/2014/main" id="{88C70F04-08D5-44EA-B0F5-04BB2D8A276A}"/>
              </a:ext>
            </a:extLst>
          </p:cNvPr>
          <p:cNvSpPr/>
          <p:nvPr/>
        </p:nvSpPr>
        <p:spPr>
          <a:xfrm>
            <a:off x="681212" y="2847994"/>
            <a:ext cx="5046574" cy="502766"/>
          </a:xfrm>
          <a:prstGeom prst="rect">
            <a:avLst/>
          </a:prstGeom>
        </p:spPr>
        <p:txBody>
          <a:bodyPr wrap="none">
            <a:spAutoFit/>
          </a:bodyPr>
          <a:lstStyle/>
          <a:p>
            <a:r>
              <a:rPr lang="en-GB" sz="2667" kern="0" dirty="0">
                <a:solidFill>
                  <a:srgbClr val="76B900"/>
                </a:solidFill>
                <a:latin typeface="Trebuchet MS" panose="020B0603020202020204" pitchFamily="34" charset="0"/>
                <a:ea typeface="+mn-ea"/>
              </a:rPr>
              <a:t>Post-training quantization(PTQ)</a:t>
            </a:r>
            <a:endParaRPr lang="en-US" sz="2000" dirty="0"/>
          </a:p>
        </p:txBody>
      </p:sp>
      <p:pic>
        <p:nvPicPr>
          <p:cNvPr id="10" name="Picture 9">
            <a:extLst>
              <a:ext uri="{FF2B5EF4-FFF2-40B4-BE49-F238E27FC236}">
                <a16:creationId xmlns:a16="http://schemas.microsoft.com/office/drawing/2014/main" id="{33FD75B2-00F3-4C72-B478-58A4AD2F98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8774" y="4173316"/>
            <a:ext cx="7670453" cy="5347712"/>
          </a:xfrm>
          <a:prstGeom prst="rect">
            <a:avLst/>
          </a:prstGeom>
        </p:spPr>
      </p:pic>
    </p:spTree>
    <p:extLst>
      <p:ext uri="{BB962C8B-B14F-4D97-AF65-F5344CB8AC3E}">
        <p14:creationId xmlns:p14="http://schemas.microsoft.com/office/powerpoint/2010/main" val="177787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CA11-91CA-4172-97C0-CDA1D74BA9DF}"/>
              </a:ext>
            </a:extLst>
          </p:cNvPr>
          <p:cNvSpPr>
            <a:spLocks noGrp="1"/>
          </p:cNvSpPr>
          <p:nvPr>
            <p:ph type="title"/>
          </p:nvPr>
        </p:nvSpPr>
        <p:spPr/>
        <p:txBody>
          <a:bodyPr/>
          <a:lstStyle/>
          <a:p>
            <a:r>
              <a:rPr lang="en-GB" dirty="0"/>
              <a:t>Extreme model compression</a:t>
            </a:r>
            <a:endParaRPr lang="en-US" dirty="0"/>
          </a:p>
        </p:txBody>
      </p:sp>
      <p:pic>
        <p:nvPicPr>
          <p:cNvPr id="5" name="Content Placeholder 4">
            <a:extLst>
              <a:ext uri="{FF2B5EF4-FFF2-40B4-BE49-F238E27FC236}">
                <a16:creationId xmlns:a16="http://schemas.microsoft.com/office/drawing/2014/main" id="{2DDA6010-CA09-4F27-A9E3-B1331F0E150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361713" y="3559916"/>
            <a:ext cx="8174845" cy="5357335"/>
          </a:xfrm>
          <a:prstGeom prst="rect">
            <a:avLst/>
          </a:prstGeom>
        </p:spPr>
      </p:pic>
      <p:sp>
        <p:nvSpPr>
          <p:cNvPr id="4" name="Text Placeholder 3">
            <a:extLst>
              <a:ext uri="{FF2B5EF4-FFF2-40B4-BE49-F238E27FC236}">
                <a16:creationId xmlns:a16="http://schemas.microsoft.com/office/drawing/2014/main" id="{94A52070-7A81-472D-ADB2-5DBF65CBFEAE}"/>
              </a:ext>
            </a:extLst>
          </p:cNvPr>
          <p:cNvSpPr>
            <a:spLocks noGrp="1"/>
          </p:cNvSpPr>
          <p:nvPr>
            <p:ph type="body" sz="quarter" idx="10"/>
          </p:nvPr>
        </p:nvSpPr>
        <p:spPr/>
        <p:txBody>
          <a:bodyPr/>
          <a:lstStyle/>
          <a:p>
            <a:r>
              <a:rPr lang="en-GB" dirty="0"/>
              <a:t>Training with quantization noise</a:t>
            </a:r>
            <a:endParaRPr lang="en-US" dirty="0"/>
          </a:p>
        </p:txBody>
      </p:sp>
      <p:sp>
        <p:nvSpPr>
          <p:cNvPr id="6" name="Rectangle 5">
            <a:extLst>
              <a:ext uri="{FF2B5EF4-FFF2-40B4-BE49-F238E27FC236}">
                <a16:creationId xmlns:a16="http://schemas.microsoft.com/office/drawing/2014/main" id="{E0A0636E-A67F-42F8-8A57-897B77101AC1}"/>
              </a:ext>
            </a:extLst>
          </p:cNvPr>
          <p:cNvSpPr/>
          <p:nvPr/>
        </p:nvSpPr>
        <p:spPr>
          <a:xfrm>
            <a:off x="1" y="9902280"/>
            <a:ext cx="13871702" cy="323165"/>
          </a:xfrm>
          <a:prstGeom prst="rect">
            <a:avLst/>
          </a:prstGeom>
        </p:spPr>
        <p:txBody>
          <a:bodyPr wrap="square">
            <a:spAutoFit/>
          </a:bodyPr>
          <a:lstStyle/>
          <a:p>
            <a:r>
              <a:rPr lang="en-US" sz="1500" dirty="0" err="1">
                <a:solidFill>
                  <a:srgbClr val="222222"/>
                </a:solidFill>
                <a:latin typeface="Arial" panose="020B0604020202020204" pitchFamily="34" charset="0"/>
              </a:rPr>
              <a:t>Polino</a:t>
            </a:r>
            <a:r>
              <a:rPr lang="en-US" sz="1500" dirty="0">
                <a:solidFill>
                  <a:srgbClr val="222222"/>
                </a:solidFill>
                <a:latin typeface="Arial" panose="020B0604020202020204" pitchFamily="34" charset="0"/>
              </a:rPr>
              <a:t>, A., </a:t>
            </a:r>
            <a:r>
              <a:rPr lang="en-US" sz="1500" dirty="0" err="1">
                <a:solidFill>
                  <a:srgbClr val="222222"/>
                </a:solidFill>
                <a:latin typeface="Arial" panose="020B0604020202020204" pitchFamily="34" charset="0"/>
              </a:rPr>
              <a:t>Pascanu</a:t>
            </a:r>
            <a:r>
              <a:rPr lang="en-US" sz="1500" dirty="0">
                <a:solidFill>
                  <a:srgbClr val="222222"/>
                </a:solidFill>
                <a:latin typeface="Arial" panose="020B0604020202020204" pitchFamily="34" charset="0"/>
              </a:rPr>
              <a:t>, R., &amp; </a:t>
            </a:r>
            <a:r>
              <a:rPr lang="en-US" sz="1500" dirty="0" err="1">
                <a:solidFill>
                  <a:srgbClr val="222222"/>
                </a:solidFill>
                <a:latin typeface="Arial" panose="020B0604020202020204" pitchFamily="34" charset="0"/>
              </a:rPr>
              <a:t>Alistarh</a:t>
            </a:r>
            <a:r>
              <a:rPr lang="en-US" sz="1500" dirty="0">
                <a:solidFill>
                  <a:srgbClr val="222222"/>
                </a:solidFill>
                <a:latin typeface="Arial" panose="020B0604020202020204" pitchFamily="34" charset="0"/>
              </a:rPr>
              <a:t>, D. (2018). Model compression via distillation and quantization. </a:t>
            </a:r>
            <a:r>
              <a:rPr lang="en-US" sz="1500" i="1" dirty="0" err="1">
                <a:solidFill>
                  <a:srgbClr val="222222"/>
                </a:solidFill>
                <a:latin typeface="Arial" panose="020B0604020202020204" pitchFamily="34" charset="0"/>
              </a:rPr>
              <a:t>arXiv</a:t>
            </a:r>
            <a:r>
              <a:rPr lang="en-US" sz="1500" i="1" dirty="0">
                <a:solidFill>
                  <a:srgbClr val="222222"/>
                </a:solidFill>
                <a:latin typeface="Arial" panose="020B0604020202020204" pitchFamily="34" charset="0"/>
              </a:rPr>
              <a:t> preprint arXiv:1802.05668</a:t>
            </a:r>
            <a:r>
              <a:rPr lang="en-US" sz="1500" dirty="0">
                <a:solidFill>
                  <a:srgbClr val="222222"/>
                </a:solidFill>
                <a:latin typeface="Arial" panose="020B0604020202020204" pitchFamily="34" charset="0"/>
              </a:rPr>
              <a:t>.</a:t>
            </a:r>
            <a:endParaRPr lang="en-US" sz="1500" dirty="0"/>
          </a:p>
        </p:txBody>
      </p:sp>
      <p:pic>
        <p:nvPicPr>
          <p:cNvPr id="7" name="Picture 6">
            <a:extLst>
              <a:ext uri="{FF2B5EF4-FFF2-40B4-BE49-F238E27FC236}">
                <a16:creationId xmlns:a16="http://schemas.microsoft.com/office/drawing/2014/main" id="{265E8767-3114-492A-BC61-C57E0AA1A9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998" y="4635438"/>
            <a:ext cx="8631865" cy="3011777"/>
          </a:xfrm>
          <a:prstGeom prst="rect">
            <a:avLst/>
          </a:prstGeom>
        </p:spPr>
      </p:pic>
    </p:spTree>
    <p:extLst>
      <p:ext uri="{BB962C8B-B14F-4D97-AF65-F5344CB8AC3E}">
        <p14:creationId xmlns:p14="http://schemas.microsoft.com/office/powerpoint/2010/main" val="288785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F389F1-F16D-4792-9B12-F2B830DC769C}"/>
              </a:ext>
            </a:extLst>
          </p:cNvPr>
          <p:cNvSpPr/>
          <p:nvPr/>
        </p:nvSpPr>
        <p:spPr>
          <a:xfrm>
            <a:off x="2893786" y="3835451"/>
            <a:ext cx="12037785" cy="2554545"/>
          </a:xfrm>
          <a:prstGeom prst="rect">
            <a:avLst/>
          </a:prstGeom>
        </p:spPr>
        <p:txBody>
          <a:bodyPr wrap="square">
            <a:spAutoFit/>
          </a:bodyPr>
          <a:lstStyle/>
          <a:p>
            <a:pPr algn="just"/>
            <a:r>
              <a:rPr lang="en-US" sz="4000" i="1" dirty="0"/>
              <a:t>“We used Quant-Noise to compress Facebook AI’s state-of-the-art </a:t>
            </a:r>
            <a:r>
              <a:rPr lang="en-US" sz="4000" i="1" dirty="0" err="1"/>
              <a:t>RoBERTa</a:t>
            </a:r>
            <a:r>
              <a:rPr lang="en-US" sz="4000" i="1" dirty="0"/>
              <a:t> Base model from 480 MB to 14 MB while achieving 82.5 percent on MNLI, compared with 84.8 percent for the original model.”</a:t>
            </a:r>
          </a:p>
        </p:txBody>
      </p:sp>
    </p:spTree>
    <p:extLst>
      <p:ext uri="{BB962C8B-B14F-4D97-AF65-F5344CB8AC3E}">
        <p14:creationId xmlns:p14="http://schemas.microsoft.com/office/powerpoint/2010/main" val="23119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accent2">
                    <a:lumMod val="40000"/>
                    <a:lumOff val="60000"/>
                  </a:schemeClr>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11732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D7F5-8EBD-4732-9F80-8348879BCFAA}"/>
              </a:ext>
            </a:extLst>
          </p:cNvPr>
          <p:cNvSpPr>
            <a:spLocks noGrp="1"/>
          </p:cNvSpPr>
          <p:nvPr>
            <p:ph type="title"/>
          </p:nvPr>
        </p:nvSpPr>
        <p:spPr/>
        <p:txBody>
          <a:bodyPr/>
          <a:lstStyle/>
          <a:p>
            <a:r>
              <a:rPr lang="en-GB" dirty="0"/>
              <a:t>Knowledge Distillation</a:t>
            </a:r>
            <a:endParaRPr lang="en-US" dirty="0"/>
          </a:p>
        </p:txBody>
      </p:sp>
      <p:sp>
        <p:nvSpPr>
          <p:cNvPr id="4" name="Text Placeholder 3">
            <a:extLst>
              <a:ext uri="{FF2B5EF4-FFF2-40B4-BE49-F238E27FC236}">
                <a16:creationId xmlns:a16="http://schemas.microsoft.com/office/drawing/2014/main" id="{5BE26001-8F0A-4365-9710-D4FF73E39C92}"/>
              </a:ext>
            </a:extLst>
          </p:cNvPr>
          <p:cNvSpPr>
            <a:spLocks noGrp="1"/>
          </p:cNvSpPr>
          <p:nvPr>
            <p:ph type="body" sz="quarter" idx="10"/>
          </p:nvPr>
        </p:nvSpPr>
        <p:spPr/>
        <p:txBody>
          <a:bodyPr/>
          <a:lstStyle/>
          <a:p>
            <a:r>
              <a:rPr lang="en-GB" dirty="0"/>
              <a:t>The idea</a:t>
            </a:r>
            <a:endParaRPr lang="en-US" dirty="0"/>
          </a:p>
        </p:txBody>
      </p:sp>
      <p:pic>
        <p:nvPicPr>
          <p:cNvPr id="8" name="Content Placeholder 7">
            <a:extLst>
              <a:ext uri="{FF2B5EF4-FFF2-40B4-BE49-F238E27FC236}">
                <a16:creationId xmlns:a16="http://schemas.microsoft.com/office/drawing/2014/main" id="{8508A610-9137-49DF-9088-DBD041516CAF}"/>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871358" y="2739657"/>
            <a:ext cx="8545285" cy="7190247"/>
          </a:xfrm>
          <a:prstGeom prst="rect">
            <a:avLst/>
          </a:prstGeom>
        </p:spPr>
      </p:pic>
    </p:spTree>
    <p:extLst>
      <p:ext uri="{BB962C8B-B14F-4D97-AF65-F5344CB8AC3E}">
        <p14:creationId xmlns:p14="http://schemas.microsoft.com/office/powerpoint/2010/main" val="3770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Meeting requirements of your business </a:t>
            </a:r>
            <a:endParaRPr lang="en-US" dirty="0"/>
          </a:p>
        </p:txBody>
      </p:sp>
    </p:spTree>
    <p:extLst>
      <p:ext uri="{BB962C8B-B14F-4D97-AF65-F5344CB8AC3E}">
        <p14:creationId xmlns:p14="http://schemas.microsoft.com/office/powerpoint/2010/main" val="23643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CA11-91CA-4172-97C0-CDA1D74BA9DF}"/>
              </a:ext>
            </a:extLst>
          </p:cNvPr>
          <p:cNvSpPr>
            <a:spLocks noGrp="1"/>
          </p:cNvSpPr>
          <p:nvPr>
            <p:ph type="title"/>
          </p:nvPr>
        </p:nvSpPr>
        <p:spPr/>
        <p:txBody>
          <a:bodyPr/>
          <a:lstStyle/>
          <a:p>
            <a:r>
              <a:rPr lang="en-GB" dirty="0"/>
              <a:t>Knowledge Distillation</a:t>
            </a:r>
            <a:endParaRPr lang="en-US" dirty="0"/>
          </a:p>
        </p:txBody>
      </p:sp>
      <p:sp>
        <p:nvSpPr>
          <p:cNvPr id="4" name="Text Placeholder 3">
            <a:extLst>
              <a:ext uri="{FF2B5EF4-FFF2-40B4-BE49-F238E27FC236}">
                <a16:creationId xmlns:a16="http://schemas.microsoft.com/office/drawing/2014/main" id="{94A52070-7A81-472D-ADB2-5DBF65CBFEAE}"/>
              </a:ext>
            </a:extLst>
          </p:cNvPr>
          <p:cNvSpPr>
            <a:spLocks noGrp="1"/>
          </p:cNvSpPr>
          <p:nvPr>
            <p:ph type="body" sz="quarter" idx="10"/>
          </p:nvPr>
        </p:nvSpPr>
        <p:spPr/>
        <p:txBody>
          <a:bodyPr/>
          <a:lstStyle/>
          <a:p>
            <a:r>
              <a:rPr lang="en-GB" dirty="0" err="1"/>
              <a:t>DistillBERT</a:t>
            </a:r>
            <a:endParaRPr lang="en-US" dirty="0"/>
          </a:p>
        </p:txBody>
      </p:sp>
      <p:sp>
        <p:nvSpPr>
          <p:cNvPr id="6" name="Rectangle 5">
            <a:extLst>
              <a:ext uri="{FF2B5EF4-FFF2-40B4-BE49-F238E27FC236}">
                <a16:creationId xmlns:a16="http://schemas.microsoft.com/office/drawing/2014/main" id="{E0A0636E-A67F-42F8-8A57-897B77101AC1}"/>
              </a:ext>
            </a:extLst>
          </p:cNvPr>
          <p:cNvSpPr/>
          <p:nvPr/>
        </p:nvSpPr>
        <p:spPr>
          <a:xfrm>
            <a:off x="0" y="9902280"/>
            <a:ext cx="14369143" cy="323165"/>
          </a:xfrm>
          <a:prstGeom prst="rect">
            <a:avLst/>
          </a:prstGeom>
        </p:spPr>
        <p:txBody>
          <a:bodyPr wrap="square">
            <a:spAutoFit/>
          </a:bodyPr>
          <a:lstStyle/>
          <a:p>
            <a:r>
              <a:rPr lang="en-US" sz="1500" dirty="0" err="1">
                <a:solidFill>
                  <a:srgbClr val="222222"/>
                </a:solidFill>
                <a:latin typeface="Arial" panose="020B0604020202020204" pitchFamily="34" charset="0"/>
              </a:rPr>
              <a:t>Sanh</a:t>
            </a:r>
            <a:r>
              <a:rPr lang="en-US" sz="1500" dirty="0">
                <a:solidFill>
                  <a:srgbClr val="222222"/>
                </a:solidFill>
                <a:latin typeface="Arial" panose="020B0604020202020204" pitchFamily="34" charset="0"/>
              </a:rPr>
              <a:t>, V., Debut, L., </a:t>
            </a:r>
            <a:r>
              <a:rPr lang="en-US" sz="1500" dirty="0" err="1">
                <a:solidFill>
                  <a:srgbClr val="222222"/>
                </a:solidFill>
                <a:latin typeface="Arial" panose="020B0604020202020204" pitchFamily="34" charset="0"/>
              </a:rPr>
              <a:t>Chaumond</a:t>
            </a:r>
            <a:r>
              <a:rPr lang="en-US" sz="1500" dirty="0">
                <a:solidFill>
                  <a:srgbClr val="222222"/>
                </a:solidFill>
                <a:latin typeface="Arial" panose="020B0604020202020204" pitchFamily="34" charset="0"/>
              </a:rPr>
              <a:t>, J., &amp; Wolf, T. (2019). </a:t>
            </a:r>
            <a:r>
              <a:rPr lang="en-US" sz="1500" dirty="0" err="1">
                <a:solidFill>
                  <a:srgbClr val="222222"/>
                </a:solidFill>
                <a:latin typeface="Arial" panose="020B0604020202020204" pitchFamily="34" charset="0"/>
              </a:rPr>
              <a:t>DistilBERT</a:t>
            </a:r>
            <a:r>
              <a:rPr lang="en-US" sz="1500" dirty="0">
                <a:solidFill>
                  <a:srgbClr val="222222"/>
                </a:solidFill>
                <a:latin typeface="Arial" panose="020B0604020202020204" pitchFamily="34" charset="0"/>
              </a:rPr>
              <a:t>, a distilled version of BERT: smaller, faster, cheaper and lighter. </a:t>
            </a:r>
            <a:r>
              <a:rPr lang="en-US" sz="1500" dirty="0" err="1">
                <a:solidFill>
                  <a:srgbClr val="222222"/>
                </a:solidFill>
                <a:latin typeface="Arial" panose="020B0604020202020204" pitchFamily="34" charset="0"/>
              </a:rPr>
              <a:t>arXiv</a:t>
            </a:r>
            <a:r>
              <a:rPr lang="en-US" sz="1500" dirty="0">
                <a:solidFill>
                  <a:srgbClr val="222222"/>
                </a:solidFill>
                <a:latin typeface="Arial" panose="020B0604020202020204" pitchFamily="34" charset="0"/>
              </a:rPr>
              <a:t> preprint arXiv:1910.01108.</a:t>
            </a:r>
            <a:endParaRPr lang="en-US" sz="1500" dirty="0"/>
          </a:p>
        </p:txBody>
      </p:sp>
      <p:pic>
        <p:nvPicPr>
          <p:cNvPr id="12" name="Picture 11">
            <a:extLst>
              <a:ext uri="{FF2B5EF4-FFF2-40B4-BE49-F238E27FC236}">
                <a16:creationId xmlns:a16="http://schemas.microsoft.com/office/drawing/2014/main" id="{C26F42E6-72AA-4DF3-9300-946B53633B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31482" y="3505059"/>
            <a:ext cx="9625037" cy="5896583"/>
          </a:xfrm>
          <a:prstGeom prst="rect">
            <a:avLst/>
          </a:prstGeom>
        </p:spPr>
      </p:pic>
    </p:spTree>
    <p:extLst>
      <p:ext uri="{BB962C8B-B14F-4D97-AF65-F5344CB8AC3E}">
        <p14:creationId xmlns:p14="http://schemas.microsoft.com/office/powerpoint/2010/main" val="219353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accent2">
                    <a:lumMod val="40000"/>
                    <a:lumOff val="60000"/>
                  </a:schemeClr>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118694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Not </a:t>
            </a:r>
            <a:r>
              <a:rPr lang="en-US" dirty="0"/>
              <a:t>All models have the same code quality</a:t>
            </a:r>
          </a:p>
        </p:txBody>
      </p:sp>
    </p:spTree>
    <p:extLst>
      <p:ext uri="{BB962C8B-B14F-4D97-AF65-F5344CB8AC3E}">
        <p14:creationId xmlns:p14="http://schemas.microsoft.com/office/powerpoint/2010/main" val="28633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a:t>Compute matters</a:t>
            </a:r>
            <a:endParaRPr/>
          </a:p>
        </p:txBody>
      </p:sp>
      <p:sp>
        <p:nvSpPr>
          <p:cNvPr id="4" name="Text Placeholder 3">
            <a:extLst>
              <a:ext uri="{FF2B5EF4-FFF2-40B4-BE49-F238E27FC236}">
                <a16:creationId xmlns:a16="http://schemas.microsoft.com/office/drawing/2014/main" id="{2D156EAA-FB3A-9141-A090-8CDB072B0723}"/>
              </a:ext>
            </a:extLst>
          </p:cNvPr>
          <p:cNvSpPr>
            <a:spLocks noGrp="1"/>
          </p:cNvSpPr>
          <p:nvPr>
            <p:ph type="body" sz="quarter" idx="10"/>
          </p:nvPr>
        </p:nvSpPr>
        <p:spPr>
          <a:xfrm>
            <a:off x="0" y="2099224"/>
            <a:ext cx="18288000" cy="875772"/>
          </a:xfrm>
        </p:spPr>
        <p:txBody>
          <a:bodyPr/>
          <a:lstStyle/>
          <a:p>
            <a:r>
              <a:rPr lang="en-US" sz="3333"/>
              <a:t>But so does code quality</a:t>
            </a:r>
          </a:p>
        </p:txBody>
      </p:sp>
      <p:sp>
        <p:nvSpPr>
          <p:cNvPr id="6" name="Shape 183">
            <a:extLst>
              <a:ext uri="{FF2B5EF4-FFF2-40B4-BE49-F238E27FC236}">
                <a16:creationId xmlns:a16="http://schemas.microsoft.com/office/drawing/2014/main" id="{CC21DCB0-9625-4462-88D6-40A16EE2B4CF}"/>
              </a:ext>
            </a:extLst>
          </p:cNvPr>
          <p:cNvSpPr txBox="1"/>
          <p:nvPr/>
        </p:nvSpPr>
        <p:spPr>
          <a:xfrm>
            <a:off x="947895" y="3348175"/>
            <a:ext cx="15600000" cy="665500"/>
          </a:xfrm>
          <a:prstGeom prst="rect">
            <a:avLst/>
          </a:prstGeom>
          <a:solidFill>
            <a:srgbClr val="73B900"/>
          </a:solidFill>
          <a:ln w="9525" cap="flat" cmpd="sng">
            <a:solidFill>
              <a:srgbClr val="000000"/>
            </a:solidFill>
            <a:prstDash val="solid"/>
            <a:round/>
            <a:headEnd type="none" w="sm" len="sm"/>
            <a:tailEnd type="none" w="sm" len="sm"/>
          </a:ln>
        </p:spPr>
        <p:txBody>
          <a:bodyPr spcFirstLastPara="1" wrap="square" lIns="152375" tIns="152375" rIns="152375" bIns="152375" anchor="t" anchorCtr="0">
            <a:noAutofit/>
          </a:bodyPr>
          <a:lstStyle/>
          <a:p>
            <a:pPr algn="ctr" defTabSz="1524015">
              <a:lnSpc>
                <a:spcPct val="90000"/>
              </a:lnSpc>
              <a:buClr>
                <a:srgbClr val="000000"/>
              </a:buClr>
              <a:defRPr/>
            </a:pPr>
            <a:r>
              <a:rPr lang="en-US" kern="0">
                <a:solidFill>
                  <a:srgbClr val="FFFFFF"/>
                </a:solidFill>
                <a:latin typeface="Trebuchet MS"/>
                <a:ea typeface="Trebuchet MS"/>
                <a:cs typeface="Trebuchet MS"/>
                <a:sym typeface="Trebuchet MS"/>
              </a:rPr>
              <a:t>Monthly DL Framework </a:t>
            </a:r>
            <a:r>
              <a:rPr lang="en-US" kern="0">
                <a:solidFill>
                  <a:srgbClr val="FFFFFF"/>
                </a:solidFill>
                <a:ea typeface="Trebuchet MS"/>
                <a:cs typeface="Trebuchet MS"/>
                <a:sym typeface="Trebuchet MS"/>
              </a:rPr>
              <a:t>Updates &amp; Optimizations Drive Performance</a:t>
            </a:r>
            <a:endParaRPr kern="0">
              <a:solidFill>
                <a:srgbClr val="FFFFFF"/>
              </a:solidFill>
              <a:latin typeface="Trebuchet MS"/>
              <a:ea typeface="Trebuchet MS"/>
              <a:cs typeface="Trebuchet MS"/>
              <a:sym typeface="Trebuchet MS"/>
            </a:endParaRPr>
          </a:p>
        </p:txBody>
      </p:sp>
      <p:sp>
        <p:nvSpPr>
          <p:cNvPr id="2" name="Rectangle 1">
            <a:extLst>
              <a:ext uri="{FF2B5EF4-FFF2-40B4-BE49-F238E27FC236}">
                <a16:creationId xmlns:a16="http://schemas.microsoft.com/office/drawing/2014/main" id="{52AF4AC4-11A7-4498-B03A-64D77D3AF478}"/>
              </a:ext>
            </a:extLst>
          </p:cNvPr>
          <p:cNvSpPr/>
          <p:nvPr/>
        </p:nvSpPr>
        <p:spPr>
          <a:xfrm>
            <a:off x="6891069" y="9165854"/>
            <a:ext cx="4505862" cy="297454"/>
          </a:xfrm>
          <a:prstGeom prst="rect">
            <a:avLst/>
          </a:prstGeom>
        </p:spPr>
        <p:txBody>
          <a:bodyPr wrap="square">
            <a:spAutoFit/>
          </a:bodyPr>
          <a:lstStyle/>
          <a:p>
            <a:pPr algn="ctr"/>
            <a:r>
              <a:rPr lang="en-US" sz="1333">
                <a:solidFill>
                  <a:srgbClr val="000000"/>
                </a:solidFill>
                <a:latin typeface="Calibri" panose="020F0502020204030204" pitchFamily="34" charset="0"/>
              </a:rPr>
              <a:t>ResNet-50 v1.5 Training  | 8x V100 | DGX-1</a:t>
            </a:r>
            <a:endParaRPr lang="en-US" sz="1333"/>
          </a:p>
        </p:txBody>
      </p:sp>
      <p:grpSp>
        <p:nvGrpSpPr>
          <p:cNvPr id="3" name="Group 2">
            <a:extLst>
              <a:ext uri="{FF2B5EF4-FFF2-40B4-BE49-F238E27FC236}">
                <a16:creationId xmlns:a16="http://schemas.microsoft.com/office/drawing/2014/main" id="{AFB6DE0D-8BEE-47D3-B151-8071E221617E}"/>
              </a:ext>
            </a:extLst>
          </p:cNvPr>
          <p:cNvGrpSpPr/>
          <p:nvPr/>
        </p:nvGrpSpPr>
        <p:grpSpPr>
          <a:xfrm>
            <a:off x="1547895" y="4366468"/>
            <a:ext cx="14400000" cy="4687018"/>
            <a:chOff x="1255395" y="2699250"/>
            <a:chExt cx="8640000" cy="2812211"/>
          </a:xfrm>
        </p:grpSpPr>
        <p:graphicFrame>
          <p:nvGraphicFramePr>
            <p:cNvPr id="10" name="Chart 9">
              <a:extLst>
                <a:ext uri="{FF2B5EF4-FFF2-40B4-BE49-F238E27FC236}">
                  <a16:creationId xmlns:a16="http://schemas.microsoft.com/office/drawing/2014/main" id="{E6EA730E-618F-41E7-88C7-DA31EBC41DEE}"/>
                </a:ext>
              </a:extLst>
            </p:cNvPr>
            <p:cNvGraphicFramePr>
              <a:graphicFrameLocks/>
            </p:cNvGraphicFramePr>
            <p:nvPr/>
          </p:nvGraphicFramePr>
          <p:xfrm>
            <a:off x="1255395" y="2700700"/>
            <a:ext cx="2880000" cy="28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FACF3371-EDE9-4F7A-B2B6-B067ECDD231B}"/>
                </a:ext>
              </a:extLst>
            </p:cNvPr>
            <p:cNvGraphicFramePr>
              <a:graphicFrameLocks/>
            </p:cNvGraphicFramePr>
            <p:nvPr/>
          </p:nvGraphicFramePr>
          <p:xfrm>
            <a:off x="4135395" y="2699250"/>
            <a:ext cx="2880000" cy="28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043BF4D8-C023-4645-971E-1DCA1A49F723}"/>
                </a:ext>
              </a:extLst>
            </p:cNvPr>
            <p:cNvGraphicFramePr>
              <a:graphicFrameLocks/>
            </p:cNvGraphicFramePr>
            <p:nvPr/>
          </p:nvGraphicFramePr>
          <p:xfrm>
            <a:off x="7015395" y="2703461"/>
            <a:ext cx="2880000" cy="28080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370373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p:txBody>
          <a:bodyPr/>
          <a:lstStyle/>
          <a:p>
            <a:pPr lvl="0"/>
            <a:r>
              <a:rPr lang="en-US">
                <a:sym typeface="Trebuchet MS"/>
              </a:rPr>
              <a:t>NGC: </a:t>
            </a:r>
            <a:r>
              <a:rPr lang="en-US"/>
              <a:t>GPU-optimized Software Hub</a:t>
            </a:r>
            <a:endParaRPr lang="en-US">
              <a:sym typeface="Trebuchet MS"/>
            </a:endParaRPr>
          </a:p>
        </p:txBody>
      </p:sp>
      <p:sp>
        <p:nvSpPr>
          <p:cNvPr id="149" name="Shape 149"/>
          <p:cNvSpPr txBox="1">
            <a:spLocks noGrp="1"/>
          </p:cNvSpPr>
          <p:nvPr>
            <p:ph type="body" sz="quarter" idx="10"/>
          </p:nvPr>
        </p:nvSpPr>
        <p:spPr/>
        <p:txBody>
          <a:bodyPr/>
          <a:lstStyle/>
          <a:p>
            <a:pPr lvl="0"/>
            <a:r>
              <a:rPr lang="en-US"/>
              <a:t>Simplifying DL, ML and HPC Workflows</a:t>
            </a:r>
            <a:endParaRPr lang="en-US">
              <a:sym typeface="Trebuchet MS"/>
            </a:endParaRPr>
          </a:p>
        </p:txBody>
      </p:sp>
      <p:cxnSp>
        <p:nvCxnSpPr>
          <p:cNvPr id="90" name="Straight Connector 89">
            <a:extLst>
              <a:ext uri="{FF2B5EF4-FFF2-40B4-BE49-F238E27FC236}">
                <a16:creationId xmlns:a16="http://schemas.microsoft.com/office/drawing/2014/main" id="{A0821846-6EB1-4439-BBFA-4B072063C5B6}"/>
              </a:ext>
            </a:extLst>
          </p:cNvPr>
          <p:cNvCxnSpPr>
            <a:cxnSpLocks/>
            <a:stCxn id="221" idx="2"/>
            <a:endCxn id="88" idx="6"/>
          </p:cNvCxnSpPr>
          <p:nvPr/>
        </p:nvCxnSpPr>
        <p:spPr>
          <a:xfrm flipH="1" flipV="1">
            <a:off x="6470856" y="6105871"/>
            <a:ext cx="1373225" cy="68201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AE65A5-48BC-4EFC-9D0C-80A08FDD4322}"/>
              </a:ext>
            </a:extLst>
          </p:cNvPr>
          <p:cNvCxnSpPr>
            <a:cxnSpLocks/>
            <a:stCxn id="221" idx="0"/>
            <a:endCxn id="89" idx="2"/>
          </p:cNvCxnSpPr>
          <p:nvPr/>
        </p:nvCxnSpPr>
        <p:spPr>
          <a:xfrm flipV="1">
            <a:off x="8983201" y="5008892"/>
            <a:ext cx="18495" cy="6340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615D8CB-041F-4D7D-8E01-7E32DB3DC3EE}"/>
              </a:ext>
            </a:extLst>
          </p:cNvPr>
          <p:cNvCxnSpPr>
            <a:cxnSpLocks/>
            <a:stCxn id="221" idx="3"/>
            <a:endCxn id="87" idx="7"/>
          </p:cNvCxnSpPr>
          <p:nvPr/>
        </p:nvCxnSpPr>
        <p:spPr>
          <a:xfrm flipH="1">
            <a:off x="6434593" y="7578484"/>
            <a:ext cx="1761620" cy="60578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908D9A-3342-4CE1-95C7-ECE10DCD9AFF}"/>
              </a:ext>
            </a:extLst>
          </p:cNvPr>
          <p:cNvCxnSpPr>
            <a:cxnSpLocks/>
            <a:stCxn id="221" idx="5"/>
            <a:endCxn id="86" idx="0"/>
          </p:cNvCxnSpPr>
          <p:nvPr/>
        </p:nvCxnSpPr>
        <p:spPr>
          <a:xfrm>
            <a:off x="9833327" y="7551596"/>
            <a:ext cx="1826560" cy="72951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5FAF03-A4FB-4155-B8D8-AEAF787ED3D0}"/>
              </a:ext>
            </a:extLst>
          </p:cNvPr>
          <p:cNvGrpSpPr/>
          <p:nvPr/>
        </p:nvGrpSpPr>
        <p:grpSpPr>
          <a:xfrm>
            <a:off x="4824251" y="4637938"/>
            <a:ext cx="1831708" cy="1831708"/>
            <a:chOff x="2873457" y="2227777"/>
            <a:chExt cx="1099025" cy="1099025"/>
          </a:xfrm>
        </p:grpSpPr>
        <p:sp>
          <p:nvSpPr>
            <p:cNvPr id="88" name="Oval 87">
              <a:extLst>
                <a:ext uri="{FF2B5EF4-FFF2-40B4-BE49-F238E27FC236}">
                  <a16:creationId xmlns:a16="http://schemas.microsoft.com/office/drawing/2014/main" id="{D6B2B3A9-50B6-45D2-8D66-A97A5B287EE4}"/>
                </a:ext>
              </a:extLst>
            </p:cNvPr>
            <p:cNvSpPr/>
            <p:nvPr/>
          </p:nvSpPr>
          <p:spPr>
            <a:xfrm rot="2224253">
              <a:off x="2873457" y="2227777"/>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nvGrpSpPr>
            <p:cNvPr id="94" name="Group 93">
              <a:extLst>
                <a:ext uri="{FF2B5EF4-FFF2-40B4-BE49-F238E27FC236}">
                  <a16:creationId xmlns:a16="http://schemas.microsoft.com/office/drawing/2014/main" id="{88BB112E-819E-4CB5-84D3-074C313AF82D}"/>
                </a:ext>
              </a:extLst>
            </p:cNvPr>
            <p:cNvGrpSpPr/>
            <p:nvPr/>
          </p:nvGrpSpPr>
          <p:grpSpPr>
            <a:xfrm>
              <a:off x="3048303" y="2650524"/>
              <a:ext cx="643616" cy="354945"/>
              <a:chOff x="678362" y="4849058"/>
              <a:chExt cx="643616" cy="354945"/>
            </a:xfrm>
          </p:grpSpPr>
          <p:sp>
            <p:nvSpPr>
              <p:cNvPr id="95" name="Cube 94">
                <a:extLst>
                  <a:ext uri="{FF2B5EF4-FFF2-40B4-BE49-F238E27FC236}">
                    <a16:creationId xmlns:a16="http://schemas.microsoft.com/office/drawing/2014/main" id="{6DD09EF4-7FB5-401F-B2F1-55BFE5114F9F}"/>
                  </a:ext>
                </a:extLst>
              </p:cNvPr>
              <p:cNvSpPr/>
              <p:nvPr/>
            </p:nvSpPr>
            <p:spPr>
              <a:xfrm>
                <a:off x="764697" y="4849058"/>
                <a:ext cx="286466" cy="245671"/>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28" name="Cube 127">
                <a:extLst>
                  <a:ext uri="{FF2B5EF4-FFF2-40B4-BE49-F238E27FC236}">
                    <a16:creationId xmlns:a16="http://schemas.microsoft.com/office/drawing/2014/main" id="{0B708B38-2095-404B-90BC-E44BE86DE139}"/>
                  </a:ext>
                </a:extLst>
              </p:cNvPr>
              <p:cNvSpPr/>
              <p:nvPr/>
            </p:nvSpPr>
            <p:spPr>
              <a:xfrm>
                <a:off x="1035512" y="4849058"/>
                <a:ext cx="286466" cy="245671"/>
              </a:xfrm>
              <a:prstGeom prst="cub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29" name="Cube 128">
                <a:extLst>
                  <a:ext uri="{FF2B5EF4-FFF2-40B4-BE49-F238E27FC236}">
                    <a16:creationId xmlns:a16="http://schemas.microsoft.com/office/drawing/2014/main" id="{716703D4-FA9A-49D4-80E2-4FD1B35CB827}"/>
                  </a:ext>
                </a:extLst>
              </p:cNvPr>
              <p:cNvSpPr/>
              <p:nvPr/>
            </p:nvSpPr>
            <p:spPr>
              <a:xfrm>
                <a:off x="678362" y="4958332"/>
                <a:ext cx="286466" cy="245671"/>
              </a:xfrm>
              <a:prstGeom prst="cub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0" name="Cube 129">
                <a:extLst>
                  <a:ext uri="{FF2B5EF4-FFF2-40B4-BE49-F238E27FC236}">
                    <a16:creationId xmlns:a16="http://schemas.microsoft.com/office/drawing/2014/main" id="{192F69B3-514D-455D-9462-9E238EDC63B4}"/>
                  </a:ext>
                </a:extLst>
              </p:cNvPr>
              <p:cNvSpPr/>
              <p:nvPr/>
            </p:nvSpPr>
            <p:spPr>
              <a:xfrm>
                <a:off x="949177" y="4958332"/>
                <a:ext cx="286466" cy="245671"/>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grpSp>
      <p:sp>
        <p:nvSpPr>
          <p:cNvPr id="140" name="TextBox 139">
            <a:extLst>
              <a:ext uri="{FF2B5EF4-FFF2-40B4-BE49-F238E27FC236}">
                <a16:creationId xmlns:a16="http://schemas.microsoft.com/office/drawing/2014/main" id="{BC82E37C-34D0-4BB1-93F8-8A11010C1D05}"/>
              </a:ext>
            </a:extLst>
          </p:cNvPr>
          <p:cNvSpPr txBox="1"/>
          <p:nvPr/>
        </p:nvSpPr>
        <p:spPr>
          <a:xfrm>
            <a:off x="2327425" y="9623716"/>
            <a:ext cx="474926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09">
              <a:lnSpc>
                <a:spcPct val="90000"/>
              </a:lnSpc>
              <a:defRPr/>
            </a:pPr>
            <a:r>
              <a:rPr lang="en-US" sz="2333" b="1" dirty="0">
                <a:solidFill>
                  <a:srgbClr val="000000"/>
                </a:solidFill>
                <a:latin typeface="Trebuchet MS"/>
                <a:sym typeface="Arial"/>
              </a:rPr>
              <a:t>Pre-trained Models</a:t>
            </a:r>
          </a:p>
          <a:p>
            <a:pPr defTabSz="762009">
              <a:lnSpc>
                <a:spcPct val="90000"/>
              </a:lnSpc>
              <a:defRPr/>
            </a:pPr>
            <a:r>
              <a:rPr lang="en-US" sz="1667" dirty="0">
                <a:solidFill>
                  <a:srgbClr val="000000">
                    <a:lumMod val="50000"/>
                    <a:lumOff val="50000"/>
                  </a:srgbClr>
                </a:solidFill>
                <a:latin typeface="Trebuchet MS"/>
                <a:sym typeface="Arial"/>
              </a:rPr>
              <a:t>NLP, Classification, Object Detection &amp; more</a:t>
            </a:r>
          </a:p>
        </p:txBody>
      </p:sp>
      <p:grpSp>
        <p:nvGrpSpPr>
          <p:cNvPr id="7" name="Group 6">
            <a:extLst>
              <a:ext uri="{FF2B5EF4-FFF2-40B4-BE49-F238E27FC236}">
                <a16:creationId xmlns:a16="http://schemas.microsoft.com/office/drawing/2014/main" id="{0E6F8A54-488A-4EBF-992B-18E02F009D8A}"/>
              </a:ext>
            </a:extLst>
          </p:cNvPr>
          <p:cNvGrpSpPr/>
          <p:nvPr/>
        </p:nvGrpSpPr>
        <p:grpSpPr>
          <a:xfrm>
            <a:off x="11396214" y="8008258"/>
            <a:ext cx="1831708" cy="1831708"/>
            <a:chOff x="6135361" y="4768058"/>
            <a:chExt cx="1099025" cy="1099025"/>
          </a:xfrm>
        </p:grpSpPr>
        <p:sp>
          <p:nvSpPr>
            <p:cNvPr id="86" name="Oval 85">
              <a:extLst>
                <a:ext uri="{FF2B5EF4-FFF2-40B4-BE49-F238E27FC236}">
                  <a16:creationId xmlns:a16="http://schemas.microsoft.com/office/drawing/2014/main" id="{887C65F7-0302-4613-BFAD-B289F5CF577D}"/>
                </a:ext>
              </a:extLst>
            </p:cNvPr>
            <p:cNvSpPr/>
            <p:nvPr/>
          </p:nvSpPr>
          <p:spPr>
            <a:xfrm rot="18875631">
              <a:off x="6135361" y="4768058"/>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pic>
          <p:nvPicPr>
            <p:cNvPr id="141" name="Picture 140">
              <a:extLst>
                <a:ext uri="{FF2B5EF4-FFF2-40B4-BE49-F238E27FC236}">
                  <a16:creationId xmlns:a16="http://schemas.microsoft.com/office/drawing/2014/main" id="{ADE38884-20BB-4283-8E64-02A3D7073A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8521" y="4988972"/>
              <a:ext cx="598699" cy="720004"/>
            </a:xfrm>
            <a:prstGeom prst="rect">
              <a:avLst/>
            </a:prstGeom>
          </p:spPr>
        </p:pic>
      </p:grpSp>
      <p:grpSp>
        <p:nvGrpSpPr>
          <p:cNvPr id="22" name="Group 21">
            <a:extLst>
              <a:ext uri="{FF2B5EF4-FFF2-40B4-BE49-F238E27FC236}">
                <a16:creationId xmlns:a16="http://schemas.microsoft.com/office/drawing/2014/main" id="{1700F5B3-9FA1-4CC7-B9C0-F35F1CE2587F}"/>
              </a:ext>
            </a:extLst>
          </p:cNvPr>
          <p:cNvGrpSpPr/>
          <p:nvPr/>
        </p:nvGrpSpPr>
        <p:grpSpPr>
          <a:xfrm>
            <a:off x="8085841" y="3177184"/>
            <a:ext cx="1831708" cy="1831708"/>
            <a:chOff x="4886498" y="2246286"/>
            <a:chExt cx="1099025" cy="1099025"/>
          </a:xfrm>
        </p:grpSpPr>
        <p:sp>
          <p:nvSpPr>
            <p:cNvPr id="89" name="Oval 88">
              <a:extLst>
                <a:ext uri="{FF2B5EF4-FFF2-40B4-BE49-F238E27FC236}">
                  <a16:creationId xmlns:a16="http://schemas.microsoft.com/office/drawing/2014/main" id="{CF14DED1-2189-4076-B0E9-B285BF4F8E66}"/>
                </a:ext>
              </a:extLst>
            </p:cNvPr>
            <p:cNvSpPr/>
            <p:nvPr/>
          </p:nvSpPr>
          <p:spPr>
            <a:xfrm rot="16200000">
              <a:off x="4886498" y="2246286"/>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nvGrpSpPr>
            <p:cNvPr id="142" name="Group 141">
              <a:extLst>
                <a:ext uri="{FF2B5EF4-FFF2-40B4-BE49-F238E27FC236}">
                  <a16:creationId xmlns:a16="http://schemas.microsoft.com/office/drawing/2014/main" id="{6F752213-0095-4C44-A6E2-59C1FB414A73}"/>
                </a:ext>
              </a:extLst>
            </p:cNvPr>
            <p:cNvGrpSpPr/>
            <p:nvPr/>
          </p:nvGrpSpPr>
          <p:grpSpPr>
            <a:xfrm>
              <a:off x="5152693" y="2445792"/>
              <a:ext cx="605446" cy="617007"/>
              <a:chOff x="5158047" y="1909980"/>
              <a:chExt cx="677046" cy="684322"/>
            </a:xfrm>
          </p:grpSpPr>
          <p:grpSp>
            <p:nvGrpSpPr>
              <p:cNvPr id="143" name="Group 142">
                <a:extLst>
                  <a:ext uri="{FF2B5EF4-FFF2-40B4-BE49-F238E27FC236}">
                    <a16:creationId xmlns:a16="http://schemas.microsoft.com/office/drawing/2014/main" id="{42A83BB2-90BB-4817-B338-772F00187707}"/>
                  </a:ext>
                </a:extLst>
              </p:cNvPr>
              <p:cNvGrpSpPr/>
              <p:nvPr/>
            </p:nvGrpSpPr>
            <p:grpSpPr>
              <a:xfrm>
                <a:off x="5412651" y="1909980"/>
                <a:ext cx="422442" cy="525463"/>
                <a:chOff x="4162579" y="2419946"/>
                <a:chExt cx="422442" cy="525463"/>
              </a:xfrm>
              <a:solidFill>
                <a:schemeClr val="bg1">
                  <a:lumMod val="50000"/>
                  <a:lumOff val="50000"/>
                </a:schemeClr>
              </a:solidFill>
            </p:grpSpPr>
            <p:sp>
              <p:nvSpPr>
                <p:cNvPr id="204" name="Rectangle: Single Corner Snipped 203">
                  <a:extLst>
                    <a:ext uri="{FF2B5EF4-FFF2-40B4-BE49-F238E27FC236}">
                      <a16:creationId xmlns:a16="http://schemas.microsoft.com/office/drawing/2014/main" id="{6D4A5546-9060-4922-B936-A11C92B19795}"/>
                    </a:ext>
                  </a:extLst>
                </p:cNvPr>
                <p:cNvSpPr/>
                <p:nvPr/>
              </p:nvSpPr>
              <p:spPr>
                <a:xfrm>
                  <a:off x="4162579" y="2419946"/>
                  <a:ext cx="422442" cy="525463"/>
                </a:xfrm>
                <a:prstGeom prst="snip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205" name="Straight Connector 204">
                  <a:extLst>
                    <a:ext uri="{FF2B5EF4-FFF2-40B4-BE49-F238E27FC236}">
                      <a16:creationId xmlns:a16="http://schemas.microsoft.com/office/drawing/2014/main" id="{C5E0FF14-B515-4029-B652-06A5D5496F4F}"/>
                    </a:ext>
                  </a:extLst>
                </p:cNvPr>
                <p:cNvCxnSpPr/>
                <p:nvPr/>
              </p:nvCxnSpPr>
              <p:spPr>
                <a:xfrm>
                  <a:off x="4309561" y="2518996"/>
                  <a:ext cx="219018"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F099C0-7E23-4FD4-B1A7-6440D70A66AB}"/>
                    </a:ext>
                  </a:extLst>
                </p:cNvPr>
                <p:cNvCxnSpPr>
                  <a:cxnSpLocks/>
                </p:cNvCxnSpPr>
                <p:nvPr/>
              </p:nvCxnSpPr>
              <p:spPr>
                <a:xfrm>
                  <a:off x="4211104" y="2560412"/>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90500B-C572-4261-B7CD-84E35D182887}"/>
                    </a:ext>
                  </a:extLst>
                </p:cNvPr>
                <p:cNvCxnSpPr>
                  <a:cxnSpLocks/>
                </p:cNvCxnSpPr>
                <p:nvPr/>
              </p:nvCxnSpPr>
              <p:spPr>
                <a:xfrm>
                  <a:off x="4211104" y="2608037"/>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CC544C9-84A2-4067-90A9-B1B3C23FCC1F}"/>
                    </a:ext>
                  </a:extLst>
                </p:cNvPr>
                <p:cNvCxnSpPr>
                  <a:cxnSpLocks/>
                </p:cNvCxnSpPr>
                <p:nvPr/>
              </p:nvCxnSpPr>
              <p:spPr>
                <a:xfrm>
                  <a:off x="4211104" y="26509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7EFCC4A-391D-4143-A9CC-2A5E9229A60F}"/>
                    </a:ext>
                  </a:extLst>
                </p:cNvPr>
                <p:cNvCxnSpPr>
                  <a:cxnSpLocks/>
                </p:cNvCxnSpPr>
                <p:nvPr/>
              </p:nvCxnSpPr>
              <p:spPr>
                <a:xfrm>
                  <a:off x="4211104" y="269852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226ADC0-1F46-4889-BF50-B91E93450C4E}"/>
                    </a:ext>
                  </a:extLst>
                </p:cNvPr>
                <p:cNvCxnSpPr>
                  <a:cxnSpLocks/>
                </p:cNvCxnSpPr>
                <p:nvPr/>
              </p:nvCxnSpPr>
              <p:spPr>
                <a:xfrm>
                  <a:off x="4211104" y="274297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A66A142-4F17-4995-ACDA-3830CAAB4DC9}"/>
                    </a:ext>
                  </a:extLst>
                </p:cNvPr>
                <p:cNvCxnSpPr>
                  <a:cxnSpLocks/>
                </p:cNvCxnSpPr>
                <p:nvPr/>
              </p:nvCxnSpPr>
              <p:spPr>
                <a:xfrm>
                  <a:off x="4211104" y="27906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084B6271-DB00-460B-9C64-F7817796917C}"/>
                    </a:ext>
                  </a:extLst>
                </p:cNvPr>
                <p:cNvCxnSpPr>
                  <a:cxnSpLocks/>
                </p:cNvCxnSpPr>
                <p:nvPr/>
              </p:nvCxnSpPr>
              <p:spPr>
                <a:xfrm>
                  <a:off x="4211104" y="2833463"/>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71150C4-D72C-41DF-A264-4EDB9D9AF35C}"/>
                    </a:ext>
                  </a:extLst>
                </p:cNvPr>
                <p:cNvCxnSpPr>
                  <a:cxnSpLocks/>
                </p:cNvCxnSpPr>
                <p:nvPr/>
              </p:nvCxnSpPr>
              <p:spPr>
                <a:xfrm>
                  <a:off x="4211104" y="2881088"/>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E621037F-7583-4D97-A533-64ED3C7860CE}"/>
                  </a:ext>
                </a:extLst>
              </p:cNvPr>
              <p:cNvGrpSpPr/>
              <p:nvPr/>
            </p:nvGrpSpPr>
            <p:grpSpPr>
              <a:xfrm>
                <a:off x="5312777" y="1949000"/>
                <a:ext cx="422442" cy="525463"/>
                <a:chOff x="4162579" y="2419946"/>
                <a:chExt cx="422442" cy="525463"/>
              </a:xfrm>
              <a:solidFill>
                <a:srgbClr val="FFC000"/>
              </a:solidFill>
            </p:grpSpPr>
            <p:sp>
              <p:nvSpPr>
                <p:cNvPr id="194" name="Rectangle: Single Corner Snipped 193">
                  <a:extLst>
                    <a:ext uri="{FF2B5EF4-FFF2-40B4-BE49-F238E27FC236}">
                      <a16:creationId xmlns:a16="http://schemas.microsoft.com/office/drawing/2014/main" id="{AA3F6A09-03ED-40F0-A3D9-8D760518A37E}"/>
                    </a:ext>
                  </a:extLst>
                </p:cNvPr>
                <p:cNvSpPr/>
                <p:nvPr/>
              </p:nvSpPr>
              <p:spPr>
                <a:xfrm>
                  <a:off x="4162579" y="2419946"/>
                  <a:ext cx="422442" cy="525463"/>
                </a:xfrm>
                <a:prstGeom prst="snip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195" name="Straight Connector 194">
                  <a:extLst>
                    <a:ext uri="{FF2B5EF4-FFF2-40B4-BE49-F238E27FC236}">
                      <a16:creationId xmlns:a16="http://schemas.microsoft.com/office/drawing/2014/main" id="{7B93A98C-6EBE-44BC-BF24-F4728EB2DA40}"/>
                    </a:ext>
                  </a:extLst>
                </p:cNvPr>
                <p:cNvCxnSpPr/>
                <p:nvPr/>
              </p:nvCxnSpPr>
              <p:spPr>
                <a:xfrm>
                  <a:off x="4309561" y="2518996"/>
                  <a:ext cx="219018"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5CC89B9-08E2-40E3-B83C-EEE6BEE3782E}"/>
                    </a:ext>
                  </a:extLst>
                </p:cNvPr>
                <p:cNvCxnSpPr>
                  <a:cxnSpLocks/>
                </p:cNvCxnSpPr>
                <p:nvPr/>
              </p:nvCxnSpPr>
              <p:spPr>
                <a:xfrm>
                  <a:off x="4211104" y="2560412"/>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D6D8E8-9356-4F09-A511-5AAAFF63FDCA}"/>
                    </a:ext>
                  </a:extLst>
                </p:cNvPr>
                <p:cNvCxnSpPr>
                  <a:cxnSpLocks/>
                </p:cNvCxnSpPr>
                <p:nvPr/>
              </p:nvCxnSpPr>
              <p:spPr>
                <a:xfrm>
                  <a:off x="4211104" y="2608037"/>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7E94E86-B5D7-46AC-AAD7-A2E22DA93AE3}"/>
                    </a:ext>
                  </a:extLst>
                </p:cNvPr>
                <p:cNvCxnSpPr>
                  <a:cxnSpLocks/>
                </p:cNvCxnSpPr>
                <p:nvPr/>
              </p:nvCxnSpPr>
              <p:spPr>
                <a:xfrm>
                  <a:off x="4211104" y="26509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42D7AAE-9BCC-4DEE-A56E-4A0DF13E24ED}"/>
                    </a:ext>
                  </a:extLst>
                </p:cNvPr>
                <p:cNvCxnSpPr>
                  <a:cxnSpLocks/>
                </p:cNvCxnSpPr>
                <p:nvPr/>
              </p:nvCxnSpPr>
              <p:spPr>
                <a:xfrm>
                  <a:off x="4211104" y="269852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95CEFFA-1BEA-4AF0-91AC-88426278F059}"/>
                    </a:ext>
                  </a:extLst>
                </p:cNvPr>
                <p:cNvCxnSpPr>
                  <a:cxnSpLocks/>
                </p:cNvCxnSpPr>
                <p:nvPr/>
              </p:nvCxnSpPr>
              <p:spPr>
                <a:xfrm>
                  <a:off x="4211104" y="274297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BAE0A38-61B5-4820-8A45-CBF41C01DDCA}"/>
                    </a:ext>
                  </a:extLst>
                </p:cNvPr>
                <p:cNvCxnSpPr>
                  <a:cxnSpLocks/>
                </p:cNvCxnSpPr>
                <p:nvPr/>
              </p:nvCxnSpPr>
              <p:spPr>
                <a:xfrm>
                  <a:off x="4211104" y="27906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3AE06AE-4198-4B9C-882B-4749A581A09B}"/>
                    </a:ext>
                  </a:extLst>
                </p:cNvPr>
                <p:cNvCxnSpPr>
                  <a:cxnSpLocks/>
                </p:cNvCxnSpPr>
                <p:nvPr/>
              </p:nvCxnSpPr>
              <p:spPr>
                <a:xfrm>
                  <a:off x="4211104" y="2833463"/>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96D5425-F7EC-44D4-9431-FAE5EE03AE01}"/>
                    </a:ext>
                  </a:extLst>
                </p:cNvPr>
                <p:cNvCxnSpPr>
                  <a:cxnSpLocks/>
                </p:cNvCxnSpPr>
                <p:nvPr/>
              </p:nvCxnSpPr>
              <p:spPr>
                <a:xfrm>
                  <a:off x="4211104" y="2881088"/>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39FF5F0F-0211-4462-9075-D0D0688C8BE9}"/>
                  </a:ext>
                </a:extLst>
              </p:cNvPr>
              <p:cNvGrpSpPr/>
              <p:nvPr/>
            </p:nvGrpSpPr>
            <p:grpSpPr>
              <a:xfrm>
                <a:off x="5247830" y="2009297"/>
                <a:ext cx="422442" cy="525463"/>
                <a:chOff x="4162579" y="2419946"/>
                <a:chExt cx="422442" cy="525463"/>
              </a:xfrm>
              <a:solidFill>
                <a:schemeClr val="accent1">
                  <a:lumMod val="60000"/>
                  <a:lumOff val="40000"/>
                </a:schemeClr>
              </a:solidFill>
            </p:grpSpPr>
            <p:sp>
              <p:nvSpPr>
                <p:cNvPr id="159" name="Rectangle: Single Corner Snipped 158">
                  <a:extLst>
                    <a:ext uri="{FF2B5EF4-FFF2-40B4-BE49-F238E27FC236}">
                      <a16:creationId xmlns:a16="http://schemas.microsoft.com/office/drawing/2014/main" id="{826C8C80-1955-4036-9107-97774875040C}"/>
                    </a:ext>
                  </a:extLst>
                </p:cNvPr>
                <p:cNvSpPr/>
                <p:nvPr/>
              </p:nvSpPr>
              <p:spPr>
                <a:xfrm>
                  <a:off x="4162579" y="2419946"/>
                  <a:ext cx="422442" cy="525463"/>
                </a:xfrm>
                <a:prstGeom prst="snip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173" name="Straight Connector 172">
                  <a:extLst>
                    <a:ext uri="{FF2B5EF4-FFF2-40B4-BE49-F238E27FC236}">
                      <a16:creationId xmlns:a16="http://schemas.microsoft.com/office/drawing/2014/main" id="{42277E18-2EC2-42E8-9C0E-1C5D4AF7728A}"/>
                    </a:ext>
                  </a:extLst>
                </p:cNvPr>
                <p:cNvCxnSpPr/>
                <p:nvPr/>
              </p:nvCxnSpPr>
              <p:spPr>
                <a:xfrm>
                  <a:off x="4309561" y="2518996"/>
                  <a:ext cx="219018"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2EB5F37-802F-4418-A875-12D7E676157F}"/>
                    </a:ext>
                  </a:extLst>
                </p:cNvPr>
                <p:cNvCxnSpPr>
                  <a:cxnSpLocks/>
                </p:cNvCxnSpPr>
                <p:nvPr/>
              </p:nvCxnSpPr>
              <p:spPr>
                <a:xfrm>
                  <a:off x="4211104" y="2560412"/>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EC3EDFF-91C9-4957-B81D-EFDFED774ECC}"/>
                    </a:ext>
                  </a:extLst>
                </p:cNvPr>
                <p:cNvCxnSpPr>
                  <a:cxnSpLocks/>
                </p:cNvCxnSpPr>
                <p:nvPr/>
              </p:nvCxnSpPr>
              <p:spPr>
                <a:xfrm>
                  <a:off x="4211104" y="2608037"/>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157CD8C-F641-42AF-A371-9B35CDFBC3AA}"/>
                    </a:ext>
                  </a:extLst>
                </p:cNvPr>
                <p:cNvCxnSpPr>
                  <a:cxnSpLocks/>
                </p:cNvCxnSpPr>
                <p:nvPr/>
              </p:nvCxnSpPr>
              <p:spPr>
                <a:xfrm>
                  <a:off x="4211104" y="26509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D4DA0E5-9796-4F17-8AB1-C7B4C8264FE2}"/>
                    </a:ext>
                  </a:extLst>
                </p:cNvPr>
                <p:cNvCxnSpPr>
                  <a:cxnSpLocks/>
                </p:cNvCxnSpPr>
                <p:nvPr/>
              </p:nvCxnSpPr>
              <p:spPr>
                <a:xfrm>
                  <a:off x="4211104" y="269852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6B00794-D772-4704-8417-1B7D0E1AFBEA}"/>
                    </a:ext>
                  </a:extLst>
                </p:cNvPr>
                <p:cNvCxnSpPr>
                  <a:cxnSpLocks/>
                </p:cNvCxnSpPr>
                <p:nvPr/>
              </p:nvCxnSpPr>
              <p:spPr>
                <a:xfrm>
                  <a:off x="4211104" y="274297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9513F30-069D-4CB4-A484-101BBB4CBF0B}"/>
                    </a:ext>
                  </a:extLst>
                </p:cNvPr>
                <p:cNvCxnSpPr>
                  <a:cxnSpLocks/>
                </p:cNvCxnSpPr>
                <p:nvPr/>
              </p:nvCxnSpPr>
              <p:spPr>
                <a:xfrm>
                  <a:off x="4211104" y="27906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BC6CB80-30F2-4E3D-ACCB-4A891CAC18E3}"/>
                    </a:ext>
                  </a:extLst>
                </p:cNvPr>
                <p:cNvCxnSpPr>
                  <a:cxnSpLocks/>
                </p:cNvCxnSpPr>
                <p:nvPr/>
              </p:nvCxnSpPr>
              <p:spPr>
                <a:xfrm>
                  <a:off x="4211104" y="2833463"/>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1C26435-8EC3-4E80-A502-254500FE701B}"/>
                    </a:ext>
                  </a:extLst>
                </p:cNvPr>
                <p:cNvCxnSpPr>
                  <a:cxnSpLocks/>
                </p:cNvCxnSpPr>
                <p:nvPr/>
              </p:nvCxnSpPr>
              <p:spPr>
                <a:xfrm>
                  <a:off x="4211104" y="2881088"/>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695B7D4B-EEA9-44CA-8347-C2FFAC035537}"/>
                  </a:ext>
                </a:extLst>
              </p:cNvPr>
              <p:cNvGrpSpPr/>
              <p:nvPr/>
            </p:nvGrpSpPr>
            <p:grpSpPr>
              <a:xfrm>
                <a:off x="5158047" y="2068839"/>
                <a:ext cx="422442" cy="525463"/>
                <a:chOff x="4162579" y="2419946"/>
                <a:chExt cx="422442" cy="525463"/>
              </a:xfrm>
            </p:grpSpPr>
            <p:sp>
              <p:nvSpPr>
                <p:cNvPr id="148" name="Rectangle: Single Corner Snipped 147">
                  <a:extLst>
                    <a:ext uri="{FF2B5EF4-FFF2-40B4-BE49-F238E27FC236}">
                      <a16:creationId xmlns:a16="http://schemas.microsoft.com/office/drawing/2014/main" id="{DDAF8133-E885-40AA-B296-704FD1884D7A}"/>
                    </a:ext>
                  </a:extLst>
                </p:cNvPr>
                <p:cNvSpPr/>
                <p:nvPr/>
              </p:nvSpPr>
              <p:spPr>
                <a:xfrm>
                  <a:off x="4162579" y="2419946"/>
                  <a:ext cx="422442" cy="525463"/>
                </a:xfrm>
                <a:prstGeom prst="snip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150" name="Straight Connector 149">
                  <a:extLst>
                    <a:ext uri="{FF2B5EF4-FFF2-40B4-BE49-F238E27FC236}">
                      <a16:creationId xmlns:a16="http://schemas.microsoft.com/office/drawing/2014/main" id="{375E6A23-E859-48D3-9B3D-BE5B123E8022}"/>
                    </a:ext>
                  </a:extLst>
                </p:cNvPr>
                <p:cNvCxnSpPr/>
                <p:nvPr/>
              </p:nvCxnSpPr>
              <p:spPr>
                <a:xfrm>
                  <a:off x="4309561" y="2518996"/>
                  <a:ext cx="21901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18888B5-63FC-4CC4-8115-C3BA5451ABCC}"/>
                    </a:ext>
                  </a:extLst>
                </p:cNvPr>
                <p:cNvCxnSpPr>
                  <a:cxnSpLocks/>
                </p:cNvCxnSpPr>
                <p:nvPr/>
              </p:nvCxnSpPr>
              <p:spPr>
                <a:xfrm>
                  <a:off x="4211104" y="2560412"/>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2BC6F48-AE09-4DAA-8357-8B6DEC87B150}"/>
                    </a:ext>
                  </a:extLst>
                </p:cNvPr>
                <p:cNvCxnSpPr>
                  <a:cxnSpLocks/>
                </p:cNvCxnSpPr>
                <p:nvPr/>
              </p:nvCxnSpPr>
              <p:spPr>
                <a:xfrm>
                  <a:off x="4211104" y="2608037"/>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B426BA9-37F1-4114-9E05-6A49CDD44985}"/>
                    </a:ext>
                  </a:extLst>
                </p:cNvPr>
                <p:cNvCxnSpPr>
                  <a:cxnSpLocks/>
                </p:cNvCxnSpPr>
                <p:nvPr/>
              </p:nvCxnSpPr>
              <p:spPr>
                <a:xfrm>
                  <a:off x="4211104" y="2650900"/>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3E3E73E-9AF5-4A73-A897-B421C2B80F93}"/>
                    </a:ext>
                  </a:extLst>
                </p:cNvPr>
                <p:cNvCxnSpPr>
                  <a:cxnSpLocks/>
                </p:cNvCxnSpPr>
                <p:nvPr/>
              </p:nvCxnSpPr>
              <p:spPr>
                <a:xfrm>
                  <a:off x="4211104" y="2698525"/>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B733FA1-7CAB-45BE-8B87-B8AC1649FAFB}"/>
                    </a:ext>
                  </a:extLst>
                </p:cNvPr>
                <p:cNvCxnSpPr>
                  <a:cxnSpLocks/>
                </p:cNvCxnSpPr>
                <p:nvPr/>
              </p:nvCxnSpPr>
              <p:spPr>
                <a:xfrm>
                  <a:off x="4211104" y="2742975"/>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114BFF-774C-4A43-8708-90CF532636DA}"/>
                    </a:ext>
                  </a:extLst>
                </p:cNvPr>
                <p:cNvCxnSpPr>
                  <a:cxnSpLocks/>
                </p:cNvCxnSpPr>
                <p:nvPr/>
              </p:nvCxnSpPr>
              <p:spPr>
                <a:xfrm>
                  <a:off x="4211104" y="2790600"/>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AA78126-4CF3-483E-BF21-7CB09E990BDB}"/>
                    </a:ext>
                  </a:extLst>
                </p:cNvPr>
                <p:cNvCxnSpPr>
                  <a:cxnSpLocks/>
                </p:cNvCxnSpPr>
                <p:nvPr/>
              </p:nvCxnSpPr>
              <p:spPr>
                <a:xfrm>
                  <a:off x="4211104" y="2833463"/>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7DD80E8-D492-4047-B025-E7FF68725DCB}"/>
                    </a:ext>
                  </a:extLst>
                </p:cNvPr>
                <p:cNvCxnSpPr>
                  <a:cxnSpLocks/>
                </p:cNvCxnSpPr>
                <p:nvPr/>
              </p:nvCxnSpPr>
              <p:spPr>
                <a:xfrm>
                  <a:off x="4211104" y="2881088"/>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grpSp>
      <p:sp>
        <p:nvSpPr>
          <p:cNvPr id="214" name="TextBox 213">
            <a:extLst>
              <a:ext uri="{FF2B5EF4-FFF2-40B4-BE49-F238E27FC236}">
                <a16:creationId xmlns:a16="http://schemas.microsoft.com/office/drawing/2014/main" id="{787B2DCB-162A-44A7-80CF-57620BD01281}"/>
              </a:ext>
            </a:extLst>
          </p:cNvPr>
          <p:cNvSpPr txBox="1"/>
          <p:nvPr/>
        </p:nvSpPr>
        <p:spPr>
          <a:xfrm>
            <a:off x="7416228" y="2825419"/>
            <a:ext cx="5279635" cy="8772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762009">
              <a:lnSpc>
                <a:spcPct val="90000"/>
              </a:lnSpc>
              <a:defRPr/>
            </a:pPr>
            <a:r>
              <a:rPr lang="en-US" sz="2333" b="1" dirty="0">
                <a:solidFill>
                  <a:srgbClr val="000000"/>
                </a:solidFill>
                <a:latin typeface="Trebuchet MS"/>
                <a:sym typeface="Arial"/>
              </a:rPr>
              <a:t>Model Training Scripts</a:t>
            </a:r>
          </a:p>
          <a:p>
            <a:pPr algn="r" defTabSz="762009">
              <a:lnSpc>
                <a:spcPct val="90000"/>
              </a:lnSpc>
              <a:defRPr/>
            </a:pPr>
            <a:r>
              <a:rPr lang="en-US" sz="1667" dirty="0">
                <a:solidFill>
                  <a:srgbClr val="000000">
                    <a:lumMod val="50000"/>
                    <a:lumOff val="50000"/>
                  </a:srgbClr>
                </a:solidFill>
                <a:latin typeface="Trebuchet MS"/>
                <a:sym typeface="Arial"/>
              </a:rPr>
              <a:t>NLP, Image Classification, </a:t>
            </a:r>
          </a:p>
          <a:p>
            <a:pPr algn="r" defTabSz="762009">
              <a:lnSpc>
                <a:spcPct val="90000"/>
              </a:lnSpc>
              <a:defRPr/>
            </a:pPr>
            <a:r>
              <a:rPr lang="en-US" sz="1667" dirty="0">
                <a:solidFill>
                  <a:srgbClr val="000000">
                    <a:lumMod val="50000"/>
                    <a:lumOff val="50000"/>
                  </a:srgbClr>
                </a:solidFill>
                <a:latin typeface="Trebuchet MS"/>
                <a:sym typeface="Arial"/>
              </a:rPr>
              <a:t>Object Detection &amp; more</a:t>
            </a:r>
          </a:p>
        </p:txBody>
      </p:sp>
      <p:grpSp>
        <p:nvGrpSpPr>
          <p:cNvPr id="4" name="Group 3">
            <a:extLst>
              <a:ext uri="{FF2B5EF4-FFF2-40B4-BE49-F238E27FC236}">
                <a16:creationId xmlns:a16="http://schemas.microsoft.com/office/drawing/2014/main" id="{A12D0DA9-8B48-4B25-A7E0-ADA40F731BE7}"/>
              </a:ext>
            </a:extLst>
          </p:cNvPr>
          <p:cNvGrpSpPr/>
          <p:nvPr/>
        </p:nvGrpSpPr>
        <p:grpSpPr>
          <a:xfrm>
            <a:off x="4871133" y="7916019"/>
            <a:ext cx="1831708" cy="1831708"/>
            <a:chOff x="3538931" y="4524761"/>
            <a:chExt cx="1099025" cy="1099025"/>
          </a:xfrm>
        </p:grpSpPr>
        <p:grpSp>
          <p:nvGrpSpPr>
            <p:cNvPr id="3" name="Group 2">
              <a:extLst>
                <a:ext uri="{FF2B5EF4-FFF2-40B4-BE49-F238E27FC236}">
                  <a16:creationId xmlns:a16="http://schemas.microsoft.com/office/drawing/2014/main" id="{E0074058-90AF-4DF8-BD34-FD7BA4C00DED}"/>
                </a:ext>
              </a:extLst>
            </p:cNvPr>
            <p:cNvGrpSpPr/>
            <p:nvPr/>
          </p:nvGrpSpPr>
          <p:grpSpPr>
            <a:xfrm>
              <a:off x="3538931" y="4524761"/>
              <a:ext cx="1099025" cy="1099025"/>
              <a:chOff x="3538931" y="4524761"/>
              <a:chExt cx="1099025" cy="1099025"/>
            </a:xfrm>
          </p:grpSpPr>
          <p:sp>
            <p:nvSpPr>
              <p:cNvPr id="87" name="Oval 86">
                <a:extLst>
                  <a:ext uri="{FF2B5EF4-FFF2-40B4-BE49-F238E27FC236}">
                    <a16:creationId xmlns:a16="http://schemas.microsoft.com/office/drawing/2014/main" id="{16B30036-1731-4D3A-936F-D847948BE838}"/>
                  </a:ext>
                </a:extLst>
              </p:cNvPr>
              <p:cNvSpPr/>
              <p:nvPr/>
            </p:nvSpPr>
            <p:spPr>
              <a:xfrm>
                <a:off x="3538931" y="4524761"/>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nvGrpSpPr>
              <p:cNvPr id="131" name="Group 130">
                <a:extLst>
                  <a:ext uri="{FF2B5EF4-FFF2-40B4-BE49-F238E27FC236}">
                    <a16:creationId xmlns:a16="http://schemas.microsoft.com/office/drawing/2014/main" id="{A667088E-E608-4699-9D9F-9C4A02051866}"/>
                  </a:ext>
                </a:extLst>
              </p:cNvPr>
              <p:cNvGrpSpPr/>
              <p:nvPr/>
            </p:nvGrpSpPr>
            <p:grpSpPr>
              <a:xfrm>
                <a:off x="3839459" y="4776858"/>
                <a:ext cx="531523" cy="636060"/>
                <a:chOff x="832172" y="4796287"/>
                <a:chExt cx="712849" cy="832080"/>
              </a:xfrm>
              <a:solidFill>
                <a:srgbClr val="000000">
                  <a:alpha val="80000"/>
                </a:srgbClr>
              </a:solidFill>
            </p:grpSpPr>
            <p:sp>
              <p:nvSpPr>
                <p:cNvPr id="132" name="Rectangle 131">
                  <a:extLst>
                    <a:ext uri="{FF2B5EF4-FFF2-40B4-BE49-F238E27FC236}">
                      <a16:creationId xmlns:a16="http://schemas.microsoft.com/office/drawing/2014/main" id="{6C8995A7-0026-4FC4-98B6-2A3C3510CD61}"/>
                    </a:ext>
                  </a:extLst>
                </p:cNvPr>
                <p:cNvSpPr/>
                <p:nvPr/>
              </p:nvSpPr>
              <p:spPr>
                <a:xfrm>
                  <a:off x="1067551" y="4796287"/>
                  <a:ext cx="477470" cy="67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5" name="Rectangle 134">
                  <a:extLst>
                    <a:ext uri="{FF2B5EF4-FFF2-40B4-BE49-F238E27FC236}">
                      <a16:creationId xmlns:a16="http://schemas.microsoft.com/office/drawing/2014/main" id="{5E1DDB2C-B1BB-4E19-8C05-C2C4D93AA906}"/>
                    </a:ext>
                  </a:extLst>
                </p:cNvPr>
                <p:cNvSpPr/>
                <p:nvPr/>
              </p:nvSpPr>
              <p:spPr>
                <a:xfrm>
                  <a:off x="981216" y="4848111"/>
                  <a:ext cx="477470" cy="676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8" name="Rectangle 137">
                  <a:extLst>
                    <a:ext uri="{FF2B5EF4-FFF2-40B4-BE49-F238E27FC236}">
                      <a16:creationId xmlns:a16="http://schemas.microsoft.com/office/drawing/2014/main" id="{902BDD2E-2651-47DD-9185-95229B8C81C1}"/>
                    </a:ext>
                  </a:extLst>
                </p:cNvPr>
                <p:cNvSpPr/>
                <p:nvPr/>
              </p:nvSpPr>
              <p:spPr>
                <a:xfrm>
                  <a:off x="906694" y="4882574"/>
                  <a:ext cx="477470" cy="676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9" name="Rectangle 138">
                  <a:extLst>
                    <a:ext uri="{FF2B5EF4-FFF2-40B4-BE49-F238E27FC236}">
                      <a16:creationId xmlns:a16="http://schemas.microsoft.com/office/drawing/2014/main" id="{B30B8C8F-F7C7-4322-9964-9FB05EEA2D71}"/>
                    </a:ext>
                  </a:extLst>
                </p:cNvPr>
                <p:cNvSpPr/>
                <p:nvPr/>
              </p:nvSpPr>
              <p:spPr>
                <a:xfrm>
                  <a:off x="832172" y="4951767"/>
                  <a:ext cx="477470" cy="676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grpSp>
        <p:grpSp>
          <p:nvGrpSpPr>
            <p:cNvPr id="215" name="Group 214">
              <a:extLst>
                <a:ext uri="{FF2B5EF4-FFF2-40B4-BE49-F238E27FC236}">
                  <a16:creationId xmlns:a16="http://schemas.microsoft.com/office/drawing/2014/main" id="{750E6223-257B-4D92-ACF0-E1E76B841E2C}"/>
                </a:ext>
              </a:extLst>
            </p:cNvPr>
            <p:cNvGrpSpPr/>
            <p:nvPr/>
          </p:nvGrpSpPr>
          <p:grpSpPr>
            <a:xfrm>
              <a:off x="3927105" y="5051462"/>
              <a:ext cx="142161" cy="145674"/>
              <a:chOff x="3535" y="4450719"/>
              <a:chExt cx="900717" cy="1191412"/>
            </a:xfrm>
          </p:grpSpPr>
          <p:sp>
            <p:nvSpPr>
              <p:cNvPr id="216" name="Oval 215">
                <a:extLst>
                  <a:ext uri="{FF2B5EF4-FFF2-40B4-BE49-F238E27FC236}">
                    <a16:creationId xmlns:a16="http://schemas.microsoft.com/office/drawing/2014/main" id="{9C7B763F-0BDD-4364-A672-94A2F827F4DE}"/>
                  </a:ext>
                </a:extLst>
              </p:cNvPr>
              <p:cNvSpPr/>
              <p:nvPr/>
            </p:nvSpPr>
            <p:spPr>
              <a:xfrm rot="845561">
                <a:off x="602628" y="4450719"/>
                <a:ext cx="301624" cy="3205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217" name="Oval 216">
                <a:extLst>
                  <a:ext uri="{FF2B5EF4-FFF2-40B4-BE49-F238E27FC236}">
                    <a16:creationId xmlns:a16="http://schemas.microsoft.com/office/drawing/2014/main" id="{03ED2D77-68B0-4AF8-A68A-D72A99F03263}"/>
                  </a:ext>
                </a:extLst>
              </p:cNvPr>
              <p:cNvSpPr/>
              <p:nvPr/>
            </p:nvSpPr>
            <p:spPr>
              <a:xfrm>
                <a:off x="3535" y="4905080"/>
                <a:ext cx="301623" cy="32055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218" name="Oval 217">
                <a:extLst>
                  <a:ext uri="{FF2B5EF4-FFF2-40B4-BE49-F238E27FC236}">
                    <a16:creationId xmlns:a16="http://schemas.microsoft.com/office/drawing/2014/main" id="{8BE72259-BB46-432B-8B08-72128BB6FD2C}"/>
                  </a:ext>
                </a:extLst>
              </p:cNvPr>
              <p:cNvSpPr/>
              <p:nvPr/>
            </p:nvSpPr>
            <p:spPr>
              <a:xfrm rot="21022772">
                <a:off x="602628" y="5321581"/>
                <a:ext cx="301624" cy="3205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219" name="Straight Connector 218">
                <a:extLst>
                  <a:ext uri="{FF2B5EF4-FFF2-40B4-BE49-F238E27FC236}">
                    <a16:creationId xmlns:a16="http://schemas.microsoft.com/office/drawing/2014/main" id="{54962A3D-0DA0-4EA9-A36E-1F0BAE0116C7}"/>
                  </a:ext>
                </a:extLst>
              </p:cNvPr>
              <p:cNvCxnSpPr>
                <a:stCxn id="217" idx="7"/>
                <a:endCxn id="216" idx="3"/>
              </p:cNvCxnSpPr>
              <p:nvPr/>
            </p:nvCxnSpPr>
            <p:spPr>
              <a:xfrm flipV="1">
                <a:off x="260987" y="4691791"/>
                <a:ext cx="364420" cy="26023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797CBC2-0254-4697-98BC-6E3764063C9E}"/>
                  </a:ext>
                </a:extLst>
              </p:cNvPr>
              <p:cNvCxnSpPr>
                <a:stCxn id="217" idx="5"/>
                <a:endCxn id="218" idx="1"/>
              </p:cNvCxnSpPr>
              <p:nvPr/>
            </p:nvCxnSpPr>
            <p:spPr>
              <a:xfrm>
                <a:off x="260987" y="5178686"/>
                <a:ext cx="370426" cy="21142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21" name="Oval 220">
            <a:extLst>
              <a:ext uri="{FF2B5EF4-FFF2-40B4-BE49-F238E27FC236}">
                <a16:creationId xmlns:a16="http://schemas.microsoft.com/office/drawing/2014/main" id="{742FAF30-B583-4828-B48E-A08F0679965F}"/>
              </a:ext>
            </a:extLst>
          </p:cNvPr>
          <p:cNvSpPr/>
          <p:nvPr/>
        </p:nvSpPr>
        <p:spPr>
          <a:xfrm rot="21543542">
            <a:off x="7843923" y="5642762"/>
            <a:ext cx="2315540" cy="2252213"/>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r>
              <a:rPr lang="en-US" sz="2667" b="1">
                <a:solidFill>
                  <a:srgbClr val="76B900">
                    <a:lumMod val="50000"/>
                  </a:srgbClr>
                </a:solidFill>
                <a:latin typeface="Trebuchet MS"/>
                <a:sym typeface="Arial"/>
              </a:rPr>
              <a:t>NGC</a:t>
            </a:r>
            <a:endParaRPr lang="en-US" sz="3000" b="1">
              <a:solidFill>
                <a:srgbClr val="76B900">
                  <a:lumMod val="50000"/>
                </a:srgbClr>
              </a:solidFill>
              <a:latin typeface="Trebuchet MS"/>
              <a:sym typeface="Arial"/>
            </a:endParaRPr>
          </a:p>
        </p:txBody>
      </p:sp>
      <p:cxnSp>
        <p:nvCxnSpPr>
          <p:cNvPr id="223" name="Straight Connector 222">
            <a:extLst>
              <a:ext uri="{FF2B5EF4-FFF2-40B4-BE49-F238E27FC236}">
                <a16:creationId xmlns:a16="http://schemas.microsoft.com/office/drawing/2014/main" id="{1F32FCD1-C0AC-4259-A370-C31F559706E5}"/>
              </a:ext>
            </a:extLst>
          </p:cNvPr>
          <p:cNvCxnSpPr>
            <a:cxnSpLocks/>
            <a:stCxn id="221" idx="6"/>
            <a:endCxn id="222" idx="2"/>
          </p:cNvCxnSpPr>
          <p:nvPr/>
        </p:nvCxnSpPr>
        <p:spPr>
          <a:xfrm flipV="1">
            <a:off x="10159308" y="5871721"/>
            <a:ext cx="1286658" cy="87813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896597D-6F73-4112-832C-468B0D0B9936}"/>
              </a:ext>
            </a:extLst>
          </p:cNvPr>
          <p:cNvGrpSpPr/>
          <p:nvPr/>
        </p:nvGrpSpPr>
        <p:grpSpPr>
          <a:xfrm>
            <a:off x="11427261" y="4771714"/>
            <a:ext cx="1831708" cy="1831708"/>
            <a:chOff x="7122241" y="2988703"/>
            <a:chExt cx="1099025" cy="1099025"/>
          </a:xfrm>
        </p:grpSpPr>
        <p:sp>
          <p:nvSpPr>
            <p:cNvPr id="222" name="Oval 221">
              <a:extLst>
                <a:ext uri="{FF2B5EF4-FFF2-40B4-BE49-F238E27FC236}">
                  <a16:creationId xmlns:a16="http://schemas.microsoft.com/office/drawing/2014/main" id="{E2FF9953-80C3-493B-9923-52349285AEA2}"/>
                </a:ext>
              </a:extLst>
            </p:cNvPr>
            <p:cNvSpPr/>
            <p:nvPr/>
          </p:nvSpPr>
          <p:spPr>
            <a:xfrm rot="20904023">
              <a:off x="7122241" y="2988703"/>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pic>
          <p:nvPicPr>
            <p:cNvPr id="224" name="Google Shape;1235;p151">
              <a:extLst>
                <a:ext uri="{FF2B5EF4-FFF2-40B4-BE49-F238E27FC236}">
                  <a16:creationId xmlns:a16="http://schemas.microsoft.com/office/drawing/2014/main" id="{5FFC52AB-8A11-4B3C-88DB-CF5671BC1033}"/>
                </a:ext>
              </a:extLst>
            </p:cNvPr>
            <p:cNvPicPr preferRelativeResize="0"/>
            <p:nvPr/>
          </p:nvPicPr>
          <p:blipFill>
            <a:blip r:embed="rId4" cstate="email">
              <a:alphaModFix/>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322091" y="3193050"/>
              <a:ext cx="689061" cy="740671"/>
            </a:xfrm>
            <a:prstGeom prst="rect">
              <a:avLst/>
            </a:prstGeom>
            <a:noFill/>
            <a:ln>
              <a:noFill/>
            </a:ln>
          </p:spPr>
        </p:pic>
      </p:grpSp>
      <p:sp>
        <p:nvSpPr>
          <p:cNvPr id="225" name="TextBox 224">
            <a:extLst>
              <a:ext uri="{FF2B5EF4-FFF2-40B4-BE49-F238E27FC236}">
                <a16:creationId xmlns:a16="http://schemas.microsoft.com/office/drawing/2014/main" id="{D93EDA57-B871-4C8A-9DF5-EBB3C59279DA}"/>
              </a:ext>
            </a:extLst>
          </p:cNvPr>
          <p:cNvSpPr txBox="1"/>
          <p:nvPr/>
        </p:nvSpPr>
        <p:spPr>
          <a:xfrm>
            <a:off x="10397794" y="6362678"/>
            <a:ext cx="474926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762009">
              <a:lnSpc>
                <a:spcPct val="90000"/>
              </a:lnSpc>
              <a:defRPr/>
            </a:pPr>
            <a:r>
              <a:rPr lang="en-US" sz="2333" b="1" dirty="0">
                <a:solidFill>
                  <a:srgbClr val="000000"/>
                </a:solidFill>
                <a:latin typeface="Trebuchet MS"/>
                <a:sym typeface="Arial"/>
              </a:rPr>
              <a:t>Helm Charts</a:t>
            </a:r>
          </a:p>
          <a:p>
            <a:pPr algn="r" defTabSz="762009">
              <a:lnSpc>
                <a:spcPct val="90000"/>
              </a:lnSpc>
              <a:defRPr/>
            </a:pPr>
            <a:r>
              <a:rPr lang="en-US" sz="1667" dirty="0">
                <a:solidFill>
                  <a:srgbClr val="000000">
                    <a:lumMod val="50000"/>
                    <a:lumOff val="50000"/>
                  </a:srgbClr>
                </a:solidFill>
                <a:latin typeface="Trebuchet MS"/>
                <a:sym typeface="Arial"/>
              </a:rPr>
              <a:t>AI applications, K8s cluster, Registry</a:t>
            </a:r>
          </a:p>
        </p:txBody>
      </p:sp>
      <p:sp>
        <p:nvSpPr>
          <p:cNvPr id="226" name="TextBox 225">
            <a:extLst>
              <a:ext uri="{FF2B5EF4-FFF2-40B4-BE49-F238E27FC236}">
                <a16:creationId xmlns:a16="http://schemas.microsoft.com/office/drawing/2014/main" id="{24C539D9-CD30-4430-A397-D17BC93992A5}"/>
              </a:ext>
            </a:extLst>
          </p:cNvPr>
          <p:cNvSpPr txBox="1"/>
          <p:nvPr/>
        </p:nvSpPr>
        <p:spPr>
          <a:xfrm>
            <a:off x="3454545" y="6305506"/>
            <a:ext cx="2953140"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09">
              <a:lnSpc>
                <a:spcPct val="90000"/>
              </a:lnSpc>
              <a:defRPr/>
            </a:pPr>
            <a:r>
              <a:rPr lang="en-US" sz="2333" b="1" dirty="0">
                <a:solidFill>
                  <a:srgbClr val="000000"/>
                </a:solidFill>
                <a:latin typeface="Trebuchet MS"/>
                <a:sym typeface="Arial"/>
              </a:rPr>
              <a:t>Containers</a:t>
            </a:r>
          </a:p>
          <a:p>
            <a:pPr defTabSz="762009">
              <a:lnSpc>
                <a:spcPct val="90000"/>
              </a:lnSpc>
              <a:defRPr/>
            </a:pPr>
            <a:r>
              <a:rPr lang="en-US" sz="1667" dirty="0">
                <a:solidFill>
                  <a:srgbClr val="000000">
                    <a:lumMod val="50000"/>
                    <a:lumOff val="50000"/>
                  </a:srgbClr>
                </a:solidFill>
                <a:latin typeface="Trebuchet MS"/>
                <a:sym typeface="Arial"/>
              </a:rPr>
              <a:t>DL, ML, HPC</a:t>
            </a:r>
          </a:p>
        </p:txBody>
      </p:sp>
      <p:sp>
        <p:nvSpPr>
          <p:cNvPr id="96" name="TextBox 95">
            <a:extLst>
              <a:ext uri="{FF2B5EF4-FFF2-40B4-BE49-F238E27FC236}">
                <a16:creationId xmlns:a16="http://schemas.microsoft.com/office/drawing/2014/main" id="{040868BF-4C1E-4673-851E-B36BA63860FC}"/>
              </a:ext>
            </a:extLst>
          </p:cNvPr>
          <p:cNvSpPr txBox="1"/>
          <p:nvPr/>
        </p:nvSpPr>
        <p:spPr>
          <a:xfrm>
            <a:off x="10321230" y="9653398"/>
            <a:ext cx="474926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762009" fontAlgn="auto">
              <a:lnSpc>
                <a:spcPct val="90000"/>
              </a:lnSpc>
              <a:spcBef>
                <a:spcPts val="0"/>
              </a:spcBef>
              <a:spcAft>
                <a:spcPts val="0"/>
              </a:spcAft>
              <a:buClr>
                <a:srgbClr val="000000"/>
              </a:buClr>
              <a:defRPr/>
            </a:pPr>
            <a:r>
              <a:rPr lang="en-US" sz="2333" b="1" kern="0" dirty="0">
                <a:solidFill>
                  <a:srgbClr val="000000"/>
                </a:solidFill>
                <a:latin typeface="Trebuchet MS"/>
                <a:sym typeface="Arial"/>
              </a:rPr>
              <a:t>Industry SDKs</a:t>
            </a:r>
          </a:p>
          <a:p>
            <a:pPr algn="r" defTabSz="762009" fontAlgn="auto">
              <a:lnSpc>
                <a:spcPct val="90000"/>
              </a:lnSpc>
              <a:spcBef>
                <a:spcPts val="0"/>
              </a:spcBef>
              <a:spcAft>
                <a:spcPts val="0"/>
              </a:spcAft>
              <a:buClr>
                <a:srgbClr val="000000"/>
              </a:buClr>
              <a:defRPr/>
            </a:pPr>
            <a:r>
              <a:rPr lang="en-US" sz="1667" kern="0" dirty="0">
                <a:solidFill>
                  <a:srgbClr val="000000">
                    <a:lumMod val="50000"/>
                    <a:lumOff val="50000"/>
                  </a:srgbClr>
                </a:solidFill>
                <a:latin typeface="Trebuchet MS"/>
                <a:sym typeface="Arial"/>
              </a:rPr>
              <a:t>Medical Imaging, Intelligent Video Analytics</a:t>
            </a:r>
          </a:p>
        </p:txBody>
      </p:sp>
    </p:spTree>
    <p:extLst>
      <p:ext uri="{BB962C8B-B14F-4D97-AF65-F5344CB8AC3E}">
        <p14:creationId xmlns:p14="http://schemas.microsoft.com/office/powerpoint/2010/main" val="2878389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DC9F-2775-4373-9EC8-7CC498C6C3F5}"/>
              </a:ext>
            </a:extLst>
          </p:cNvPr>
          <p:cNvSpPr>
            <a:spLocks noGrp="1"/>
          </p:cNvSpPr>
          <p:nvPr>
            <p:ph type="title"/>
          </p:nvPr>
        </p:nvSpPr>
        <p:spPr/>
        <p:txBody>
          <a:bodyPr/>
          <a:lstStyle/>
          <a:p>
            <a:r>
              <a:rPr lang="en-US" dirty="0"/>
              <a:t>Pretrained models &amp; model scripts</a:t>
            </a:r>
          </a:p>
        </p:txBody>
      </p:sp>
      <p:sp>
        <p:nvSpPr>
          <p:cNvPr id="3" name="Content Placeholder 2">
            <a:extLst>
              <a:ext uri="{FF2B5EF4-FFF2-40B4-BE49-F238E27FC236}">
                <a16:creationId xmlns:a16="http://schemas.microsoft.com/office/drawing/2014/main" id="{397E0326-2769-4BDE-92D6-3FE6F3AF9864}"/>
              </a:ext>
            </a:extLst>
          </p:cNvPr>
          <p:cNvSpPr>
            <a:spLocks noGrp="1"/>
          </p:cNvSpPr>
          <p:nvPr>
            <p:ph sz="half" idx="1"/>
          </p:nvPr>
        </p:nvSpPr>
        <p:spPr>
          <a:xfrm>
            <a:off x="525324" y="3720413"/>
            <a:ext cx="8241772" cy="6155868"/>
          </a:xfrm>
        </p:spPr>
        <p:txBody>
          <a:bodyPr/>
          <a:lstStyle/>
          <a:p>
            <a:pPr marL="0" indent="0">
              <a:lnSpc>
                <a:spcPct val="100000"/>
              </a:lnSpc>
              <a:buNone/>
            </a:pPr>
            <a:r>
              <a:rPr lang="en-US" sz="2000" dirty="0">
                <a:solidFill>
                  <a:schemeClr val="tx2"/>
                </a:solidFill>
                <a:latin typeface="Trebuchet MS"/>
              </a:rPr>
              <a:t>PRE-TRAINED MODELS</a:t>
            </a:r>
            <a:endParaRPr lang="en-US" sz="3000" dirty="0">
              <a:solidFill>
                <a:srgbClr val="000000"/>
              </a:solidFill>
            </a:endParaRPr>
          </a:p>
          <a:p>
            <a:pPr>
              <a:lnSpc>
                <a:spcPct val="100000"/>
              </a:lnSpc>
              <a:spcBef>
                <a:spcPts val="1000"/>
              </a:spcBef>
              <a:spcAft>
                <a:spcPts val="0"/>
              </a:spcAft>
              <a:buChar char="•"/>
            </a:pPr>
            <a:r>
              <a:rPr lang="en-US" sz="1833" dirty="0">
                <a:latin typeface="Trebuchet MS"/>
              </a:rPr>
              <a:t>Deploy AI quickly with models for industry specific use cases</a:t>
            </a:r>
            <a:endParaRPr lang="en-US" sz="1833" dirty="0"/>
          </a:p>
          <a:p>
            <a:pPr>
              <a:lnSpc>
                <a:spcPct val="100000"/>
              </a:lnSpc>
              <a:spcBef>
                <a:spcPts val="1000"/>
              </a:spcBef>
              <a:spcAft>
                <a:spcPts val="0"/>
              </a:spcAft>
            </a:pPr>
            <a:r>
              <a:rPr lang="en-US" sz="1833" dirty="0">
                <a:latin typeface="Trebuchet MS"/>
              </a:rPr>
              <a:t>Covers everything from speech to object detection</a:t>
            </a:r>
          </a:p>
          <a:p>
            <a:pPr>
              <a:lnSpc>
                <a:spcPct val="100000"/>
              </a:lnSpc>
              <a:spcBef>
                <a:spcPts val="1000"/>
              </a:spcBef>
              <a:spcAft>
                <a:spcPts val="0"/>
              </a:spcAft>
            </a:pPr>
            <a:r>
              <a:rPr lang="en-US" sz="1833" dirty="0">
                <a:latin typeface="Trebuchet MS"/>
              </a:rPr>
              <a:t>Integrate into existing workflows with code samples</a:t>
            </a:r>
            <a:endParaRPr lang="en-US" sz="1833" dirty="0"/>
          </a:p>
          <a:p>
            <a:pPr>
              <a:lnSpc>
                <a:spcPct val="100000"/>
              </a:lnSpc>
              <a:spcBef>
                <a:spcPts val="1000"/>
              </a:spcBef>
              <a:spcAft>
                <a:spcPts val="0"/>
              </a:spcAft>
              <a:buChar char="•"/>
            </a:pPr>
            <a:r>
              <a:rPr lang="en-US" sz="1833" dirty="0">
                <a:latin typeface="Trebuchet MS"/>
              </a:rPr>
              <a:t>Easily use transfer learning to adapt to your bespoke use case</a:t>
            </a:r>
            <a:endParaRPr lang="en-US" sz="1833" dirty="0">
              <a:solidFill>
                <a:srgbClr val="000000"/>
              </a:solidFill>
              <a:latin typeface="Trebuchet MS"/>
            </a:endParaRPr>
          </a:p>
          <a:p>
            <a:pPr marL="0" indent="0">
              <a:lnSpc>
                <a:spcPct val="100000"/>
              </a:lnSpc>
              <a:buNone/>
            </a:pPr>
            <a:r>
              <a:rPr lang="en-US" sz="2000" dirty="0">
                <a:solidFill>
                  <a:schemeClr val="tx2"/>
                </a:solidFill>
                <a:latin typeface="Trebuchet MS"/>
              </a:rPr>
              <a:t>MODEL SCRIPTS</a:t>
            </a:r>
            <a:endParaRPr lang="en-US" sz="2000" dirty="0">
              <a:solidFill>
                <a:schemeClr val="tx2"/>
              </a:solidFill>
            </a:endParaRPr>
          </a:p>
          <a:p>
            <a:pPr>
              <a:lnSpc>
                <a:spcPct val="100000"/>
              </a:lnSpc>
              <a:spcBef>
                <a:spcPts val="1000"/>
              </a:spcBef>
              <a:spcAft>
                <a:spcPts val="0"/>
              </a:spcAft>
              <a:buFontTx/>
              <a:buChar char="•"/>
            </a:pPr>
            <a:r>
              <a:rPr lang="en-US" sz="1833" dirty="0">
                <a:latin typeface="Trebuchet MS"/>
              </a:rPr>
              <a:t>Reference neural network architectures across all domains and popular frameworks with latest SOTA</a:t>
            </a:r>
          </a:p>
          <a:p>
            <a:pPr>
              <a:lnSpc>
                <a:spcPct val="100000"/>
              </a:lnSpc>
              <a:spcBef>
                <a:spcPts val="1000"/>
              </a:spcBef>
              <a:spcAft>
                <a:spcPts val="0"/>
              </a:spcAft>
              <a:buFontTx/>
              <a:buChar char="•"/>
            </a:pPr>
            <a:r>
              <a:rPr lang="en-US" sz="1833" dirty="0" err="1">
                <a:latin typeface="Trebuchet MS"/>
              </a:rPr>
              <a:t>Jupyter</a:t>
            </a:r>
            <a:r>
              <a:rPr lang="en-US" sz="1833" dirty="0">
                <a:latin typeface="Trebuchet MS"/>
              </a:rPr>
              <a:t> notebook starter kits</a:t>
            </a:r>
          </a:p>
        </p:txBody>
      </p:sp>
      <p:sp>
        <p:nvSpPr>
          <p:cNvPr id="5" name="Text Placeholder 4">
            <a:extLst>
              <a:ext uri="{FF2B5EF4-FFF2-40B4-BE49-F238E27FC236}">
                <a16:creationId xmlns:a16="http://schemas.microsoft.com/office/drawing/2014/main" id="{3B06C3D3-0997-41FB-A381-49DC94B7A284}"/>
              </a:ext>
            </a:extLst>
          </p:cNvPr>
          <p:cNvSpPr>
            <a:spLocks noGrp="1"/>
          </p:cNvSpPr>
          <p:nvPr>
            <p:ph type="body" sz="quarter" idx="10"/>
          </p:nvPr>
        </p:nvSpPr>
        <p:spPr/>
        <p:txBody>
          <a:bodyPr/>
          <a:lstStyle/>
          <a:p>
            <a:r>
              <a:rPr lang="en-US"/>
              <a:t>Build AI Solutions Faster</a:t>
            </a:r>
          </a:p>
        </p:txBody>
      </p:sp>
      <p:graphicFrame>
        <p:nvGraphicFramePr>
          <p:cNvPr id="8" name="Table 7">
            <a:extLst>
              <a:ext uri="{FF2B5EF4-FFF2-40B4-BE49-F238E27FC236}">
                <a16:creationId xmlns:a16="http://schemas.microsoft.com/office/drawing/2014/main" id="{EE6AA43F-7DE8-4E33-9613-A1DEAA622D7A}"/>
              </a:ext>
            </a:extLst>
          </p:cNvPr>
          <p:cNvGraphicFramePr>
            <a:graphicFrameLocks noGrp="1"/>
          </p:cNvGraphicFramePr>
          <p:nvPr/>
        </p:nvGraphicFramePr>
        <p:xfrm>
          <a:off x="9144000" y="4029769"/>
          <a:ext cx="8268664" cy="3725416"/>
        </p:xfrm>
        <a:graphic>
          <a:graphicData uri="http://schemas.openxmlformats.org/drawingml/2006/table">
            <a:tbl>
              <a:tblPr bandRow="1">
                <a:tableStyleId>{0E3FDE45-AF77-4B5C-9715-49D594BDF05E}</a:tableStyleId>
              </a:tblPr>
              <a:tblGrid>
                <a:gridCol w="3367427">
                  <a:extLst>
                    <a:ext uri="{9D8B030D-6E8A-4147-A177-3AD203B41FA5}">
                      <a16:colId xmlns:a16="http://schemas.microsoft.com/office/drawing/2014/main" val="819743163"/>
                    </a:ext>
                  </a:extLst>
                </a:gridCol>
                <a:gridCol w="4901237">
                  <a:extLst>
                    <a:ext uri="{9D8B030D-6E8A-4147-A177-3AD203B41FA5}">
                      <a16:colId xmlns:a16="http://schemas.microsoft.com/office/drawing/2014/main" val="2947633781"/>
                    </a:ext>
                  </a:extLst>
                </a:gridCol>
              </a:tblGrid>
              <a:tr h="440057">
                <a:tc>
                  <a:txBody>
                    <a:bodyPr/>
                    <a:lstStyle/>
                    <a:p>
                      <a:pPr marL="0" marR="0" lvl="0" indent="0" algn="l" rtl="0" eaLnBrk="1" fontAlgn="auto" latinLnBrk="0" hangingPunct="1">
                        <a:lnSpc>
                          <a:spcPct val="100000"/>
                        </a:lnSpc>
                        <a:spcBef>
                          <a:spcPts val="0"/>
                        </a:spcBef>
                        <a:spcAft>
                          <a:spcPts val="0"/>
                        </a:spcAft>
                        <a:buFontTx/>
                        <a:buNone/>
                      </a:pPr>
                      <a:r>
                        <a:rPr lang="en-US" sz="1800" dirty="0">
                          <a:solidFill>
                            <a:schemeClr val="bg1">
                              <a:lumMod val="65000"/>
                              <a:lumOff val="35000"/>
                            </a:schemeClr>
                          </a:solidFill>
                        </a:rPr>
                        <a:t>Healthcare (~30 models)</a:t>
                      </a:r>
                    </a:p>
                  </a:txBody>
                  <a:tcPr marL="152400" marR="152400" marT="76200" marB="76200"/>
                </a:tc>
                <a:tc>
                  <a:txBody>
                    <a:bodyPr/>
                    <a:lstStyle/>
                    <a:p>
                      <a:r>
                        <a:rPr lang="en-US" sz="1800" err="1">
                          <a:solidFill>
                            <a:schemeClr val="bg1">
                              <a:lumMod val="75000"/>
                              <a:lumOff val="25000"/>
                            </a:schemeClr>
                          </a:solidFill>
                        </a:rPr>
                        <a:t>BioBERT</a:t>
                      </a:r>
                      <a:r>
                        <a:rPr lang="en-US" sz="1800">
                          <a:solidFill>
                            <a:schemeClr val="bg1">
                              <a:lumMod val="75000"/>
                              <a:lumOff val="25000"/>
                            </a:schemeClr>
                          </a:solidFill>
                        </a:rPr>
                        <a:t> (NLP), Clara (Computer Vision)</a:t>
                      </a:r>
                    </a:p>
                  </a:txBody>
                  <a:tcPr marL="152400" marR="152400" marT="76200" marB="76200"/>
                </a:tc>
                <a:extLst>
                  <a:ext uri="{0D108BD9-81ED-4DB2-BD59-A6C34878D82A}">
                    <a16:rowId xmlns:a16="http://schemas.microsoft.com/office/drawing/2014/main" val="1709005962"/>
                  </a:ext>
                </a:extLst>
              </a:tr>
              <a:tr h="440057">
                <a:tc>
                  <a:txBody>
                    <a:bodyPr/>
                    <a:lstStyle/>
                    <a:p>
                      <a:pPr marL="0" marR="0" lvl="0" indent="0" algn="l">
                        <a:lnSpc>
                          <a:spcPct val="100000"/>
                        </a:lnSpc>
                        <a:spcBef>
                          <a:spcPts val="0"/>
                        </a:spcBef>
                        <a:spcAft>
                          <a:spcPts val="0"/>
                        </a:spcAft>
                        <a:buNone/>
                      </a:pPr>
                      <a:r>
                        <a:rPr lang="en-US" sz="1800">
                          <a:solidFill>
                            <a:schemeClr val="bg1">
                              <a:lumMod val="65000"/>
                              <a:lumOff val="35000"/>
                            </a:schemeClr>
                          </a:solidFill>
                        </a:rPr>
                        <a:t>Manufacturing (~25 Models)</a:t>
                      </a:r>
                    </a:p>
                  </a:txBody>
                  <a:tcPr marL="152400" marR="152400" marT="76200" marB="76200"/>
                </a:tc>
                <a:tc>
                  <a:txBody>
                    <a:bodyPr/>
                    <a:lstStyle/>
                    <a:p>
                      <a:pPr lvl="0">
                        <a:buNone/>
                      </a:pPr>
                      <a:r>
                        <a:rPr lang="en-US" sz="1800">
                          <a:solidFill>
                            <a:schemeClr val="bg1">
                              <a:lumMod val="75000"/>
                              <a:lumOff val="25000"/>
                            </a:schemeClr>
                          </a:solidFill>
                        </a:rPr>
                        <a:t>Object Detection, Image Classification</a:t>
                      </a:r>
                      <a:endParaRPr lang="en-US" sz="5000"/>
                    </a:p>
                  </a:txBody>
                  <a:tcPr marL="152400" marR="152400" marT="76200" marB="76200"/>
                </a:tc>
                <a:extLst>
                  <a:ext uri="{0D108BD9-81ED-4DB2-BD59-A6C34878D82A}">
                    <a16:rowId xmlns:a16="http://schemas.microsoft.com/office/drawing/2014/main" val="4152058328"/>
                  </a:ext>
                </a:extLst>
              </a:tr>
              <a:tr h="542537">
                <a:tc>
                  <a:txBody>
                    <a:bodyPr/>
                    <a:lstStyle/>
                    <a:p>
                      <a:pPr marL="0" marR="0" lvl="0" indent="0" algn="l">
                        <a:lnSpc>
                          <a:spcPct val="100000"/>
                        </a:lnSpc>
                        <a:spcBef>
                          <a:spcPts val="0"/>
                        </a:spcBef>
                        <a:spcAft>
                          <a:spcPts val="0"/>
                        </a:spcAft>
                        <a:buNone/>
                      </a:pPr>
                      <a:r>
                        <a:rPr lang="en-US" sz="1800">
                          <a:solidFill>
                            <a:schemeClr val="bg1">
                              <a:lumMod val="65000"/>
                              <a:lumOff val="35000"/>
                            </a:schemeClr>
                          </a:solidFill>
                        </a:rPr>
                        <a:t>Retail (~25 models)</a:t>
                      </a:r>
                    </a:p>
                  </a:txBody>
                  <a:tcPr marL="152400" marR="152400" marT="76200" marB="76200"/>
                </a:tc>
                <a:tc>
                  <a:txBody>
                    <a:bodyPr/>
                    <a:lstStyle/>
                    <a:p>
                      <a:r>
                        <a:rPr lang="en-US" sz="1800">
                          <a:solidFill>
                            <a:schemeClr val="bg1">
                              <a:lumMod val="75000"/>
                              <a:lumOff val="25000"/>
                            </a:schemeClr>
                          </a:solidFill>
                        </a:rPr>
                        <a:t>BERT, Transformer</a:t>
                      </a:r>
                    </a:p>
                  </a:txBody>
                  <a:tcPr marL="152400" marR="152400" marT="76200" marB="76200"/>
                </a:tc>
                <a:extLst>
                  <a:ext uri="{0D108BD9-81ED-4DB2-BD59-A6C34878D82A}">
                    <a16:rowId xmlns:a16="http://schemas.microsoft.com/office/drawing/2014/main" val="2715779119"/>
                  </a:ext>
                </a:extLst>
              </a:tr>
              <a:tr h="542537">
                <a:tc>
                  <a:txBody>
                    <a:bodyPr/>
                    <a:lstStyle/>
                    <a:p>
                      <a:pPr lvl="0">
                        <a:buNone/>
                      </a:pPr>
                      <a:r>
                        <a:rPr lang="en-US" sz="1800">
                          <a:solidFill>
                            <a:schemeClr val="bg1">
                              <a:lumMod val="65000"/>
                              <a:lumOff val="35000"/>
                            </a:schemeClr>
                          </a:solidFill>
                        </a:rPr>
                        <a:t>70 </a:t>
                      </a:r>
                      <a:r>
                        <a:rPr lang="en-US" sz="1800" err="1">
                          <a:solidFill>
                            <a:schemeClr val="bg1">
                              <a:lumMod val="65000"/>
                              <a:lumOff val="35000"/>
                            </a:schemeClr>
                          </a:solidFill>
                        </a:rPr>
                        <a:t>TensorRT</a:t>
                      </a:r>
                      <a:r>
                        <a:rPr lang="en-US" sz="1800">
                          <a:solidFill>
                            <a:schemeClr val="bg1">
                              <a:lumMod val="65000"/>
                              <a:lumOff val="35000"/>
                            </a:schemeClr>
                          </a:solidFill>
                        </a:rPr>
                        <a:t> Plans</a:t>
                      </a:r>
                      <a:endParaRPr lang="en-US" sz="5000"/>
                    </a:p>
                  </a:txBody>
                  <a:tcPr marL="152400" marR="152400" marT="76200" marB="76200"/>
                </a:tc>
                <a:tc>
                  <a:txBody>
                    <a:bodyPr/>
                    <a:lstStyle/>
                    <a:p>
                      <a:pPr lvl="0">
                        <a:buNone/>
                      </a:pPr>
                      <a:r>
                        <a:rPr lang="en-US" sz="1800">
                          <a:solidFill>
                            <a:schemeClr val="bg1">
                              <a:lumMod val="75000"/>
                              <a:lumOff val="25000"/>
                            </a:schemeClr>
                          </a:solidFill>
                        </a:rPr>
                        <a:t>Classification/Segmentation for v5, v6, v7</a:t>
                      </a:r>
                      <a:endParaRPr lang="en-US" sz="5000"/>
                    </a:p>
                  </a:txBody>
                  <a:tcPr marL="152400" marR="152400" marT="76200" marB="76200"/>
                </a:tc>
                <a:extLst>
                  <a:ext uri="{0D108BD9-81ED-4DB2-BD59-A6C34878D82A}">
                    <a16:rowId xmlns:a16="http://schemas.microsoft.com/office/drawing/2014/main" val="1306392408"/>
                  </a:ext>
                </a:extLst>
              </a:tr>
              <a:tr h="440057">
                <a:tc>
                  <a:txBody>
                    <a:bodyPr/>
                    <a:lstStyle/>
                    <a:p>
                      <a:pPr marL="0" marR="0" lvl="0" indent="0" algn="l">
                        <a:lnSpc>
                          <a:spcPct val="100000"/>
                        </a:lnSpc>
                        <a:spcBef>
                          <a:spcPts val="0"/>
                        </a:spcBef>
                        <a:spcAft>
                          <a:spcPts val="0"/>
                        </a:spcAft>
                        <a:buNone/>
                      </a:pPr>
                      <a:r>
                        <a:rPr lang="en-US" sz="1800">
                          <a:solidFill>
                            <a:schemeClr val="bg1">
                              <a:lumMod val="65000"/>
                              <a:lumOff val="35000"/>
                            </a:schemeClr>
                          </a:solidFill>
                        </a:rPr>
                        <a:t>Natural Language Processing</a:t>
                      </a:r>
                    </a:p>
                  </a:txBody>
                  <a:tcPr marL="152400" marR="152400" marT="76200" marB="76200"/>
                </a:tc>
                <a:tc>
                  <a:txBody>
                    <a:bodyPr/>
                    <a:lstStyle/>
                    <a:p>
                      <a:r>
                        <a:rPr lang="en-US" sz="1800">
                          <a:solidFill>
                            <a:schemeClr val="bg1">
                              <a:lumMod val="75000"/>
                              <a:lumOff val="25000"/>
                            </a:schemeClr>
                          </a:solidFill>
                        </a:rPr>
                        <a:t>25 Bert Configurations</a:t>
                      </a:r>
                    </a:p>
                  </a:txBody>
                  <a:tcPr marL="152400" marR="152400" marT="76200" marB="76200"/>
                </a:tc>
                <a:extLst>
                  <a:ext uri="{0D108BD9-81ED-4DB2-BD59-A6C34878D82A}">
                    <a16:rowId xmlns:a16="http://schemas.microsoft.com/office/drawing/2014/main" val="1886978692"/>
                  </a:ext>
                </a:extLst>
              </a:tr>
              <a:tr h="440057">
                <a:tc>
                  <a:txBody>
                    <a:bodyPr/>
                    <a:lstStyle/>
                    <a:p>
                      <a:pPr marL="0" marR="0" lvl="0" indent="0" algn="l" rtl="0" eaLnBrk="1" fontAlgn="auto" latinLnBrk="0" hangingPunct="1">
                        <a:lnSpc>
                          <a:spcPct val="100000"/>
                        </a:lnSpc>
                        <a:spcBef>
                          <a:spcPts val="0"/>
                        </a:spcBef>
                        <a:spcAft>
                          <a:spcPts val="0"/>
                        </a:spcAft>
                        <a:buFontTx/>
                        <a:buNone/>
                      </a:pPr>
                      <a:r>
                        <a:rPr lang="en-US" sz="1800">
                          <a:solidFill>
                            <a:schemeClr val="bg1">
                              <a:lumMod val="65000"/>
                              <a:lumOff val="35000"/>
                            </a:schemeClr>
                          </a:solidFill>
                        </a:rPr>
                        <a:t>Recommendation Engines</a:t>
                      </a:r>
                    </a:p>
                  </a:txBody>
                  <a:tcPr marL="152400" marR="152400" marT="76200" marB="76200"/>
                </a:tc>
                <a:tc>
                  <a:txBody>
                    <a:bodyPr/>
                    <a:lstStyle/>
                    <a:p>
                      <a:r>
                        <a:rPr lang="en-US" sz="1800">
                          <a:solidFill>
                            <a:schemeClr val="bg1">
                              <a:lumMod val="75000"/>
                              <a:lumOff val="25000"/>
                            </a:schemeClr>
                          </a:solidFill>
                        </a:rPr>
                        <a:t>Neural Collaborative Filtering, VAE</a:t>
                      </a:r>
                    </a:p>
                  </a:txBody>
                  <a:tcPr marL="152400" marR="152400" marT="76200" marB="76200"/>
                </a:tc>
                <a:extLst>
                  <a:ext uri="{0D108BD9-81ED-4DB2-BD59-A6C34878D82A}">
                    <a16:rowId xmlns:a16="http://schemas.microsoft.com/office/drawing/2014/main" val="1214985134"/>
                  </a:ext>
                </a:extLst>
              </a:tr>
              <a:tr h="440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bg1">
                              <a:lumMod val="65000"/>
                              <a:lumOff val="35000"/>
                            </a:schemeClr>
                          </a:solidFill>
                        </a:rPr>
                        <a:t>Speech</a:t>
                      </a:r>
                    </a:p>
                  </a:txBody>
                  <a:tcPr marL="152400" marR="152400" marT="76200" marB="76200"/>
                </a:tc>
                <a:tc>
                  <a:txBody>
                    <a:bodyPr/>
                    <a:lstStyle/>
                    <a:p>
                      <a:r>
                        <a:rPr lang="en-US" sz="1800">
                          <a:solidFill>
                            <a:schemeClr val="bg1">
                              <a:lumMod val="75000"/>
                              <a:lumOff val="25000"/>
                            </a:schemeClr>
                          </a:solidFill>
                        </a:rPr>
                        <a:t>Jasper, </a:t>
                      </a:r>
                      <a:r>
                        <a:rPr lang="en-US" sz="1800" err="1">
                          <a:solidFill>
                            <a:schemeClr val="bg1">
                              <a:lumMod val="75000"/>
                              <a:lumOff val="25000"/>
                            </a:schemeClr>
                          </a:solidFill>
                        </a:rPr>
                        <a:t>Tacotron</a:t>
                      </a:r>
                      <a:r>
                        <a:rPr lang="en-US" sz="1800">
                          <a:solidFill>
                            <a:schemeClr val="bg1">
                              <a:lumMod val="75000"/>
                              <a:lumOff val="25000"/>
                            </a:schemeClr>
                          </a:solidFill>
                        </a:rPr>
                        <a:t>, </a:t>
                      </a:r>
                      <a:r>
                        <a:rPr lang="en-US" sz="1800" err="1">
                          <a:solidFill>
                            <a:schemeClr val="bg1">
                              <a:lumMod val="75000"/>
                              <a:lumOff val="25000"/>
                            </a:schemeClr>
                          </a:solidFill>
                        </a:rPr>
                        <a:t>WaveGlow</a:t>
                      </a:r>
                      <a:endParaRPr lang="en-US" sz="1800">
                        <a:solidFill>
                          <a:schemeClr val="bg1">
                            <a:lumMod val="75000"/>
                            <a:lumOff val="25000"/>
                          </a:schemeClr>
                        </a:solidFill>
                      </a:endParaRPr>
                    </a:p>
                  </a:txBody>
                  <a:tcPr marL="152400" marR="152400" marT="76200" marB="76200"/>
                </a:tc>
                <a:extLst>
                  <a:ext uri="{0D108BD9-81ED-4DB2-BD59-A6C34878D82A}">
                    <a16:rowId xmlns:a16="http://schemas.microsoft.com/office/drawing/2014/main" val="623375300"/>
                  </a:ext>
                </a:extLst>
              </a:tr>
              <a:tr h="440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rPr>
                        <a:t>Translation</a:t>
                      </a:r>
                    </a:p>
                  </a:txBody>
                  <a:tcPr marL="152400" marR="152400" marT="76200" marB="76200"/>
                </a:tc>
                <a:tc>
                  <a:txBody>
                    <a:bodyPr/>
                    <a:lstStyle/>
                    <a:p>
                      <a:r>
                        <a:rPr lang="en-US" sz="1800" dirty="0">
                          <a:solidFill>
                            <a:schemeClr val="bg1">
                              <a:lumMod val="75000"/>
                              <a:lumOff val="25000"/>
                            </a:schemeClr>
                          </a:solidFill>
                        </a:rPr>
                        <a:t>GNMT</a:t>
                      </a:r>
                    </a:p>
                  </a:txBody>
                  <a:tcPr marL="152400" marR="152400" marT="76200" marB="76200"/>
                </a:tc>
                <a:extLst>
                  <a:ext uri="{0D108BD9-81ED-4DB2-BD59-A6C34878D82A}">
                    <a16:rowId xmlns:a16="http://schemas.microsoft.com/office/drawing/2014/main" val="3202319736"/>
                  </a:ext>
                </a:extLst>
              </a:tr>
            </a:tbl>
          </a:graphicData>
        </a:graphic>
      </p:graphicFrame>
    </p:spTree>
    <p:extLst>
      <p:ext uri="{BB962C8B-B14F-4D97-AF65-F5344CB8AC3E}">
        <p14:creationId xmlns:p14="http://schemas.microsoft.com/office/powerpoint/2010/main" val="377199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This applies not only to training but inference as well</a:t>
            </a:r>
            <a:endParaRPr lang="en-US" dirty="0"/>
          </a:p>
        </p:txBody>
      </p:sp>
    </p:spTree>
    <p:extLst>
      <p:ext uri="{BB962C8B-B14F-4D97-AF65-F5344CB8AC3E}">
        <p14:creationId xmlns:p14="http://schemas.microsoft.com/office/powerpoint/2010/main" val="182007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Code quality is key</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Dramatic differences in model performance</a:t>
            </a:r>
          </a:p>
        </p:txBody>
      </p:sp>
      <p:pic>
        <p:nvPicPr>
          <p:cNvPr id="9" name="Content Placeholder 8">
            <a:extLst>
              <a:ext uri="{FF2B5EF4-FFF2-40B4-BE49-F238E27FC236}">
                <a16:creationId xmlns:a16="http://schemas.microsoft.com/office/drawing/2014/main" id="{E75AFC03-338A-4875-9A82-5D9F495CEC9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036634" y="4034543"/>
            <a:ext cx="10214728" cy="4967710"/>
          </a:xfrm>
          <a:prstGeom prst="rect">
            <a:avLst/>
          </a:prstGeom>
        </p:spPr>
      </p:pic>
      <p:sp>
        <p:nvSpPr>
          <p:cNvPr id="11" name="Rectangle 10">
            <a:extLst>
              <a:ext uri="{FF2B5EF4-FFF2-40B4-BE49-F238E27FC236}">
                <a16:creationId xmlns:a16="http://schemas.microsoft.com/office/drawing/2014/main" id="{2A13A05F-1FFF-4FA7-A827-0B472CF6F13B}"/>
              </a:ext>
            </a:extLst>
          </p:cNvPr>
          <p:cNvSpPr/>
          <p:nvPr/>
        </p:nvSpPr>
        <p:spPr>
          <a:xfrm>
            <a:off x="-95623" y="9902280"/>
            <a:ext cx="12186023" cy="323165"/>
          </a:xfrm>
          <a:prstGeom prst="rect">
            <a:avLst/>
          </a:prstGeom>
        </p:spPr>
        <p:txBody>
          <a:bodyPr wrap="square">
            <a:spAutoFit/>
          </a:bodyPr>
          <a:lstStyle/>
          <a:p>
            <a:r>
              <a:rPr lang="en-US" sz="1500" dirty="0">
                <a:solidFill>
                  <a:schemeClr val="bg1"/>
                </a:solidFill>
                <a:hlinkClick r:id="rId3"/>
              </a:rPr>
              <a:t>https://cloudblogs.microsoft.com/opensource/2020/01/21/microsoft-onnx-open-source-optimizations-transformer-inference-gpu-cpu</a:t>
            </a:r>
            <a:r>
              <a:rPr lang="en-US" sz="1500" dirty="0">
                <a:solidFill>
                  <a:schemeClr val="bg1"/>
                </a:solidFill>
              </a:rPr>
              <a:t> </a:t>
            </a:r>
          </a:p>
        </p:txBody>
      </p:sp>
      <p:sp>
        <p:nvSpPr>
          <p:cNvPr id="5" name="Rectangle 4">
            <a:extLst>
              <a:ext uri="{FF2B5EF4-FFF2-40B4-BE49-F238E27FC236}">
                <a16:creationId xmlns:a16="http://schemas.microsoft.com/office/drawing/2014/main" id="{8E48454E-71A8-4057-96B3-28044953BB1F}"/>
              </a:ext>
            </a:extLst>
          </p:cNvPr>
          <p:cNvSpPr/>
          <p:nvPr/>
        </p:nvSpPr>
        <p:spPr>
          <a:xfrm>
            <a:off x="5626478" y="3410395"/>
            <a:ext cx="4221027" cy="451342"/>
          </a:xfrm>
          <a:prstGeom prst="rect">
            <a:avLst/>
          </a:prstGeom>
        </p:spPr>
        <p:txBody>
          <a:bodyPr wrap="none">
            <a:spAutoFit/>
          </a:bodyPr>
          <a:lstStyle/>
          <a:p>
            <a:r>
              <a:rPr lang="en-US" kern="0" dirty="0">
                <a:solidFill>
                  <a:srgbClr val="76B900"/>
                </a:solidFill>
                <a:latin typeface="Trebuchet MS" panose="020B0603020202020204" pitchFamily="34" charset="0"/>
                <a:ea typeface="+mn-ea"/>
              </a:rPr>
              <a:t>3-layer BERT with 128 sequence length</a:t>
            </a:r>
            <a:endParaRPr lang="en-US" sz="2333" dirty="0"/>
          </a:p>
        </p:txBody>
      </p:sp>
    </p:spTree>
    <p:extLst>
      <p:ext uri="{BB962C8B-B14F-4D97-AF65-F5344CB8AC3E}">
        <p14:creationId xmlns:p14="http://schemas.microsoft.com/office/powerpoint/2010/main" val="190216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err="1"/>
              <a:t>OPTIMIzING</a:t>
            </a:r>
            <a:r>
              <a:rPr lang="en-GB" dirty="0"/>
              <a:t> inference with TensorRT</a:t>
            </a:r>
            <a:endParaRPr lang="en-US" dirty="0"/>
          </a:p>
        </p:txBody>
      </p:sp>
    </p:spTree>
    <p:extLst>
      <p:ext uri="{BB962C8B-B14F-4D97-AF65-F5344CB8AC3E}">
        <p14:creationId xmlns:p14="http://schemas.microsoft.com/office/powerpoint/2010/main" val="38960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65"/>
          <p:cNvSpPr txBox="1">
            <a:spLocks noGrp="1"/>
          </p:cNvSpPr>
          <p:nvPr>
            <p:ph type="title"/>
          </p:nvPr>
        </p:nvSpPr>
        <p:spPr/>
        <p:txBody>
          <a:bodyPr/>
          <a:lstStyle/>
          <a:p>
            <a:pPr lvl="0"/>
            <a:r>
              <a:rPr lang="en-US" dirty="0">
                <a:sym typeface="Trebuchet MS"/>
              </a:rPr>
              <a:t>NVIDIA </a:t>
            </a:r>
            <a:r>
              <a:rPr lang="en-US" dirty="0"/>
              <a:t>TENSORRT</a:t>
            </a:r>
          </a:p>
        </p:txBody>
      </p:sp>
      <p:sp>
        <p:nvSpPr>
          <p:cNvPr id="723" name="Google Shape;723;p165"/>
          <p:cNvSpPr txBox="1">
            <a:spLocks noGrp="1"/>
          </p:cNvSpPr>
          <p:nvPr>
            <p:ph type="body" sz="quarter" idx="10"/>
          </p:nvPr>
        </p:nvSpPr>
        <p:spPr/>
        <p:txBody>
          <a:bodyPr/>
          <a:lstStyle/>
          <a:p>
            <a:pPr lvl="0"/>
            <a:r>
              <a:rPr lang="en-US" dirty="0">
                <a:sym typeface="Trebuchet MS"/>
              </a:rPr>
              <a:t>From Every Framework, Optimized For Each Target Platform</a:t>
            </a:r>
            <a:endParaRPr lang="en-US" dirty="0"/>
          </a:p>
        </p:txBody>
      </p:sp>
      <p:pic>
        <p:nvPicPr>
          <p:cNvPr id="3" name="Picture 2" descr="A picture containing clock&#10;&#10;Description automatically generated">
            <a:extLst>
              <a:ext uri="{FF2B5EF4-FFF2-40B4-BE49-F238E27FC236}">
                <a16:creationId xmlns:a16="http://schemas.microsoft.com/office/drawing/2014/main" id="{9C993494-FC53-4C33-9C6C-720117E410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4949" y="3306339"/>
            <a:ext cx="14531663" cy="5609455"/>
          </a:xfrm>
          <a:prstGeom prst="rect">
            <a:avLst/>
          </a:prstGeom>
        </p:spPr>
      </p:pic>
    </p:spTree>
    <p:extLst>
      <p:ext uri="{BB962C8B-B14F-4D97-AF65-F5344CB8AC3E}">
        <p14:creationId xmlns:p14="http://schemas.microsoft.com/office/powerpoint/2010/main" val="2402825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NLP models are large</a:t>
            </a:r>
          </a:p>
        </p:txBody>
      </p:sp>
      <p:sp>
        <p:nvSpPr>
          <p:cNvPr id="4" name="Text Placeholder 3"/>
          <p:cNvSpPr>
            <a:spLocks noGrp="1"/>
          </p:cNvSpPr>
          <p:nvPr>
            <p:ph type="body" sz="quarter" idx="10"/>
          </p:nvPr>
        </p:nvSpPr>
        <p:spPr/>
        <p:txBody>
          <a:bodyPr/>
          <a:lstStyle/>
          <a:p>
            <a:r>
              <a:rPr lang="en-GB" dirty="0"/>
              <a:t>The Inference cost is high</a:t>
            </a:r>
          </a:p>
        </p:txBody>
      </p:sp>
      <p:sp>
        <p:nvSpPr>
          <p:cNvPr id="10" name="Rectangle 9">
            <a:extLst>
              <a:ext uri="{FF2B5EF4-FFF2-40B4-BE49-F238E27FC236}">
                <a16:creationId xmlns:a16="http://schemas.microsoft.com/office/drawing/2014/main" id="{C00E2906-3887-4394-A6BD-6488760870CC}"/>
              </a:ext>
            </a:extLst>
          </p:cNvPr>
          <p:cNvSpPr/>
          <p:nvPr/>
        </p:nvSpPr>
        <p:spPr>
          <a:xfrm>
            <a:off x="32408" y="9927927"/>
            <a:ext cx="9144000" cy="297454"/>
          </a:xfrm>
          <a:prstGeom prst="rect">
            <a:avLst/>
          </a:prstGeom>
        </p:spPr>
        <p:txBody>
          <a:bodyPr>
            <a:spAutoFit/>
          </a:bodyPr>
          <a:lstStyle/>
          <a:p>
            <a:r>
              <a:rPr lang="en-US" sz="1333" dirty="0">
                <a:solidFill>
                  <a:schemeClr val="bg1"/>
                </a:solidFill>
              </a:rPr>
              <a:t>https://www.microsoft.com/en-us/research/blog/turing-nlg-a-17-billion-parameter-language-model-by-microsoft/</a:t>
            </a:r>
          </a:p>
        </p:txBody>
      </p:sp>
      <p:pic>
        <p:nvPicPr>
          <p:cNvPr id="7" name="Picture 4">
            <a:extLst>
              <a:ext uri="{FF2B5EF4-FFF2-40B4-BE49-F238E27FC236}">
                <a16:creationId xmlns:a16="http://schemas.microsoft.com/office/drawing/2014/main" id="{29D80DA0-37B5-4986-91DB-D73388EAA4D8}"/>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tretch>
            <a:fillRect/>
          </a:stretch>
        </p:blipFill>
        <p:spPr bwMode="auto">
          <a:xfrm>
            <a:off x="4709090" y="3634212"/>
            <a:ext cx="7796880" cy="488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24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cap="all" dirty="0" err="1"/>
              <a:t>T</a:t>
            </a:r>
            <a:r>
              <a:rPr lang="en-US" b="1" dirty="0" err="1"/>
              <a:t>ensor</a:t>
            </a:r>
            <a:r>
              <a:rPr lang="en-US" b="1" cap="all" dirty="0" err="1"/>
              <a:t>RT</a:t>
            </a:r>
            <a:endParaRPr lang="en-US" b="1" cap="all" dirty="0"/>
          </a:p>
        </p:txBody>
      </p:sp>
      <p:sp>
        <p:nvSpPr>
          <p:cNvPr id="5" name="Text Placeholder 4"/>
          <p:cNvSpPr>
            <a:spLocks noGrp="1"/>
          </p:cNvSpPr>
          <p:nvPr>
            <p:ph type="body" sz="quarter" idx="10"/>
          </p:nvPr>
        </p:nvSpPr>
        <p:spPr/>
        <p:txBody>
          <a:bodyPr/>
          <a:lstStyle/>
          <a:p>
            <a:pPr algn="ctr"/>
            <a:r>
              <a:rPr lang="en-US" dirty="0"/>
              <a:t>Optimizations</a:t>
            </a:r>
          </a:p>
        </p:txBody>
      </p:sp>
      <p:sp>
        <p:nvSpPr>
          <p:cNvPr id="13" name="TextBox 12"/>
          <p:cNvSpPr txBox="1"/>
          <p:nvPr/>
        </p:nvSpPr>
        <p:spPr>
          <a:xfrm>
            <a:off x="1080472" y="9817870"/>
            <a:ext cx="8665397" cy="4075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52268" tIns="76127" rIns="152268" bIns="76127" rtlCol="0" anchor="ctr">
            <a:spAutoFit/>
          </a:bodyPr>
          <a:lstStyle/>
          <a:p>
            <a:pPr defTabSz="762015">
              <a:lnSpc>
                <a:spcPct val="90000"/>
              </a:lnSpc>
              <a:defRPr/>
            </a:pPr>
            <a:r>
              <a:rPr lang="en-US" sz="1833" dirty="0">
                <a:solidFill>
                  <a:srgbClr val="76B900"/>
                </a:solidFill>
                <a:latin typeface="Trebuchet MS"/>
              </a:rPr>
              <a:t>developer.nvidia.com/</a:t>
            </a:r>
            <a:r>
              <a:rPr lang="en-US" sz="1833" dirty="0" err="1">
                <a:solidFill>
                  <a:srgbClr val="76B900"/>
                </a:solidFill>
                <a:latin typeface="Trebuchet MS"/>
              </a:rPr>
              <a:t>tensorrt</a:t>
            </a:r>
            <a:endParaRPr lang="en-US" sz="1833" dirty="0">
              <a:solidFill>
                <a:srgbClr val="76B900"/>
              </a:solidFill>
              <a:latin typeface="Trebuchet MS"/>
            </a:endParaRPr>
          </a:p>
        </p:txBody>
      </p:sp>
      <p:pic>
        <p:nvPicPr>
          <p:cNvPr id="14" name="Picture 13">
            <a:extLst>
              <a:ext uri="{FF2B5EF4-FFF2-40B4-BE49-F238E27FC236}">
                <a16:creationId xmlns:a16="http://schemas.microsoft.com/office/drawing/2014/main" id="{F96895E4-2CAF-4C13-B276-DB025B38D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89722" y="2847994"/>
            <a:ext cx="13108557" cy="6667675"/>
          </a:xfrm>
          <a:prstGeom prst="rect">
            <a:avLst/>
          </a:prstGeom>
        </p:spPr>
      </p:pic>
    </p:spTree>
    <p:extLst>
      <p:ext uri="{BB962C8B-B14F-4D97-AF65-F5344CB8AC3E}">
        <p14:creationId xmlns:p14="http://schemas.microsoft.com/office/powerpoint/2010/main" val="3472091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itle 1"/>
          <p:cNvSpPr>
            <a:spLocks noGrp="1"/>
          </p:cNvSpPr>
          <p:nvPr>
            <p:ph type="title"/>
          </p:nvPr>
        </p:nvSpPr>
        <p:spPr/>
        <p:txBody>
          <a:bodyPr/>
          <a:lstStyle/>
          <a:p>
            <a:r>
              <a:rPr lang="en-US" dirty="0"/>
              <a:t>T</a:t>
            </a:r>
            <a:r>
              <a:rPr lang="en-US" cap="none" dirty="0"/>
              <a:t>ensor</a:t>
            </a:r>
            <a:r>
              <a:rPr lang="en-US" dirty="0"/>
              <a:t>RT ONNX PARSER</a:t>
            </a:r>
          </a:p>
        </p:txBody>
      </p:sp>
      <p:sp>
        <p:nvSpPr>
          <p:cNvPr id="239" name="Content Placeholder 4"/>
          <p:cNvSpPr>
            <a:spLocks noGrp="1"/>
          </p:cNvSpPr>
          <p:nvPr>
            <p:ph idx="1"/>
          </p:nvPr>
        </p:nvSpPr>
        <p:spPr/>
        <p:txBody>
          <a:bodyPr/>
          <a:lstStyle/>
          <a:p>
            <a:r>
              <a:rPr lang="en-US" dirty="0"/>
              <a:t>Optimize and deploy models from ONNX-supported frameworks to production</a:t>
            </a:r>
          </a:p>
          <a:p>
            <a:r>
              <a:rPr lang="en-US" sz="2340" dirty="0"/>
              <a:t>Apply TensorRT optimizations to any ONNX framework (Caffe 2, Microsoft Cognitive Toolkit, MxNet &amp; PyTorch)</a:t>
            </a:r>
          </a:p>
          <a:p>
            <a:pPr lvl="0">
              <a:buClr>
                <a:srgbClr val="B3B3B3"/>
              </a:buClr>
            </a:pPr>
            <a:r>
              <a:rPr lang="en-US" sz="2400" dirty="0">
                <a:solidFill>
                  <a:srgbClr val="000000"/>
                </a:solidFill>
              </a:rPr>
              <a:t>Import TensorFlow and </a:t>
            </a:r>
            <a:r>
              <a:rPr lang="en-US" sz="2400" dirty="0" err="1">
                <a:solidFill>
                  <a:srgbClr val="000000"/>
                </a:solidFill>
              </a:rPr>
              <a:t>Keras</a:t>
            </a:r>
            <a:r>
              <a:rPr lang="en-US" sz="2400" dirty="0">
                <a:solidFill>
                  <a:srgbClr val="000000"/>
                </a:solidFill>
              </a:rPr>
              <a:t> through converters (tf2onnx, keras2onnx)</a:t>
            </a:r>
          </a:p>
          <a:p>
            <a:r>
              <a:rPr lang="en-US" sz="2340" dirty="0"/>
              <a:t>Use with C++ and Python apps</a:t>
            </a:r>
          </a:p>
          <a:p>
            <a:r>
              <a:rPr lang="en-US" sz="2340" dirty="0"/>
              <a:t>20+ New Ops in TensorRT 7</a:t>
            </a:r>
          </a:p>
          <a:p>
            <a:r>
              <a:rPr lang="en-US" sz="2340" dirty="0"/>
              <a:t>Support for </a:t>
            </a:r>
            <a:r>
              <a:rPr lang="en-US" sz="2340" dirty="0" err="1"/>
              <a:t>Opset</a:t>
            </a:r>
            <a:r>
              <a:rPr lang="en-US" sz="2340" dirty="0"/>
              <a:t> 11 (See List of </a:t>
            </a:r>
            <a:r>
              <a:rPr lang="en-US" sz="2400" dirty="0">
                <a:hlinkClick r:id="rId3"/>
              </a:rPr>
              <a:t>Supported Ops</a:t>
            </a:r>
            <a:r>
              <a:rPr lang="en-US" sz="2400" dirty="0"/>
              <a:t>)</a:t>
            </a:r>
          </a:p>
        </p:txBody>
      </p:sp>
      <p:sp>
        <p:nvSpPr>
          <p:cNvPr id="240" name="Text Placeholder 5"/>
          <p:cNvSpPr>
            <a:spLocks noGrp="1"/>
          </p:cNvSpPr>
          <p:nvPr>
            <p:ph type="body" sz="quarter" idx="10"/>
          </p:nvPr>
        </p:nvSpPr>
        <p:spPr/>
        <p:txBody>
          <a:bodyPr/>
          <a:lstStyle/>
          <a:p>
            <a:r>
              <a:rPr lang="en-US" dirty="0"/>
              <a:t>High-Performance Inference for ONNX Models</a:t>
            </a:r>
          </a:p>
        </p:txBody>
      </p:sp>
      <p:cxnSp>
        <p:nvCxnSpPr>
          <p:cNvPr id="241" name="Straight Connector 240"/>
          <p:cNvCxnSpPr/>
          <p:nvPr/>
        </p:nvCxnSpPr>
        <p:spPr>
          <a:xfrm>
            <a:off x="9996753" y="1459680"/>
            <a:ext cx="0" cy="777240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descr="Image result for onnx logo">
            <a:extLst>
              <a:ext uri="{FF2B5EF4-FFF2-40B4-BE49-F238E27FC236}">
                <a16:creationId xmlns:a16="http://schemas.microsoft.com/office/drawing/2014/main" id="{BA9E0E36-44AE-445F-B1AB-4F528E88D4D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110806" y="2257780"/>
            <a:ext cx="5473018" cy="1408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64EEECB-081E-41A5-B28B-0FDAFDAD5653}"/>
              </a:ext>
            </a:extLst>
          </p:cNvPr>
          <p:cNvGrpSpPr/>
          <p:nvPr/>
        </p:nvGrpSpPr>
        <p:grpSpPr>
          <a:xfrm>
            <a:off x="10197542" y="4520717"/>
            <a:ext cx="7908432" cy="2431570"/>
            <a:chOff x="6798361" y="3013810"/>
            <a:chExt cx="5272288" cy="1621047"/>
          </a:xfrm>
        </p:grpSpPr>
        <p:pic>
          <p:nvPicPr>
            <p:cNvPr id="2050" name="Picture 2" descr="https://onnx.ai/assets/og_image_caffe2.png">
              <a:extLst>
                <a:ext uri="{FF2B5EF4-FFF2-40B4-BE49-F238E27FC236}">
                  <a16:creationId xmlns:a16="http://schemas.microsoft.com/office/drawing/2014/main" id="{90FEB739-7496-47EF-AB39-B6C871DD7BD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98361" y="3031642"/>
              <a:ext cx="1420884" cy="4131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onnx.ai/assets/chainer_logo.png">
              <a:extLst>
                <a:ext uri="{FF2B5EF4-FFF2-40B4-BE49-F238E27FC236}">
                  <a16:creationId xmlns:a16="http://schemas.microsoft.com/office/drawing/2014/main" id="{845A50FE-FF0D-42FB-8126-CA7EEA090BE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607223" y="3101682"/>
              <a:ext cx="1526167" cy="3199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onnx.ai/assets/pytorch-logo-dark.png">
              <a:extLst>
                <a:ext uri="{FF2B5EF4-FFF2-40B4-BE49-F238E27FC236}">
                  <a16:creationId xmlns:a16="http://schemas.microsoft.com/office/drawing/2014/main" id="{3CA86728-3CF0-4D84-9D53-7D89348829A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280343" y="3736437"/>
              <a:ext cx="1790306" cy="35981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onnx.ai/assets/PaddlePaddle_510x120.gif">
              <a:extLst>
                <a:ext uri="{FF2B5EF4-FFF2-40B4-BE49-F238E27FC236}">
                  <a16:creationId xmlns:a16="http://schemas.microsoft.com/office/drawing/2014/main" id="{85117B8B-B4F3-46A6-9B1E-99FC74CF6DA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59577" y="4118747"/>
              <a:ext cx="2193469" cy="51611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onnx.ai/assets/Matlab-ONNX.png">
              <a:extLst>
                <a:ext uri="{FF2B5EF4-FFF2-40B4-BE49-F238E27FC236}">
                  <a16:creationId xmlns:a16="http://schemas.microsoft.com/office/drawing/2014/main" id="{148A40E4-A660-4F13-A6FC-6879C2513553}"/>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656372" y="3489750"/>
              <a:ext cx="1426732" cy="5706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onnx.ai/assets/ms_cntk_horizontal.png">
              <a:extLst>
                <a:ext uri="{FF2B5EF4-FFF2-40B4-BE49-F238E27FC236}">
                  <a16:creationId xmlns:a16="http://schemas.microsoft.com/office/drawing/2014/main" id="{A6F26F1E-6B2D-407D-8518-3549BF65DC0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412415" y="3013810"/>
              <a:ext cx="1526163" cy="4860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onnx.ai/assets/mxnet.png">
              <a:extLst>
                <a:ext uri="{FF2B5EF4-FFF2-40B4-BE49-F238E27FC236}">
                  <a16:creationId xmlns:a16="http://schemas.microsoft.com/office/drawing/2014/main" id="{CDE755E7-2098-4380-9F6A-FBCFD2617CC9}"/>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832033" y="3671194"/>
              <a:ext cx="1420882" cy="49030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Connector 8">
            <a:extLst>
              <a:ext uri="{FF2B5EF4-FFF2-40B4-BE49-F238E27FC236}">
                <a16:creationId xmlns:a16="http://schemas.microsoft.com/office/drawing/2014/main" id="{253A63B0-926D-43B6-91A4-3AC68BF4F4EC}"/>
              </a:ext>
            </a:extLst>
          </p:cNvPr>
          <p:cNvCxnSpPr/>
          <p:nvPr/>
        </p:nvCxnSpPr>
        <p:spPr>
          <a:xfrm>
            <a:off x="10197542" y="4035207"/>
            <a:ext cx="7908432" cy="0"/>
          </a:xfrm>
          <a:prstGeom prst="line">
            <a:avLst/>
          </a:prstGeom>
          <a:ln w="190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Google Shape;121;p2">
            <a:extLst>
              <a:ext uri="{FF2B5EF4-FFF2-40B4-BE49-F238E27FC236}">
                <a16:creationId xmlns:a16="http://schemas.microsoft.com/office/drawing/2014/main" id="{E551B299-3D74-455A-8B4D-E414E567BB7B}"/>
              </a:ext>
            </a:extLst>
          </p:cNvPr>
          <p:cNvSpPr txBox="1"/>
          <p:nvPr/>
        </p:nvSpPr>
        <p:spPr>
          <a:xfrm>
            <a:off x="1" y="9894650"/>
            <a:ext cx="9628218" cy="392291"/>
          </a:xfrm>
          <a:prstGeom prst="rect">
            <a:avLst/>
          </a:prstGeom>
          <a:noFill/>
          <a:ln>
            <a:noFill/>
          </a:ln>
        </p:spPr>
        <p:txBody>
          <a:bodyPr spcFirstLastPara="1" wrap="square" lIns="137138" tIns="68550" rIns="137138" bIns="68550" anchor="ctr" anchorCtr="0">
            <a:spAutoFit/>
          </a:bodyPr>
          <a:lstStyle/>
          <a:p>
            <a:pPr defTabSz="1371627" fontAlgn="auto">
              <a:lnSpc>
                <a:spcPct val="90000"/>
              </a:lnSpc>
              <a:spcBef>
                <a:spcPts val="0"/>
              </a:spcBef>
              <a:spcAft>
                <a:spcPts val="0"/>
              </a:spcAft>
              <a:defRPr/>
            </a:pPr>
            <a:r>
              <a:rPr lang="en-US" sz="1833">
                <a:solidFill>
                  <a:srgbClr val="76B900"/>
                </a:solidFill>
                <a:latin typeface="Trebuchet MS"/>
                <a:ea typeface="Trebuchet MS"/>
                <a:cs typeface="Trebuchet MS"/>
                <a:sym typeface="Trebuchet MS"/>
              </a:rPr>
              <a:t>developer.nvidia.com/tensorrt</a:t>
            </a:r>
            <a:endParaRPr sz="2700">
              <a:solidFill>
                <a:srgbClr val="FFFFFF"/>
              </a:solidFill>
              <a:latin typeface="Trebuchet MS"/>
              <a:ea typeface="+mn-ea"/>
            </a:endParaRPr>
          </a:p>
        </p:txBody>
      </p:sp>
    </p:spTree>
    <p:extLst>
      <p:ext uri="{BB962C8B-B14F-4D97-AF65-F5344CB8AC3E}">
        <p14:creationId xmlns:p14="http://schemas.microsoft.com/office/powerpoint/2010/main" val="177666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err="1"/>
              <a:t>TensorRT</a:t>
            </a:r>
            <a:endParaRPr lang="en-US" dirty="0"/>
          </a:p>
        </p:txBody>
      </p:sp>
      <p:pic>
        <p:nvPicPr>
          <p:cNvPr id="5" name="Content Placeholder 4">
            <a:extLst>
              <a:ext uri="{FF2B5EF4-FFF2-40B4-BE49-F238E27FC236}">
                <a16:creationId xmlns:a16="http://schemas.microsoft.com/office/drawing/2014/main" id="{47467CCF-F750-4B2F-950A-CEF43F40B9C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41642" y="3139108"/>
            <a:ext cx="7924950" cy="5516660"/>
          </a:xfrm>
          <a:prstGeom prst="rect">
            <a:avLst/>
          </a:prstGeom>
          <a:ln>
            <a:solidFill>
              <a:schemeClr val="bg1"/>
            </a:solidFill>
          </a:ln>
        </p:spPr>
      </p:pic>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Tight integration with DL frameworks</a:t>
            </a:r>
            <a:endParaRPr lang="en-US" dirty="0"/>
          </a:p>
        </p:txBody>
      </p:sp>
      <p:pic>
        <p:nvPicPr>
          <p:cNvPr id="1026" name="Picture 2">
            <a:extLst>
              <a:ext uri="{FF2B5EF4-FFF2-40B4-BE49-F238E27FC236}">
                <a16:creationId xmlns:a16="http://schemas.microsoft.com/office/drawing/2014/main" id="{8A480D7C-B4C3-47A1-BB42-68CCC380A2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19034" y="3139109"/>
            <a:ext cx="8077613" cy="549965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4B3199-310A-4220-87B6-E1E8C2A11A29}"/>
              </a:ext>
            </a:extLst>
          </p:cNvPr>
          <p:cNvSpPr/>
          <p:nvPr/>
        </p:nvSpPr>
        <p:spPr>
          <a:xfrm>
            <a:off x="3816088" y="8867019"/>
            <a:ext cx="2762295" cy="415435"/>
          </a:xfrm>
          <a:prstGeom prst="rect">
            <a:avLst/>
          </a:prstGeom>
        </p:spPr>
        <p:txBody>
          <a:bodyPr wrap="none">
            <a:spAutoFit/>
          </a:bodyPr>
          <a:lstStyle/>
          <a:p>
            <a:pPr algn="ctr" defTabSz="1524030">
              <a:lnSpc>
                <a:spcPct val="90000"/>
              </a:lnSpc>
              <a:spcBef>
                <a:spcPts val="1500"/>
              </a:spcBef>
              <a:spcAft>
                <a:spcPts val="1500"/>
              </a:spcAft>
              <a:buClr>
                <a:srgbClr val="CDCDCD"/>
              </a:buClr>
              <a:buSzPct val="100000"/>
            </a:pPr>
            <a:r>
              <a:rPr lang="en-GB" sz="2333" kern="0" dirty="0" err="1">
                <a:solidFill>
                  <a:srgbClr val="76B900"/>
                </a:solidFill>
                <a:latin typeface="Trebuchet MS" panose="020B0603020202020204" pitchFamily="34" charset="0"/>
                <a:ea typeface="+mn-ea"/>
              </a:rPr>
              <a:t>Pytorch</a:t>
            </a:r>
            <a:r>
              <a:rPr lang="en-GB" sz="2333" kern="0" dirty="0">
                <a:solidFill>
                  <a:srgbClr val="76B900"/>
                </a:solidFill>
                <a:latin typeface="Trebuchet MS" panose="020B0603020202020204" pitchFamily="34" charset="0"/>
                <a:ea typeface="+mn-ea"/>
              </a:rPr>
              <a:t> -&gt; </a:t>
            </a:r>
            <a:r>
              <a:rPr lang="en-GB" sz="2333" kern="0" dirty="0" err="1">
                <a:solidFill>
                  <a:srgbClr val="76B900"/>
                </a:solidFill>
                <a:latin typeface="Trebuchet MS" panose="020B0603020202020204" pitchFamily="34" charset="0"/>
                <a:ea typeface="+mn-ea"/>
              </a:rPr>
              <a:t>TRTorch</a:t>
            </a:r>
            <a:endParaRPr lang="en-US" sz="2333" kern="0" dirty="0">
              <a:solidFill>
                <a:srgbClr val="76B900"/>
              </a:solidFill>
              <a:latin typeface="Trebuchet MS" panose="020B0603020202020204" pitchFamily="34" charset="0"/>
              <a:ea typeface="+mn-ea"/>
            </a:endParaRPr>
          </a:p>
        </p:txBody>
      </p:sp>
      <p:sp>
        <p:nvSpPr>
          <p:cNvPr id="8" name="Rectangle 7">
            <a:extLst>
              <a:ext uri="{FF2B5EF4-FFF2-40B4-BE49-F238E27FC236}">
                <a16:creationId xmlns:a16="http://schemas.microsoft.com/office/drawing/2014/main" id="{285CE958-7731-45D7-A4D1-FEA82C021271}"/>
              </a:ext>
            </a:extLst>
          </p:cNvPr>
          <p:cNvSpPr/>
          <p:nvPr/>
        </p:nvSpPr>
        <p:spPr>
          <a:xfrm>
            <a:off x="12624248" y="8756302"/>
            <a:ext cx="3121367" cy="415435"/>
          </a:xfrm>
          <a:prstGeom prst="rect">
            <a:avLst/>
          </a:prstGeom>
        </p:spPr>
        <p:txBody>
          <a:bodyPr wrap="none">
            <a:spAutoFit/>
          </a:bodyPr>
          <a:lstStyle/>
          <a:p>
            <a:pPr algn="ctr" defTabSz="1524030">
              <a:lnSpc>
                <a:spcPct val="90000"/>
              </a:lnSpc>
              <a:spcBef>
                <a:spcPts val="1500"/>
              </a:spcBef>
              <a:spcAft>
                <a:spcPts val="1500"/>
              </a:spcAft>
              <a:buClr>
                <a:srgbClr val="CDCDCD"/>
              </a:buClr>
              <a:buSzPct val="100000"/>
            </a:pPr>
            <a:r>
              <a:rPr lang="en-GB" sz="2333" kern="0" dirty="0">
                <a:solidFill>
                  <a:srgbClr val="76B900"/>
                </a:solidFill>
                <a:latin typeface="Trebuchet MS" panose="020B0603020202020204" pitchFamily="34" charset="0"/>
                <a:ea typeface="+mn-ea"/>
              </a:rPr>
              <a:t>TensorFlow -&gt; TF-TRT</a:t>
            </a:r>
            <a:endParaRPr lang="en-US" sz="2333" kern="0" dirty="0">
              <a:solidFill>
                <a:srgbClr val="76B900"/>
              </a:solidFill>
              <a:latin typeface="Trebuchet MS" panose="020B0603020202020204" pitchFamily="34" charset="0"/>
              <a:ea typeface="+mn-ea"/>
            </a:endParaRPr>
          </a:p>
        </p:txBody>
      </p:sp>
    </p:spTree>
    <p:extLst>
      <p:ext uri="{BB962C8B-B14F-4D97-AF65-F5344CB8AC3E}">
        <p14:creationId xmlns:p14="http://schemas.microsoft.com/office/powerpoint/2010/main" val="8318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Widely Adopted</a:t>
            </a:r>
          </a:p>
        </p:txBody>
      </p:sp>
      <p:sp>
        <p:nvSpPr>
          <p:cNvPr id="4" name="Text Placeholder 3">
            <a:extLst>
              <a:ext uri="{FF2B5EF4-FFF2-40B4-BE49-F238E27FC236}">
                <a16:creationId xmlns:a16="http://schemas.microsoft.com/office/drawing/2014/main" id="{4C427980-2B50-4DAA-ADEC-A208DF2402C9}"/>
              </a:ext>
            </a:extLst>
          </p:cNvPr>
          <p:cNvSpPr>
            <a:spLocks noGrp="1"/>
          </p:cNvSpPr>
          <p:nvPr>
            <p:ph type="body" sz="quarter" idx="10"/>
          </p:nvPr>
        </p:nvSpPr>
        <p:spPr/>
        <p:txBody>
          <a:bodyPr/>
          <a:lstStyle/>
          <a:p>
            <a:r>
              <a:rPr lang="en-GB" dirty="0"/>
              <a:t>Accelerating most demanding applications</a:t>
            </a:r>
            <a:endParaRPr lang="en-US" dirty="0"/>
          </a:p>
        </p:txBody>
      </p:sp>
      <p:pic>
        <p:nvPicPr>
          <p:cNvPr id="19" name="Picture 18">
            <a:extLst>
              <a:ext uri="{FF2B5EF4-FFF2-40B4-BE49-F238E27FC236}">
                <a16:creationId xmlns:a16="http://schemas.microsoft.com/office/drawing/2014/main" id="{08D5D52E-24E2-424F-9F06-0E1D36268C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17935" y="7174172"/>
            <a:ext cx="3168033" cy="1737660"/>
          </a:xfrm>
          <a:prstGeom prst="rect">
            <a:avLst/>
          </a:prstGeom>
        </p:spPr>
      </p:pic>
      <p:pic>
        <p:nvPicPr>
          <p:cNvPr id="34" name="Picture 33">
            <a:extLst>
              <a:ext uri="{FF2B5EF4-FFF2-40B4-BE49-F238E27FC236}">
                <a16:creationId xmlns:a16="http://schemas.microsoft.com/office/drawing/2014/main" id="{665AA51B-00B3-4B69-922B-FE8CE62979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97087" y="3636327"/>
            <a:ext cx="1878310" cy="489730"/>
          </a:xfrm>
          <a:prstGeom prst="rect">
            <a:avLst/>
          </a:prstGeom>
        </p:spPr>
      </p:pic>
      <p:pic>
        <p:nvPicPr>
          <p:cNvPr id="48" name="Picture 47">
            <a:extLst>
              <a:ext uri="{FF2B5EF4-FFF2-40B4-BE49-F238E27FC236}">
                <a16:creationId xmlns:a16="http://schemas.microsoft.com/office/drawing/2014/main" id="{E7B5BF7A-512D-47AE-964A-F1262A469A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32973" y="4707088"/>
            <a:ext cx="2206538" cy="1070288"/>
          </a:xfrm>
          <a:prstGeom prst="rect">
            <a:avLst/>
          </a:prstGeom>
        </p:spPr>
      </p:pic>
      <p:pic>
        <p:nvPicPr>
          <p:cNvPr id="54" name="Picture 14" descr="Image result for sktelecom logo">
            <a:extLst>
              <a:ext uri="{FF2B5EF4-FFF2-40B4-BE49-F238E27FC236}">
                <a16:creationId xmlns:a16="http://schemas.microsoft.com/office/drawing/2014/main" id="{77F18B63-2D36-48C6-8D22-F6F8BD0B10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18767" y="6130117"/>
            <a:ext cx="1737307" cy="68406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8A86045-1A24-44AD-9F09-4121650721CB}"/>
              </a:ext>
            </a:extLst>
          </p:cNvPr>
          <p:cNvGrpSpPr/>
          <p:nvPr/>
        </p:nvGrpSpPr>
        <p:grpSpPr>
          <a:xfrm>
            <a:off x="4698803" y="3309470"/>
            <a:ext cx="2034358" cy="5139167"/>
            <a:chOff x="3132534" y="2206313"/>
            <a:chExt cx="1356239" cy="3426111"/>
          </a:xfrm>
        </p:grpSpPr>
        <p:pic>
          <p:nvPicPr>
            <p:cNvPr id="20" name="Picture 4" descr="Image result for searidge logo">
              <a:extLst>
                <a:ext uri="{FF2B5EF4-FFF2-40B4-BE49-F238E27FC236}">
                  <a16:creationId xmlns:a16="http://schemas.microsoft.com/office/drawing/2014/main" id="{1095426D-4EDC-4361-8B6C-7A27814883B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99004" y="3911145"/>
              <a:ext cx="1023298" cy="102329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baidu company logo">
              <a:extLst>
                <a:ext uri="{FF2B5EF4-FFF2-40B4-BE49-F238E27FC236}">
                  <a16:creationId xmlns:a16="http://schemas.microsoft.com/office/drawing/2014/main" id="{2152CE39-B039-45A1-88EC-C4B6A1B396E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132534" y="2206313"/>
              <a:ext cx="1356239" cy="7536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ibm logo">
              <a:extLst>
                <a:ext uri="{FF2B5EF4-FFF2-40B4-BE49-F238E27FC236}">
                  <a16:creationId xmlns:a16="http://schemas.microsoft.com/office/drawing/2014/main" id="{158321C6-DEC9-4907-BD23-6BFC48E9C72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426943" y="3387838"/>
              <a:ext cx="767421" cy="30696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10A96922-2838-45D0-92AD-47DBD54A024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42610" y="5092563"/>
              <a:ext cx="536086" cy="539861"/>
            </a:xfrm>
            <a:prstGeom prst="rect">
              <a:avLst/>
            </a:prstGeom>
          </p:spPr>
        </p:pic>
      </p:grpSp>
      <p:grpSp>
        <p:nvGrpSpPr>
          <p:cNvPr id="7" name="Group 6">
            <a:extLst>
              <a:ext uri="{FF2B5EF4-FFF2-40B4-BE49-F238E27FC236}">
                <a16:creationId xmlns:a16="http://schemas.microsoft.com/office/drawing/2014/main" id="{1AAF90DE-EC98-4E5C-B6F5-258DAD422EA3}"/>
              </a:ext>
            </a:extLst>
          </p:cNvPr>
          <p:cNvGrpSpPr/>
          <p:nvPr/>
        </p:nvGrpSpPr>
        <p:grpSpPr>
          <a:xfrm>
            <a:off x="1893134" y="3756913"/>
            <a:ext cx="2181773" cy="4827005"/>
            <a:chOff x="1262089" y="2504607"/>
            <a:chExt cx="1454515" cy="3218003"/>
          </a:xfrm>
        </p:grpSpPr>
        <p:pic>
          <p:nvPicPr>
            <p:cNvPr id="42" name="Picture 2" descr="Image result for verizon logo">
              <a:extLst>
                <a:ext uri="{FF2B5EF4-FFF2-40B4-BE49-F238E27FC236}">
                  <a16:creationId xmlns:a16="http://schemas.microsoft.com/office/drawing/2014/main" id="{7E20A9F7-1DB9-4DB3-AF32-B90AEFE5F0A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448432" y="5001392"/>
              <a:ext cx="1081829" cy="7212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51D174D9-8C92-4046-B085-D81429870C4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82850" y="4210078"/>
              <a:ext cx="612993" cy="344502"/>
            </a:xfrm>
            <a:prstGeom prst="rect">
              <a:avLst/>
            </a:prstGeom>
          </p:spPr>
        </p:pic>
        <p:pic>
          <p:nvPicPr>
            <p:cNvPr id="46" name="Picture 2" descr="Image result for ford logo">
              <a:extLst>
                <a:ext uri="{FF2B5EF4-FFF2-40B4-BE49-F238E27FC236}">
                  <a16:creationId xmlns:a16="http://schemas.microsoft.com/office/drawing/2014/main" id="{9472FDC1-C19E-4CF7-81CE-DCA25DDBA86E}"/>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498281" y="3285871"/>
              <a:ext cx="982131" cy="374693"/>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09C5749F-9413-44FE-81FA-A1C2D4D68DCA}"/>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262089" y="2504607"/>
              <a:ext cx="1454515" cy="252960"/>
            </a:xfrm>
            <a:prstGeom prst="rect">
              <a:avLst/>
            </a:prstGeom>
          </p:spPr>
        </p:pic>
      </p:grpSp>
      <p:pic>
        <p:nvPicPr>
          <p:cNvPr id="22" name="Picture 21">
            <a:extLst>
              <a:ext uri="{FF2B5EF4-FFF2-40B4-BE49-F238E27FC236}">
                <a16:creationId xmlns:a16="http://schemas.microsoft.com/office/drawing/2014/main" id="{5A88F906-0D87-466B-8751-F73C64BE4B3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665994" y="7655870"/>
            <a:ext cx="804128" cy="802100"/>
          </a:xfrm>
          <a:prstGeom prst="rect">
            <a:avLst/>
          </a:prstGeom>
        </p:spPr>
      </p:pic>
      <p:pic>
        <p:nvPicPr>
          <p:cNvPr id="44" name="Picture 2" descr="Image result for bytedance logo">
            <a:extLst>
              <a:ext uri="{FF2B5EF4-FFF2-40B4-BE49-F238E27FC236}">
                <a16:creationId xmlns:a16="http://schemas.microsoft.com/office/drawing/2014/main" id="{16ED7FBE-343B-4725-93B2-266B1F4B6B34}"/>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1436178" y="3636325"/>
            <a:ext cx="1925828" cy="49358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132FED64-3830-4445-89A2-4AF2832AA5A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354439" y="6467881"/>
            <a:ext cx="2144228" cy="427775"/>
          </a:xfrm>
          <a:prstGeom prst="rect">
            <a:avLst/>
          </a:prstGeom>
        </p:spPr>
      </p:pic>
      <p:pic>
        <p:nvPicPr>
          <p:cNvPr id="30" name="Picture 4" descr="Image result for kla logo">
            <a:extLst>
              <a:ext uri="{FF2B5EF4-FFF2-40B4-BE49-F238E27FC236}">
                <a16:creationId xmlns:a16="http://schemas.microsoft.com/office/drawing/2014/main" id="{61BFE4AA-0624-43C6-811A-C2BDA3D0E904}"/>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1436177" y="5081758"/>
            <a:ext cx="1779607" cy="60496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A3EFEB9-64DD-4AC2-8308-37BDED8CB3AA}"/>
              </a:ext>
            </a:extLst>
          </p:cNvPr>
          <p:cNvGrpSpPr/>
          <p:nvPr/>
        </p:nvGrpSpPr>
        <p:grpSpPr>
          <a:xfrm>
            <a:off x="14225668" y="3711757"/>
            <a:ext cx="2753200" cy="4844247"/>
            <a:chOff x="9483778" y="2474504"/>
            <a:chExt cx="1835467" cy="3229498"/>
          </a:xfrm>
        </p:grpSpPr>
        <p:pic>
          <p:nvPicPr>
            <p:cNvPr id="43" name="Picture 42">
              <a:extLst>
                <a:ext uri="{FF2B5EF4-FFF2-40B4-BE49-F238E27FC236}">
                  <a16:creationId xmlns:a16="http://schemas.microsoft.com/office/drawing/2014/main" id="{66737015-29FE-4870-BFC6-7443BCE9BCDD}"/>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9483778" y="3168800"/>
              <a:ext cx="1835467" cy="685684"/>
            </a:xfrm>
            <a:prstGeom prst="rect">
              <a:avLst/>
            </a:prstGeom>
          </p:spPr>
        </p:pic>
        <p:pic>
          <p:nvPicPr>
            <p:cNvPr id="24" name="Picture 23">
              <a:extLst>
                <a:ext uri="{FF2B5EF4-FFF2-40B4-BE49-F238E27FC236}">
                  <a16:creationId xmlns:a16="http://schemas.microsoft.com/office/drawing/2014/main" id="{29EF4C76-F580-4426-B82F-F6C99684DE3A}"/>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889862" y="5032463"/>
              <a:ext cx="1023298" cy="671539"/>
            </a:xfrm>
            <a:prstGeom prst="rect">
              <a:avLst/>
            </a:prstGeom>
          </p:spPr>
        </p:pic>
        <p:pic>
          <p:nvPicPr>
            <p:cNvPr id="25" name="Picture 24">
              <a:extLst>
                <a:ext uri="{FF2B5EF4-FFF2-40B4-BE49-F238E27FC236}">
                  <a16:creationId xmlns:a16="http://schemas.microsoft.com/office/drawing/2014/main" id="{701AF2F6-6415-4F85-B2F0-71506BD8D05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742027" y="4255406"/>
              <a:ext cx="1318969" cy="334776"/>
            </a:xfrm>
            <a:prstGeom prst="rect">
              <a:avLst/>
            </a:prstGeom>
          </p:spPr>
        </p:pic>
        <p:pic>
          <p:nvPicPr>
            <p:cNvPr id="31" name="Picture 2" descr="Image result for criteo logo">
              <a:extLst>
                <a:ext uri="{FF2B5EF4-FFF2-40B4-BE49-F238E27FC236}">
                  <a16:creationId xmlns:a16="http://schemas.microsoft.com/office/drawing/2014/main" id="{93072BCC-B92F-4DB6-803F-BDB2745EAD8C}"/>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9811573" y="2474504"/>
              <a:ext cx="1179877" cy="28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7674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Impact on NLP</a:t>
            </a:r>
            <a:endParaRPr lang="en-US" dirty="0"/>
          </a:p>
        </p:txBody>
      </p:sp>
    </p:spTree>
    <p:extLst>
      <p:ext uri="{BB962C8B-B14F-4D97-AF65-F5344CB8AC3E}">
        <p14:creationId xmlns:p14="http://schemas.microsoft.com/office/powerpoint/2010/main" val="151953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481D-20A7-487A-9267-B4B3429BC8B0}"/>
              </a:ext>
            </a:extLst>
          </p:cNvPr>
          <p:cNvSpPr>
            <a:spLocks noGrp="1"/>
          </p:cNvSpPr>
          <p:nvPr>
            <p:ph type="title"/>
          </p:nvPr>
        </p:nvSpPr>
        <p:spPr/>
        <p:txBody>
          <a:bodyPr/>
          <a:lstStyle/>
          <a:p>
            <a:r>
              <a:rPr lang="en-GB" dirty="0" err="1"/>
              <a:t>TensorRT</a:t>
            </a:r>
            <a:endParaRPr lang="en-US" dirty="0"/>
          </a:p>
        </p:txBody>
      </p:sp>
      <p:sp>
        <p:nvSpPr>
          <p:cNvPr id="4" name="Text Placeholder 3">
            <a:extLst>
              <a:ext uri="{FF2B5EF4-FFF2-40B4-BE49-F238E27FC236}">
                <a16:creationId xmlns:a16="http://schemas.microsoft.com/office/drawing/2014/main" id="{27B8EA4F-C362-4145-BC4D-B9BAFB3802F4}"/>
              </a:ext>
            </a:extLst>
          </p:cNvPr>
          <p:cNvSpPr>
            <a:spLocks noGrp="1"/>
          </p:cNvSpPr>
          <p:nvPr>
            <p:ph type="body" sz="quarter" idx="10"/>
          </p:nvPr>
        </p:nvSpPr>
        <p:spPr/>
        <p:txBody>
          <a:bodyPr/>
          <a:lstStyle/>
          <a:p>
            <a:r>
              <a:rPr lang="en-GB" dirty="0"/>
              <a:t>BERT Encoder optimizations</a:t>
            </a:r>
            <a:endParaRPr lang="en-US" dirty="0"/>
          </a:p>
        </p:txBody>
      </p:sp>
      <p:pic>
        <p:nvPicPr>
          <p:cNvPr id="6146" name="Picture 2">
            <a:extLst>
              <a:ext uri="{FF2B5EF4-FFF2-40B4-BE49-F238E27FC236}">
                <a16:creationId xmlns:a16="http://schemas.microsoft.com/office/drawing/2014/main" id="{93AACAB0-EAE9-4AAA-8CF3-D6B12DD85ED8}"/>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528887" y="3556000"/>
            <a:ext cx="132461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3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616F5BA-E8F2-48D3-A7C1-A5E15189BBA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32380" y="6042366"/>
            <a:ext cx="9223240" cy="42446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Custom plugins</a:t>
            </a:r>
            <a:endParaRPr lang="en-US" dirty="0"/>
          </a:p>
        </p:txBody>
      </p:sp>
      <p:sp>
        <p:nvSpPr>
          <p:cNvPr id="11" name="Content Placeholder 10">
            <a:extLst>
              <a:ext uri="{FF2B5EF4-FFF2-40B4-BE49-F238E27FC236}">
                <a16:creationId xmlns:a16="http://schemas.microsoft.com/office/drawing/2014/main" id="{0D06C3E7-711B-431A-A569-A2EA4950960B}"/>
              </a:ext>
            </a:extLst>
          </p:cNvPr>
          <p:cNvSpPr>
            <a:spLocks noGrp="1"/>
          </p:cNvSpPr>
          <p:nvPr>
            <p:ph idx="1"/>
          </p:nvPr>
        </p:nvSpPr>
        <p:spPr>
          <a:xfrm>
            <a:off x="882465" y="3142203"/>
            <a:ext cx="9316893" cy="6198208"/>
          </a:xfrm>
        </p:spPr>
        <p:txBody>
          <a:bodyPr/>
          <a:lstStyle/>
          <a:p>
            <a:pPr marL="571511" indent="-571511">
              <a:spcBef>
                <a:spcPts val="0"/>
              </a:spcBef>
              <a:spcAft>
                <a:spcPts val="1000"/>
              </a:spcAft>
              <a:buFont typeface="Arial" panose="020B0604020202020204" pitchFamily="34" charset="0"/>
              <a:buChar char="•"/>
            </a:pPr>
            <a:r>
              <a:rPr lang="en-GB" sz="3000" dirty="0"/>
              <a:t>Naïve implementation would require a large number of TensorRT elementary layers</a:t>
            </a:r>
          </a:p>
          <a:p>
            <a:pPr marL="571511" indent="-571511">
              <a:spcBef>
                <a:spcPts val="0"/>
              </a:spcBef>
              <a:spcAft>
                <a:spcPts val="1000"/>
              </a:spcAft>
              <a:buFont typeface="Arial" panose="020B0604020202020204" pitchFamily="34" charset="0"/>
              <a:buChar char="•"/>
            </a:pPr>
            <a:r>
              <a:rPr lang="en-GB" sz="3000" dirty="0"/>
              <a:t>For k layers, the naïve implementation would require k-1 memory roundtrips</a:t>
            </a:r>
          </a:p>
          <a:p>
            <a:pPr marL="571511" indent="-571511">
              <a:spcBef>
                <a:spcPts val="0"/>
              </a:spcBef>
              <a:spcAft>
                <a:spcPts val="1000"/>
              </a:spcAft>
              <a:buFont typeface="Arial" panose="020B0604020202020204" pitchFamily="34" charset="0"/>
              <a:buChar char="•"/>
            </a:pPr>
            <a:r>
              <a:rPr lang="en-US" sz="3000" dirty="0"/>
              <a:t>The skip and layer-normalization(LN) layers occur twice per Transformer layer and are fused in a single kernel</a:t>
            </a:r>
            <a:endParaRPr lang="en-GB" sz="3000"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Optimized </a:t>
            </a:r>
            <a:r>
              <a:rPr lang="en-GB" dirty="0" err="1"/>
              <a:t>GeLU</a:t>
            </a:r>
            <a:r>
              <a:rPr lang="en-GB" dirty="0"/>
              <a:t> as well as skip and layer-normalization operations</a:t>
            </a:r>
            <a:endParaRPr lang="en-US" dirty="0"/>
          </a:p>
        </p:txBody>
      </p:sp>
      <p:sp>
        <p:nvSpPr>
          <p:cNvPr id="3" name="Rectangle 2">
            <a:extLst>
              <a:ext uri="{FF2B5EF4-FFF2-40B4-BE49-F238E27FC236}">
                <a16:creationId xmlns:a16="http://schemas.microsoft.com/office/drawing/2014/main" id="{3E36079C-E107-4DAE-B720-55D99AF63E91}"/>
              </a:ext>
            </a:extLst>
          </p:cNvPr>
          <p:cNvSpPr/>
          <p:nvPr/>
        </p:nvSpPr>
        <p:spPr>
          <a:xfrm>
            <a:off x="10293010" y="3423089"/>
            <a:ext cx="9144000" cy="2605393"/>
          </a:xfrm>
          <a:prstGeom prst="rect">
            <a:avLst/>
          </a:prstGeom>
        </p:spPr>
        <p:txBody>
          <a:bodyPr>
            <a:spAutoFit/>
          </a:bodyPr>
          <a:lstStyle/>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x</a:t>
            </a:r>
            <a:r>
              <a:rPr lang="en-US" sz="2333" dirty="0">
                <a:solidFill>
                  <a:srgbClr val="666600"/>
                </a:solidFill>
                <a:latin typeface="Courier New" panose="02070309020205020404" pitchFamily="49" charset="0"/>
              </a:rPr>
              <a:t>^</a:t>
            </a:r>
            <a:r>
              <a:rPr lang="en-US" sz="2333" dirty="0">
                <a:solidFill>
                  <a:srgbClr val="006666"/>
                </a:solidFill>
                <a:latin typeface="Courier New" panose="02070309020205020404" pitchFamily="49" charset="0"/>
              </a:rPr>
              <a:t>3</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c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x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b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tanh</a:t>
            </a:r>
            <a:r>
              <a:rPr lang="en-US" sz="2333" dirty="0">
                <a:solidFill>
                  <a:srgbClr val="666600"/>
                </a:solidFill>
                <a:latin typeface="Courier New" panose="02070309020205020404" pitchFamily="49" charset="0"/>
              </a:rPr>
              <a:t>(</a:t>
            </a:r>
            <a:r>
              <a:rPr lang="en-US" sz="2333" dirty="0">
                <a:solidFill>
                  <a:srgbClr val="660066"/>
                </a:solidFill>
                <a:latin typeface="Courier New" panose="02070309020205020404" pitchFamily="49" charset="0"/>
              </a:rPr>
              <a:t>Result</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x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endParaRPr lang="en-US" sz="2333" dirty="0"/>
          </a:p>
        </p:txBody>
      </p:sp>
      <p:sp>
        <p:nvSpPr>
          <p:cNvPr id="8" name="Rectangle 7">
            <a:extLst>
              <a:ext uri="{FF2B5EF4-FFF2-40B4-BE49-F238E27FC236}">
                <a16:creationId xmlns:a16="http://schemas.microsoft.com/office/drawing/2014/main" id="{A35DE494-195D-404B-91A7-506DFACFB93C}"/>
              </a:ext>
            </a:extLst>
          </p:cNvPr>
          <p:cNvSpPr/>
          <p:nvPr/>
        </p:nvSpPr>
        <p:spPr>
          <a:xfrm>
            <a:off x="10293010" y="2957107"/>
            <a:ext cx="6966972" cy="502766"/>
          </a:xfrm>
          <a:prstGeom prst="rect">
            <a:avLst/>
          </a:prstGeom>
        </p:spPr>
        <p:txBody>
          <a:bodyPr wrap="none">
            <a:spAutoFit/>
          </a:bodyPr>
          <a:lstStyle/>
          <a:p>
            <a:r>
              <a:rPr lang="pt-BR" sz="2667" dirty="0">
                <a:solidFill>
                  <a:schemeClr val="tx2"/>
                </a:solidFill>
                <a:latin typeface="Trebuchet MS" panose="020B0603020202020204" pitchFamily="34" charset="0"/>
                <a:ea typeface="+mn-ea"/>
              </a:rPr>
              <a:t>gelu(x) = a * x * (1 + tanh( b * (x + c * x^3) ))</a:t>
            </a:r>
            <a:endParaRPr lang="en-US" sz="2667" dirty="0">
              <a:solidFill>
                <a:schemeClr val="tx2"/>
              </a:solidFill>
              <a:latin typeface="Trebuchet MS" panose="020B0603020202020204" pitchFamily="34" charset="0"/>
              <a:ea typeface="+mn-ea"/>
            </a:endParaRPr>
          </a:p>
        </p:txBody>
      </p:sp>
    </p:spTree>
    <p:extLst>
      <p:ext uri="{BB962C8B-B14F-4D97-AF65-F5344CB8AC3E}">
        <p14:creationId xmlns:p14="http://schemas.microsoft.com/office/powerpoint/2010/main" val="18049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Custom plugins</a:t>
            </a:r>
            <a:endParaRPr lang="en-US"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Self-attention layer</a:t>
            </a:r>
            <a:endParaRPr lang="en-US" dirty="0"/>
          </a:p>
        </p:txBody>
      </p:sp>
      <p:pic>
        <p:nvPicPr>
          <p:cNvPr id="2050" name="Picture 2">
            <a:extLst>
              <a:ext uri="{FF2B5EF4-FFF2-40B4-BE49-F238E27FC236}">
                <a16:creationId xmlns:a16="http://schemas.microsoft.com/office/drawing/2014/main" id="{8B3C7BC3-BDB3-4173-AA32-E532BFECFEC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90393" y="2904528"/>
            <a:ext cx="14938648" cy="36478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A98E8F-4247-4C41-80E7-634A1BDFC5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1722" y="6552339"/>
            <a:ext cx="14735992" cy="373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10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Implications</a:t>
            </a:r>
            <a:endParaRPr lang="en-US"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Significant impact on latency and throughput (batch 1)</a:t>
            </a:r>
            <a:endParaRPr lang="en-US" dirty="0"/>
          </a:p>
        </p:txBody>
      </p:sp>
      <p:pic>
        <p:nvPicPr>
          <p:cNvPr id="3074" name="Picture 2">
            <a:extLst>
              <a:ext uri="{FF2B5EF4-FFF2-40B4-BE49-F238E27FC236}">
                <a16:creationId xmlns:a16="http://schemas.microsoft.com/office/drawing/2014/main" id="{3311C488-993C-4613-9BD8-958737DB3D8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26964" y="3873636"/>
            <a:ext cx="8034073" cy="49165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E5F1A8-8C9E-49F7-9E82-EEF4BB3BD30B}"/>
              </a:ext>
            </a:extLst>
          </p:cNvPr>
          <p:cNvSpPr/>
          <p:nvPr/>
        </p:nvSpPr>
        <p:spPr>
          <a:xfrm>
            <a:off x="1" y="9815855"/>
            <a:ext cx="16373928" cy="361637"/>
          </a:xfrm>
          <a:prstGeom prst="rect">
            <a:avLst/>
          </a:prstGeom>
        </p:spPr>
        <p:txBody>
          <a:bodyPr wrap="square">
            <a:spAutoFit/>
          </a:bodyPr>
          <a:lstStyle/>
          <a:p>
            <a:r>
              <a:rPr lang="en-US" sz="1750" dirty="0">
                <a:solidFill>
                  <a:srgbClr val="252525"/>
                </a:solidFill>
                <a:latin typeface="DINWebPro"/>
              </a:rPr>
              <a:t>Using a Tesla T4 GPU, BERT optimized with </a:t>
            </a:r>
            <a:r>
              <a:rPr lang="en-US" sz="1750" dirty="0" err="1">
                <a:solidFill>
                  <a:srgbClr val="252525"/>
                </a:solidFill>
                <a:latin typeface="DINWebPro"/>
              </a:rPr>
              <a:t>TensorRT</a:t>
            </a:r>
            <a:r>
              <a:rPr lang="en-US" sz="1750" dirty="0">
                <a:solidFill>
                  <a:srgbClr val="252525"/>
                </a:solidFill>
                <a:latin typeface="DINWebPro"/>
              </a:rPr>
              <a:t> can perform inference in 2.2 </a:t>
            </a:r>
            <a:r>
              <a:rPr lang="en-US" sz="1750" dirty="0" err="1">
                <a:solidFill>
                  <a:srgbClr val="252525"/>
                </a:solidFill>
                <a:latin typeface="DINWebPro"/>
              </a:rPr>
              <a:t>ms</a:t>
            </a:r>
            <a:r>
              <a:rPr lang="en-US" sz="1750" dirty="0">
                <a:solidFill>
                  <a:srgbClr val="252525"/>
                </a:solidFill>
                <a:latin typeface="DINWebPro"/>
              </a:rPr>
              <a:t> for a QA task similar to available in </a:t>
            </a:r>
            <a:r>
              <a:rPr lang="en-US" sz="1750" dirty="0" err="1">
                <a:solidFill>
                  <a:srgbClr val="252525"/>
                </a:solidFill>
                <a:latin typeface="DINWebPro"/>
              </a:rPr>
              <a:t>SQuAD</a:t>
            </a:r>
            <a:r>
              <a:rPr lang="en-US" sz="1750" dirty="0">
                <a:solidFill>
                  <a:srgbClr val="252525"/>
                </a:solidFill>
                <a:latin typeface="DINWebPro"/>
              </a:rPr>
              <a:t> with batch size =1 and sequence length = 128.</a:t>
            </a:r>
            <a:endParaRPr lang="en-US" sz="1750" dirty="0"/>
          </a:p>
        </p:txBody>
      </p:sp>
    </p:spTree>
    <p:extLst>
      <p:ext uri="{BB962C8B-B14F-4D97-AF65-F5344CB8AC3E}">
        <p14:creationId xmlns:p14="http://schemas.microsoft.com/office/powerpoint/2010/main" val="132638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Implications</a:t>
            </a:r>
            <a:endParaRPr lang="en-US"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Significant impact on latency and throughput</a:t>
            </a:r>
            <a:endParaRPr lang="en-US" dirty="0"/>
          </a:p>
        </p:txBody>
      </p:sp>
      <p:pic>
        <p:nvPicPr>
          <p:cNvPr id="2" name="Picture 1">
            <a:extLst>
              <a:ext uri="{FF2B5EF4-FFF2-40B4-BE49-F238E27FC236}">
                <a16:creationId xmlns:a16="http://schemas.microsoft.com/office/drawing/2014/main" id="{672FF3C2-5398-4E8A-8AE9-D545B9AD95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6063" y="4939716"/>
            <a:ext cx="16301357" cy="1924565"/>
          </a:xfrm>
          <a:prstGeom prst="rect">
            <a:avLst/>
          </a:prstGeom>
        </p:spPr>
      </p:pic>
    </p:spTree>
    <p:extLst>
      <p:ext uri="{BB962C8B-B14F-4D97-AF65-F5344CB8AC3E}">
        <p14:creationId xmlns:p14="http://schemas.microsoft.com/office/powerpoint/2010/main" val="413325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Example of a conversational AI application</a:t>
            </a:r>
          </a:p>
        </p:txBody>
      </p:sp>
      <p:pic>
        <p:nvPicPr>
          <p:cNvPr id="8" name="Content Placeholder 7">
            <a:extLst>
              <a:ext uri="{FF2B5EF4-FFF2-40B4-BE49-F238E27FC236}">
                <a16:creationId xmlns:a16="http://schemas.microsoft.com/office/drawing/2014/main" id="{DFBD3367-66A2-4BCA-9180-57E3C4307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92531" y="2946401"/>
            <a:ext cx="14702938" cy="6680595"/>
          </a:xfrm>
          <a:prstGeom prst="rect">
            <a:avLst/>
          </a:prstGeom>
        </p:spPr>
      </p:pic>
    </p:spTree>
    <p:extLst>
      <p:ext uri="{BB962C8B-B14F-4D97-AF65-F5344CB8AC3E}">
        <p14:creationId xmlns:p14="http://schemas.microsoft.com/office/powerpoint/2010/main" val="217019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Beyond BERT</a:t>
            </a:r>
            <a:endParaRPr lang="en-US" dirty="0"/>
          </a:p>
        </p:txBody>
      </p:sp>
    </p:spTree>
    <p:extLst>
      <p:ext uri="{BB962C8B-B14F-4D97-AF65-F5344CB8AC3E}">
        <p14:creationId xmlns:p14="http://schemas.microsoft.com/office/powerpoint/2010/main" val="266034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336A-3BEB-40F2-8234-00A04BA6CAF8}"/>
              </a:ext>
            </a:extLst>
          </p:cNvPr>
          <p:cNvSpPr>
            <a:spLocks noGrp="1"/>
          </p:cNvSpPr>
          <p:nvPr>
            <p:ph type="title"/>
          </p:nvPr>
        </p:nvSpPr>
        <p:spPr/>
        <p:txBody>
          <a:bodyPr/>
          <a:lstStyle/>
          <a:p>
            <a:r>
              <a:rPr lang="en-GB" dirty="0"/>
              <a:t>Faster Transformer</a:t>
            </a:r>
            <a:endParaRPr lang="en-US" dirty="0"/>
          </a:p>
        </p:txBody>
      </p:sp>
      <p:sp>
        <p:nvSpPr>
          <p:cNvPr id="6" name="Content Placeholder 5">
            <a:extLst>
              <a:ext uri="{FF2B5EF4-FFF2-40B4-BE49-F238E27FC236}">
                <a16:creationId xmlns:a16="http://schemas.microsoft.com/office/drawing/2014/main" id="{0549A2F3-EED7-4F13-B24C-5E936CA9E14C}"/>
              </a:ext>
            </a:extLst>
          </p:cNvPr>
          <p:cNvSpPr>
            <a:spLocks noGrp="1"/>
          </p:cNvSpPr>
          <p:nvPr>
            <p:ph idx="1"/>
          </p:nvPr>
        </p:nvSpPr>
        <p:spPr>
          <a:xfrm>
            <a:off x="876300" y="2689333"/>
            <a:ext cx="16581120" cy="6537794"/>
          </a:xfrm>
        </p:spPr>
        <p:txBody>
          <a:bodyPr/>
          <a:lstStyle/>
          <a:p>
            <a:pPr marL="571511" indent="-571511">
              <a:spcBef>
                <a:spcPts val="1000"/>
              </a:spcBef>
              <a:spcAft>
                <a:spcPts val="0"/>
              </a:spcAft>
              <a:buFont typeface="Arial" panose="020B0604020202020204" pitchFamily="34" charset="0"/>
              <a:buChar char="•"/>
            </a:pPr>
            <a:r>
              <a:rPr lang="en-US" sz="3600" dirty="0"/>
              <a:t>Encoder:</a:t>
            </a:r>
          </a:p>
          <a:p>
            <a:pPr marL="1524030" lvl="1" indent="-571511">
              <a:spcBef>
                <a:spcPts val="1000"/>
              </a:spcBef>
              <a:spcAft>
                <a:spcPts val="0"/>
              </a:spcAft>
              <a:buFont typeface="Arial" panose="020B0604020202020204" pitchFamily="34" charset="0"/>
              <a:buChar char="•"/>
            </a:pPr>
            <a:r>
              <a:rPr lang="en-US" sz="3200" dirty="0"/>
              <a:t>1.5x compare to TensorFlow with XLA on FP16</a:t>
            </a:r>
          </a:p>
          <a:p>
            <a:pPr marL="571511" indent="-571511">
              <a:spcBef>
                <a:spcPts val="1000"/>
              </a:spcBef>
              <a:spcAft>
                <a:spcPts val="0"/>
              </a:spcAft>
              <a:buFont typeface="Arial" panose="020B0604020202020204" pitchFamily="34" charset="0"/>
              <a:buChar char="•"/>
            </a:pPr>
            <a:r>
              <a:rPr lang="en-US" sz="3600" dirty="0"/>
              <a:t>Decoder on NVIDIA Tesla T4</a:t>
            </a:r>
          </a:p>
          <a:p>
            <a:pPr marL="1524030" lvl="1" indent="-571511">
              <a:spcBef>
                <a:spcPts val="1000"/>
              </a:spcBef>
              <a:spcAft>
                <a:spcPts val="0"/>
              </a:spcAft>
              <a:buFont typeface="Arial" panose="020B0604020202020204" pitchFamily="34" charset="0"/>
              <a:buChar char="•"/>
            </a:pPr>
            <a:r>
              <a:rPr lang="en-US" sz="3200" dirty="0"/>
              <a:t>2.5x speedup for batch size 1 (online translating scheme)</a:t>
            </a:r>
          </a:p>
          <a:p>
            <a:pPr marL="1524030" lvl="1" indent="-571511">
              <a:spcBef>
                <a:spcPts val="1000"/>
              </a:spcBef>
              <a:spcAft>
                <a:spcPts val="0"/>
              </a:spcAft>
              <a:buFont typeface="Arial" panose="020B0604020202020204" pitchFamily="34" charset="0"/>
              <a:buChar char="•"/>
            </a:pPr>
            <a:r>
              <a:rPr lang="en-US" sz="3200" dirty="0"/>
              <a:t>2x speedup for large batch size in FP16</a:t>
            </a:r>
          </a:p>
          <a:p>
            <a:pPr marL="571511" indent="-571511">
              <a:spcBef>
                <a:spcPts val="1000"/>
              </a:spcBef>
              <a:spcAft>
                <a:spcPts val="0"/>
              </a:spcAft>
              <a:buFont typeface="Arial" panose="020B0604020202020204" pitchFamily="34" charset="0"/>
              <a:buChar char="•"/>
            </a:pPr>
            <a:r>
              <a:rPr lang="en-US" sz="3600" dirty="0"/>
              <a:t>Decoding on NVIDIA Tesla T4</a:t>
            </a:r>
          </a:p>
          <a:p>
            <a:pPr marL="1524030" lvl="1" indent="-571511">
              <a:spcBef>
                <a:spcPts val="1000"/>
              </a:spcBef>
              <a:spcAft>
                <a:spcPts val="0"/>
              </a:spcAft>
              <a:buFont typeface="Arial" panose="020B0604020202020204" pitchFamily="34" charset="0"/>
              <a:buChar char="•"/>
            </a:pPr>
            <a:r>
              <a:rPr lang="en-US" sz="3200" dirty="0"/>
              <a:t>7x speedup for batch size 1 and beam width 4 (online translating scheme)</a:t>
            </a:r>
          </a:p>
          <a:p>
            <a:pPr marL="1524030" lvl="1" indent="-571511">
              <a:spcBef>
                <a:spcPts val="1000"/>
              </a:spcBef>
              <a:spcAft>
                <a:spcPts val="0"/>
              </a:spcAft>
              <a:buFont typeface="Arial" panose="020B0604020202020204" pitchFamily="34" charset="0"/>
              <a:buChar char="•"/>
            </a:pPr>
            <a:r>
              <a:rPr lang="en-US" sz="3200" dirty="0"/>
              <a:t>2x speedup for large batch size in FP16.</a:t>
            </a:r>
          </a:p>
          <a:p>
            <a:pPr marL="571511" indent="-571511">
              <a:spcBef>
                <a:spcPts val="1000"/>
              </a:spcBef>
              <a:spcAft>
                <a:spcPts val="0"/>
              </a:spcAft>
              <a:buFont typeface="Arial" panose="020B0604020202020204" pitchFamily="34" charset="0"/>
              <a:buChar char="•"/>
            </a:pPr>
            <a:r>
              <a:rPr lang="en-US" sz="3600" dirty="0"/>
              <a:t>Decoding on NVIDIA Tesla V100</a:t>
            </a:r>
          </a:p>
          <a:p>
            <a:pPr marL="1524030" lvl="1" indent="-571511">
              <a:spcBef>
                <a:spcPts val="1000"/>
              </a:spcBef>
              <a:spcAft>
                <a:spcPts val="0"/>
              </a:spcAft>
              <a:buFont typeface="Arial" panose="020B0604020202020204" pitchFamily="34" charset="0"/>
              <a:buChar char="•"/>
            </a:pPr>
            <a:r>
              <a:rPr lang="en-US" sz="3200" dirty="0"/>
              <a:t>6x speedup for batch size 1 and beam width 4 (online translating scheme)</a:t>
            </a:r>
          </a:p>
          <a:p>
            <a:pPr marL="1524030" lvl="1" indent="-571511">
              <a:spcBef>
                <a:spcPts val="1000"/>
              </a:spcBef>
              <a:spcAft>
                <a:spcPts val="0"/>
              </a:spcAft>
              <a:buFont typeface="Arial" panose="020B0604020202020204" pitchFamily="34" charset="0"/>
              <a:buChar char="•"/>
            </a:pPr>
            <a:r>
              <a:rPr lang="en-US" sz="3200" dirty="0"/>
              <a:t>3x speedup for large batch size in FP16.</a:t>
            </a:r>
          </a:p>
        </p:txBody>
      </p:sp>
      <p:sp>
        <p:nvSpPr>
          <p:cNvPr id="5" name="Text Placeholder 4">
            <a:extLst>
              <a:ext uri="{FF2B5EF4-FFF2-40B4-BE49-F238E27FC236}">
                <a16:creationId xmlns:a16="http://schemas.microsoft.com/office/drawing/2014/main" id="{05A01362-BCD0-43FA-8D0C-C1F45EC557FE}"/>
              </a:ext>
            </a:extLst>
          </p:cNvPr>
          <p:cNvSpPr>
            <a:spLocks noGrp="1"/>
          </p:cNvSpPr>
          <p:nvPr>
            <p:ph type="body" sz="quarter" idx="10"/>
          </p:nvPr>
        </p:nvSpPr>
        <p:spPr/>
        <p:txBody>
          <a:bodyPr/>
          <a:lstStyle/>
          <a:p>
            <a:r>
              <a:rPr lang="en-GB" dirty="0"/>
              <a:t>Designed for training and inference speed</a:t>
            </a:r>
            <a:endParaRPr lang="en-US" dirty="0"/>
          </a:p>
        </p:txBody>
      </p:sp>
      <p:sp>
        <p:nvSpPr>
          <p:cNvPr id="7" name="Rectangle 6">
            <a:extLst>
              <a:ext uri="{FF2B5EF4-FFF2-40B4-BE49-F238E27FC236}">
                <a16:creationId xmlns:a16="http://schemas.microsoft.com/office/drawing/2014/main" id="{72E2FA37-4FEC-470B-B83F-80025025A521}"/>
              </a:ext>
            </a:extLst>
          </p:cNvPr>
          <p:cNvSpPr/>
          <p:nvPr/>
        </p:nvSpPr>
        <p:spPr>
          <a:xfrm>
            <a:off x="-72570" y="9902280"/>
            <a:ext cx="10250713" cy="323165"/>
          </a:xfrm>
          <a:prstGeom prst="rect">
            <a:avLst/>
          </a:prstGeom>
        </p:spPr>
        <p:txBody>
          <a:bodyPr wrap="square">
            <a:spAutoFit/>
          </a:bodyPr>
          <a:lstStyle/>
          <a:p>
            <a:r>
              <a:rPr lang="en-US" sz="1500" dirty="0">
                <a:hlinkClick r:id="rId2"/>
              </a:rPr>
              <a:t>https://github.com/NVIDIA/DeepLearningExamples/tree/master/FasterTransformer#feature-support-matrix</a:t>
            </a:r>
            <a:endParaRPr lang="en-US" sz="1500" dirty="0"/>
          </a:p>
        </p:txBody>
      </p:sp>
    </p:spTree>
    <p:extLst>
      <p:ext uri="{BB962C8B-B14F-4D97-AF65-F5344CB8AC3E}">
        <p14:creationId xmlns:p14="http://schemas.microsoft.com/office/powerpoint/2010/main" val="270286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Consider using </a:t>
            </a:r>
            <a:r>
              <a:rPr lang="en-GB" dirty="0" err="1"/>
              <a:t>TensorRT</a:t>
            </a:r>
            <a:endParaRPr lang="en-US" dirty="0"/>
          </a:p>
        </p:txBody>
      </p:sp>
    </p:spTree>
    <p:extLst>
      <p:ext uri="{BB962C8B-B14F-4D97-AF65-F5344CB8AC3E}">
        <p14:creationId xmlns:p14="http://schemas.microsoft.com/office/powerpoint/2010/main" val="116309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accent2">
                    <a:lumMod val="40000"/>
                    <a:lumOff val="60000"/>
                  </a:schemeClr>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16243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0469" y="4520914"/>
            <a:ext cx="751533" cy="761972"/>
          </a:xfrm>
          <a:prstGeom prst="rect">
            <a:avLst/>
          </a:prstGeom>
          <a:noFill/>
          <a:ln>
            <a:noFill/>
          </a:ln>
        </p:spPr>
      </p:pic>
      <p:pic>
        <p:nvPicPr>
          <p:cNvPr id="122" name="Google Shape;122;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0469" y="5714976"/>
            <a:ext cx="751533" cy="761972"/>
          </a:xfrm>
          <a:prstGeom prst="rect">
            <a:avLst/>
          </a:prstGeom>
          <a:noFill/>
          <a:ln>
            <a:noFill/>
          </a:ln>
        </p:spPr>
      </p:pic>
      <p:pic>
        <p:nvPicPr>
          <p:cNvPr id="123" name="Google Shape;123;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0469" y="6893327"/>
            <a:ext cx="751533" cy="761972"/>
          </a:xfrm>
          <a:prstGeom prst="rect">
            <a:avLst/>
          </a:prstGeom>
          <a:noFill/>
          <a:ln>
            <a:noFill/>
          </a:ln>
        </p:spPr>
      </p:pic>
      <p:pic>
        <p:nvPicPr>
          <p:cNvPr id="124" name="Google Shape;12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3908171"/>
            <a:ext cx="751533" cy="761972"/>
          </a:xfrm>
          <a:prstGeom prst="rect">
            <a:avLst/>
          </a:prstGeom>
          <a:noFill/>
          <a:ln>
            <a:noFill/>
          </a:ln>
        </p:spPr>
      </p:pic>
      <p:pic>
        <p:nvPicPr>
          <p:cNvPr id="125" name="Google Shape;125;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5117944"/>
            <a:ext cx="751533" cy="761972"/>
          </a:xfrm>
          <a:prstGeom prst="rect">
            <a:avLst/>
          </a:prstGeom>
          <a:noFill/>
          <a:ln>
            <a:noFill/>
          </a:ln>
        </p:spPr>
      </p:pic>
      <p:pic>
        <p:nvPicPr>
          <p:cNvPr id="126" name="Google Shape;126;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6296294"/>
            <a:ext cx="751533" cy="761972"/>
          </a:xfrm>
          <a:prstGeom prst="rect">
            <a:avLst/>
          </a:prstGeom>
          <a:noFill/>
          <a:ln>
            <a:noFill/>
          </a:ln>
        </p:spPr>
      </p:pic>
      <p:pic>
        <p:nvPicPr>
          <p:cNvPr id="127" name="Google Shape;127;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7474646"/>
            <a:ext cx="751533" cy="761972"/>
          </a:xfrm>
          <a:prstGeom prst="rect">
            <a:avLst/>
          </a:prstGeom>
          <a:noFill/>
          <a:ln>
            <a:noFill/>
          </a:ln>
        </p:spPr>
      </p:pic>
      <p:sp>
        <p:nvSpPr>
          <p:cNvPr id="128" name="Google Shape;128;p3"/>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INEFFICIENCY LIMITS INNOVATION</a:t>
            </a:r>
            <a:endParaRPr/>
          </a:p>
        </p:txBody>
      </p:sp>
      <p:sp>
        <p:nvSpPr>
          <p:cNvPr id="129" name="Google Shape;129;p3"/>
          <p:cNvSpPr txBox="1">
            <a:spLocks noGrp="1"/>
          </p:cNvSpPr>
          <p:nvPr>
            <p:ph type="body" idx="2"/>
          </p:nvPr>
        </p:nvSpPr>
        <p:spPr>
          <a:xfrm>
            <a:off x="830580" y="2099222"/>
            <a:ext cx="16626840" cy="875772"/>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dirty="0"/>
              <a:t>Difficulties with deploying data center inference</a:t>
            </a:r>
            <a:endParaRPr dirty="0"/>
          </a:p>
        </p:txBody>
      </p:sp>
      <p:sp>
        <p:nvSpPr>
          <p:cNvPr id="130" name="Google Shape;130;p3"/>
          <p:cNvSpPr/>
          <p:nvPr/>
        </p:nvSpPr>
        <p:spPr>
          <a:xfrm>
            <a:off x="581427" y="2992090"/>
            <a:ext cx="5323500" cy="618800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31" name="Google Shape;131;p3"/>
          <p:cNvSpPr/>
          <p:nvPr/>
        </p:nvSpPr>
        <p:spPr>
          <a:xfrm>
            <a:off x="6520585" y="2992090"/>
            <a:ext cx="5323500" cy="618800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rgbClr val="FF0000"/>
              </a:solidFill>
              <a:latin typeface="Arial"/>
              <a:ea typeface="Arial"/>
              <a:cs typeface="Arial"/>
              <a:sym typeface="Arial"/>
            </a:endParaRPr>
          </a:p>
        </p:txBody>
      </p:sp>
      <p:sp>
        <p:nvSpPr>
          <p:cNvPr id="132" name="Google Shape;132;p3"/>
          <p:cNvSpPr/>
          <p:nvPr/>
        </p:nvSpPr>
        <p:spPr>
          <a:xfrm>
            <a:off x="12407258" y="2992090"/>
            <a:ext cx="5323500" cy="618800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33" name="Google Shape;133;p3"/>
          <p:cNvSpPr txBox="1"/>
          <p:nvPr/>
        </p:nvSpPr>
        <p:spPr>
          <a:xfrm>
            <a:off x="6538342" y="3183670"/>
            <a:ext cx="53235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lt2"/>
              </a:buClr>
              <a:buSzPts val="1800"/>
            </a:pPr>
            <a:r>
              <a:rPr lang="en-US" sz="3000">
                <a:solidFill>
                  <a:schemeClr val="lt2"/>
                </a:solidFill>
                <a:latin typeface="Trebuchet MS"/>
                <a:ea typeface="Trebuchet MS"/>
                <a:cs typeface="Trebuchet MS"/>
                <a:sym typeface="Trebuchet MS"/>
              </a:rPr>
              <a:t>Single Framework Only</a:t>
            </a:r>
            <a:endParaRPr sz="2100">
              <a:solidFill>
                <a:srgbClr val="7F7F7F"/>
              </a:solidFill>
              <a:latin typeface="Trebuchet MS"/>
              <a:ea typeface="Trebuchet MS"/>
              <a:cs typeface="Trebuchet MS"/>
              <a:sym typeface="Trebuchet MS"/>
            </a:endParaRPr>
          </a:p>
        </p:txBody>
      </p:sp>
      <p:sp>
        <p:nvSpPr>
          <p:cNvPr id="134" name="Google Shape;134;p3"/>
          <p:cNvSpPr txBox="1"/>
          <p:nvPr/>
        </p:nvSpPr>
        <p:spPr>
          <a:xfrm>
            <a:off x="966373" y="3201753"/>
            <a:ext cx="4554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lt2"/>
              </a:buClr>
              <a:buSzPts val="1800"/>
            </a:pPr>
            <a:r>
              <a:rPr lang="en-US" sz="3000">
                <a:solidFill>
                  <a:schemeClr val="lt2"/>
                </a:solidFill>
                <a:latin typeface="Trebuchet MS"/>
                <a:ea typeface="Trebuchet MS"/>
                <a:cs typeface="Trebuchet MS"/>
                <a:sym typeface="Trebuchet MS"/>
              </a:rPr>
              <a:t>Single Model Only</a:t>
            </a:r>
            <a:endParaRPr sz="2100">
              <a:solidFill>
                <a:srgbClr val="7F7F7F"/>
              </a:solidFill>
              <a:latin typeface="Trebuchet MS"/>
              <a:ea typeface="Trebuchet MS"/>
              <a:cs typeface="Trebuchet MS"/>
              <a:sym typeface="Trebuchet MS"/>
            </a:endParaRPr>
          </a:p>
        </p:txBody>
      </p:sp>
      <p:sp>
        <p:nvSpPr>
          <p:cNvPr id="135" name="Google Shape;135;p3"/>
          <p:cNvSpPr txBox="1"/>
          <p:nvPr/>
        </p:nvSpPr>
        <p:spPr>
          <a:xfrm>
            <a:off x="12407240" y="3201753"/>
            <a:ext cx="53445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lt2"/>
              </a:buClr>
              <a:buSzPts val="1800"/>
            </a:pPr>
            <a:r>
              <a:rPr lang="en-US" sz="3000">
                <a:solidFill>
                  <a:schemeClr val="lt2"/>
                </a:solidFill>
                <a:latin typeface="Trebuchet MS"/>
                <a:ea typeface="Trebuchet MS"/>
                <a:cs typeface="Trebuchet MS"/>
                <a:sym typeface="Trebuchet MS"/>
              </a:rPr>
              <a:t>Custom Development </a:t>
            </a:r>
            <a:endParaRPr sz="3000">
              <a:solidFill>
                <a:schemeClr val="lt1"/>
              </a:solidFill>
              <a:latin typeface="Trebuchet MS"/>
              <a:ea typeface="Trebuchet MS"/>
              <a:cs typeface="Trebuchet MS"/>
              <a:sym typeface="Trebuchet MS"/>
            </a:endParaRPr>
          </a:p>
        </p:txBody>
      </p:sp>
      <p:sp>
        <p:nvSpPr>
          <p:cNvPr id="136" name="Google Shape;136;p3"/>
          <p:cNvSpPr txBox="1"/>
          <p:nvPr/>
        </p:nvSpPr>
        <p:spPr>
          <a:xfrm>
            <a:off x="966375" y="8337500"/>
            <a:ext cx="4379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dk2"/>
              </a:buClr>
              <a:buSzPts val="1260"/>
            </a:pPr>
            <a:r>
              <a:rPr lang="en-US" sz="2100">
                <a:solidFill>
                  <a:schemeClr val="dk2"/>
                </a:solidFill>
                <a:latin typeface="Trebuchet MS"/>
                <a:ea typeface="Trebuchet MS"/>
                <a:cs typeface="Trebuchet MS"/>
                <a:sym typeface="Trebuchet MS"/>
              </a:rPr>
              <a:t>Some systems are overused while others are underutilized</a:t>
            </a:r>
            <a:endParaRPr sz="3000">
              <a:solidFill>
                <a:schemeClr val="dk2"/>
              </a:solidFill>
              <a:latin typeface="Trebuchet MS"/>
              <a:ea typeface="Trebuchet MS"/>
              <a:cs typeface="Trebuchet MS"/>
              <a:sym typeface="Trebuchet MS"/>
            </a:endParaRPr>
          </a:p>
        </p:txBody>
      </p:sp>
      <p:sp>
        <p:nvSpPr>
          <p:cNvPr id="137" name="Google Shape;137;p3"/>
          <p:cNvSpPr txBox="1"/>
          <p:nvPr/>
        </p:nvSpPr>
        <p:spPr>
          <a:xfrm>
            <a:off x="7004865" y="8359898"/>
            <a:ext cx="4554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dk2"/>
              </a:buClr>
              <a:buSzPts val="1260"/>
            </a:pPr>
            <a:r>
              <a:rPr lang="en-US" sz="2100">
                <a:solidFill>
                  <a:schemeClr val="dk2"/>
                </a:solidFill>
                <a:latin typeface="Trebuchet MS"/>
                <a:ea typeface="Trebuchet MS"/>
                <a:cs typeface="Trebuchet MS"/>
                <a:sym typeface="Trebuchet MS"/>
              </a:rPr>
              <a:t>Solutions can only support</a:t>
            </a:r>
            <a:br>
              <a:rPr lang="en-US" sz="2100">
                <a:solidFill>
                  <a:schemeClr val="dk2"/>
                </a:solidFill>
                <a:latin typeface="Trebuchet MS"/>
                <a:ea typeface="Trebuchet MS"/>
                <a:cs typeface="Trebuchet MS"/>
                <a:sym typeface="Trebuchet MS"/>
              </a:rPr>
            </a:br>
            <a:r>
              <a:rPr lang="en-US" sz="2100">
                <a:solidFill>
                  <a:schemeClr val="dk2"/>
                </a:solidFill>
                <a:latin typeface="Trebuchet MS"/>
                <a:ea typeface="Trebuchet MS"/>
                <a:cs typeface="Trebuchet MS"/>
                <a:sym typeface="Trebuchet MS"/>
              </a:rPr>
              <a:t>models from one framework</a:t>
            </a:r>
            <a:endParaRPr sz="3000">
              <a:solidFill>
                <a:schemeClr val="dk2"/>
              </a:solidFill>
              <a:latin typeface="Trebuchet MS"/>
              <a:ea typeface="Trebuchet MS"/>
              <a:cs typeface="Trebuchet MS"/>
              <a:sym typeface="Trebuchet MS"/>
            </a:endParaRPr>
          </a:p>
        </p:txBody>
      </p:sp>
      <p:sp>
        <p:nvSpPr>
          <p:cNvPr id="138" name="Google Shape;138;p3"/>
          <p:cNvSpPr txBox="1"/>
          <p:nvPr/>
        </p:nvSpPr>
        <p:spPr>
          <a:xfrm>
            <a:off x="12842073" y="8337482"/>
            <a:ext cx="4554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dk2"/>
              </a:buClr>
              <a:buSzPts val="1260"/>
            </a:pPr>
            <a:r>
              <a:rPr lang="en-US" sz="2100">
                <a:solidFill>
                  <a:schemeClr val="dk2"/>
                </a:solidFill>
                <a:latin typeface="Trebuchet MS"/>
                <a:ea typeface="Trebuchet MS"/>
                <a:cs typeface="Trebuchet MS"/>
                <a:sym typeface="Trebuchet MS"/>
              </a:rPr>
              <a:t>Developers need to reinvent the plumbing for every application</a:t>
            </a:r>
            <a:endParaRPr sz="3000">
              <a:solidFill>
                <a:schemeClr val="dk2"/>
              </a:solidFill>
              <a:latin typeface="Trebuchet MS"/>
              <a:ea typeface="Trebuchet MS"/>
              <a:cs typeface="Trebuchet MS"/>
              <a:sym typeface="Trebuchet MS"/>
            </a:endParaRPr>
          </a:p>
        </p:txBody>
      </p:sp>
      <p:grpSp>
        <p:nvGrpSpPr>
          <p:cNvPr id="139" name="Google Shape;139;p3"/>
          <p:cNvGrpSpPr/>
          <p:nvPr/>
        </p:nvGrpSpPr>
        <p:grpSpPr>
          <a:xfrm>
            <a:off x="1084580" y="7396619"/>
            <a:ext cx="1139500" cy="679438"/>
            <a:chOff x="802782" y="4385287"/>
            <a:chExt cx="683700" cy="407663"/>
          </a:xfrm>
        </p:grpSpPr>
        <p:pic>
          <p:nvPicPr>
            <p:cNvPr id="140" name="Google Shape;140;p3"/>
            <p:cNvPicPr preferRelativeResize="0"/>
            <p:nvPr/>
          </p:nvPicPr>
          <p:blipFill rotWithShape="1">
            <a:blip r:embed="rId4" cstate="email">
              <a:alphaModFix amt="44000"/>
              <a:extLst>
                <a:ext uri="{28A0092B-C50C-407E-A947-70E740481C1C}">
                  <a14:useLocalDpi xmlns:a14="http://schemas.microsoft.com/office/drawing/2010/main"/>
                </a:ext>
              </a:extLst>
            </a:blip>
            <a:srcRect/>
            <a:stretch/>
          </p:blipFill>
          <p:spPr>
            <a:xfrm>
              <a:off x="943546" y="4385287"/>
              <a:ext cx="402078" cy="407663"/>
            </a:xfrm>
            <a:prstGeom prst="rect">
              <a:avLst/>
            </a:prstGeom>
            <a:noFill/>
            <a:ln>
              <a:noFill/>
            </a:ln>
          </p:spPr>
        </p:pic>
        <p:sp>
          <p:nvSpPr>
            <p:cNvPr id="141" name="Google Shape;141;p3"/>
            <p:cNvSpPr/>
            <p:nvPr/>
          </p:nvSpPr>
          <p:spPr>
            <a:xfrm>
              <a:off x="802782" y="4435229"/>
              <a:ext cx="683700" cy="276900"/>
            </a:xfrm>
            <a:prstGeom prst="rect">
              <a:avLst/>
            </a:prstGeom>
            <a:noFill/>
            <a:ln>
              <a:noFill/>
            </a:ln>
          </p:spPr>
          <p:txBody>
            <a:bodyPr spcFirstLastPara="1" wrap="square" lIns="152375" tIns="76167" rIns="152375" bIns="76167" anchor="t" anchorCtr="0">
              <a:noAutofit/>
            </a:bodyPr>
            <a:lstStyle/>
            <a:p>
              <a:pPr algn="ctr">
                <a:spcBef>
                  <a:spcPts val="0"/>
                </a:spcBef>
                <a:spcAft>
                  <a:spcPts val="0"/>
                </a:spcAft>
                <a:buClr>
                  <a:schemeClr val="dk2"/>
                </a:buClr>
                <a:buSzPts val="1200"/>
              </a:pPr>
              <a:r>
                <a:rPr lang="en-US" sz="2000" b="1">
                  <a:solidFill>
                    <a:schemeClr val="dk2"/>
                  </a:solidFill>
                  <a:latin typeface="Trebuchet MS"/>
                  <a:ea typeface="Trebuchet MS"/>
                  <a:cs typeface="Trebuchet MS"/>
                  <a:sym typeface="Trebuchet MS"/>
                </a:rPr>
                <a:t>ASR</a:t>
              </a:r>
              <a:endParaRPr sz="3000">
                <a:solidFill>
                  <a:schemeClr val="lt1"/>
                </a:solidFill>
                <a:latin typeface="Arial"/>
                <a:ea typeface="Arial"/>
                <a:cs typeface="Arial"/>
                <a:sym typeface="Arial"/>
              </a:endParaRPr>
            </a:p>
          </p:txBody>
        </p:sp>
      </p:grpSp>
      <p:pic>
        <p:nvPicPr>
          <p:cNvPr id="142" name="Google Shape;142;p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3445325" y="4345872"/>
            <a:ext cx="3247583" cy="3229407"/>
          </a:xfrm>
          <a:prstGeom prst="rect">
            <a:avLst/>
          </a:prstGeom>
          <a:noFill/>
          <a:ln>
            <a:noFill/>
          </a:ln>
        </p:spPr>
      </p:pic>
      <p:pic>
        <p:nvPicPr>
          <p:cNvPr id="143" name="Google Shape;143;p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695685" y="6796837"/>
            <a:ext cx="1144123" cy="489197"/>
          </a:xfrm>
          <a:prstGeom prst="rect">
            <a:avLst/>
          </a:prstGeom>
          <a:noFill/>
          <a:ln>
            <a:noFill/>
          </a:ln>
        </p:spPr>
      </p:pic>
      <p:pic>
        <p:nvPicPr>
          <p:cNvPr id="144" name="Google Shape;144;p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695685" y="6222213"/>
            <a:ext cx="1144123" cy="489197"/>
          </a:xfrm>
          <a:prstGeom prst="rect">
            <a:avLst/>
          </a:prstGeom>
          <a:noFill/>
          <a:ln>
            <a:noFill/>
          </a:ln>
        </p:spPr>
      </p:pic>
      <p:pic>
        <p:nvPicPr>
          <p:cNvPr id="145" name="Google Shape;145;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6790592"/>
            <a:ext cx="1144123" cy="460032"/>
          </a:xfrm>
          <a:prstGeom prst="rect">
            <a:avLst/>
          </a:prstGeom>
          <a:noFill/>
          <a:ln>
            <a:noFill/>
          </a:ln>
        </p:spPr>
      </p:pic>
      <p:pic>
        <p:nvPicPr>
          <p:cNvPr id="146" name="Google Shape;146;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6222214"/>
            <a:ext cx="1144123" cy="460032"/>
          </a:xfrm>
          <a:prstGeom prst="rect">
            <a:avLst/>
          </a:prstGeom>
          <a:noFill/>
          <a:ln>
            <a:noFill/>
          </a:ln>
        </p:spPr>
      </p:pic>
      <p:pic>
        <p:nvPicPr>
          <p:cNvPr id="147" name="Google Shape;147;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5653837"/>
            <a:ext cx="1144123" cy="460032"/>
          </a:xfrm>
          <a:prstGeom prst="rect">
            <a:avLst/>
          </a:prstGeom>
          <a:noFill/>
          <a:ln>
            <a:noFill/>
          </a:ln>
        </p:spPr>
      </p:pic>
      <p:pic>
        <p:nvPicPr>
          <p:cNvPr id="148" name="Google Shape;148;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5085461"/>
            <a:ext cx="1144123" cy="460032"/>
          </a:xfrm>
          <a:prstGeom prst="rect">
            <a:avLst/>
          </a:prstGeom>
          <a:noFill/>
          <a:ln>
            <a:noFill/>
          </a:ln>
        </p:spPr>
      </p:pic>
      <p:pic>
        <p:nvPicPr>
          <p:cNvPr id="149" name="Google Shape;149;p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296497" y="6773743"/>
            <a:ext cx="1151493" cy="489198"/>
          </a:xfrm>
          <a:prstGeom prst="rect">
            <a:avLst/>
          </a:prstGeom>
          <a:noFill/>
          <a:ln>
            <a:noFill/>
          </a:ln>
        </p:spPr>
      </p:pic>
      <p:pic>
        <p:nvPicPr>
          <p:cNvPr id="150" name="Google Shape;150;p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296497" y="6222213"/>
            <a:ext cx="1151493" cy="489198"/>
          </a:xfrm>
          <a:prstGeom prst="rect">
            <a:avLst/>
          </a:prstGeom>
          <a:noFill/>
          <a:ln>
            <a:noFill/>
          </a:ln>
        </p:spPr>
      </p:pic>
      <p:grpSp>
        <p:nvGrpSpPr>
          <p:cNvPr id="151" name="Google Shape;151;p3"/>
          <p:cNvGrpSpPr/>
          <p:nvPr/>
        </p:nvGrpSpPr>
        <p:grpSpPr>
          <a:xfrm>
            <a:off x="2695685" y="7373523"/>
            <a:ext cx="1139500" cy="679438"/>
            <a:chOff x="1714025" y="4356281"/>
            <a:chExt cx="683700" cy="407663"/>
          </a:xfrm>
        </p:grpSpPr>
        <p:pic>
          <p:nvPicPr>
            <p:cNvPr id="152" name="Google Shape;152;p3"/>
            <p:cNvPicPr preferRelativeResize="0"/>
            <p:nvPr/>
          </p:nvPicPr>
          <p:blipFill rotWithShape="1">
            <a:blip r:embed="rId4" cstate="email">
              <a:alphaModFix amt="44000"/>
              <a:extLst>
                <a:ext uri="{28A0092B-C50C-407E-A947-70E740481C1C}">
                  <a14:useLocalDpi xmlns:a14="http://schemas.microsoft.com/office/drawing/2010/main"/>
                </a:ext>
              </a:extLst>
            </a:blip>
            <a:srcRect/>
            <a:stretch/>
          </p:blipFill>
          <p:spPr>
            <a:xfrm>
              <a:off x="1854789" y="4356281"/>
              <a:ext cx="402078" cy="407663"/>
            </a:xfrm>
            <a:prstGeom prst="rect">
              <a:avLst/>
            </a:prstGeom>
            <a:noFill/>
            <a:ln>
              <a:noFill/>
            </a:ln>
          </p:spPr>
        </p:pic>
        <p:sp>
          <p:nvSpPr>
            <p:cNvPr id="153" name="Google Shape;153;p3"/>
            <p:cNvSpPr/>
            <p:nvPr/>
          </p:nvSpPr>
          <p:spPr>
            <a:xfrm>
              <a:off x="1714025" y="4406223"/>
              <a:ext cx="683700" cy="276900"/>
            </a:xfrm>
            <a:prstGeom prst="rect">
              <a:avLst/>
            </a:prstGeom>
            <a:noFill/>
            <a:ln>
              <a:noFill/>
            </a:ln>
          </p:spPr>
          <p:txBody>
            <a:bodyPr spcFirstLastPara="1" wrap="square" lIns="152375" tIns="76167" rIns="152375" bIns="76167" anchor="t" anchorCtr="0">
              <a:noAutofit/>
            </a:bodyPr>
            <a:lstStyle/>
            <a:p>
              <a:pPr algn="ctr">
                <a:spcBef>
                  <a:spcPts val="0"/>
                </a:spcBef>
                <a:spcAft>
                  <a:spcPts val="0"/>
                </a:spcAft>
                <a:buClr>
                  <a:schemeClr val="dk2"/>
                </a:buClr>
                <a:buSzPts val="1200"/>
              </a:pPr>
              <a:r>
                <a:rPr lang="en-US" sz="2000" b="1">
                  <a:solidFill>
                    <a:schemeClr val="dk2"/>
                  </a:solidFill>
                  <a:latin typeface="Trebuchet MS"/>
                  <a:ea typeface="Trebuchet MS"/>
                  <a:cs typeface="Trebuchet MS"/>
                  <a:sym typeface="Trebuchet MS"/>
                </a:rPr>
                <a:t>NLP</a:t>
              </a:r>
              <a:endParaRPr sz="3000">
                <a:solidFill>
                  <a:schemeClr val="lt1"/>
                </a:solidFill>
                <a:latin typeface="Arial"/>
                <a:ea typeface="Arial"/>
                <a:cs typeface="Arial"/>
                <a:sym typeface="Arial"/>
              </a:endParaRPr>
            </a:p>
          </p:txBody>
        </p:sp>
      </p:grpSp>
      <p:grpSp>
        <p:nvGrpSpPr>
          <p:cNvPr id="154" name="Google Shape;154;p3"/>
          <p:cNvGrpSpPr/>
          <p:nvPr/>
        </p:nvGrpSpPr>
        <p:grpSpPr>
          <a:xfrm>
            <a:off x="3734645" y="7279423"/>
            <a:ext cx="2433000" cy="776448"/>
            <a:chOff x="2362440" y="4348017"/>
            <a:chExt cx="1459800" cy="465869"/>
          </a:xfrm>
        </p:grpSpPr>
        <p:pic>
          <p:nvPicPr>
            <p:cNvPr id="155" name="Google Shape;155;p3"/>
            <p:cNvPicPr preferRelativeResize="0"/>
            <p:nvPr/>
          </p:nvPicPr>
          <p:blipFill rotWithShape="1">
            <a:blip r:embed="rId4" cstate="email">
              <a:alphaModFix amt="44000"/>
              <a:extLst>
                <a:ext uri="{28A0092B-C50C-407E-A947-70E740481C1C}">
                  <a14:useLocalDpi xmlns:a14="http://schemas.microsoft.com/office/drawing/2010/main"/>
                </a:ext>
              </a:extLst>
            </a:blip>
            <a:srcRect/>
            <a:stretch/>
          </p:blipFill>
          <p:spPr>
            <a:xfrm>
              <a:off x="2889504" y="4406223"/>
              <a:ext cx="402078" cy="407663"/>
            </a:xfrm>
            <a:prstGeom prst="rect">
              <a:avLst/>
            </a:prstGeom>
            <a:noFill/>
            <a:ln>
              <a:noFill/>
            </a:ln>
          </p:spPr>
        </p:pic>
        <p:sp>
          <p:nvSpPr>
            <p:cNvPr id="156" name="Google Shape;156;p3"/>
            <p:cNvSpPr/>
            <p:nvPr/>
          </p:nvSpPr>
          <p:spPr>
            <a:xfrm>
              <a:off x="2362440" y="4348017"/>
              <a:ext cx="1459800" cy="461700"/>
            </a:xfrm>
            <a:prstGeom prst="rect">
              <a:avLst/>
            </a:prstGeom>
            <a:noFill/>
            <a:ln>
              <a:noFill/>
            </a:ln>
          </p:spPr>
          <p:txBody>
            <a:bodyPr spcFirstLastPara="1" wrap="square" lIns="152375" tIns="76167" rIns="152375" bIns="76167" anchor="t" anchorCtr="0">
              <a:noAutofit/>
            </a:bodyPr>
            <a:lstStyle/>
            <a:p>
              <a:pPr algn="ctr">
                <a:spcBef>
                  <a:spcPts val="0"/>
                </a:spcBef>
                <a:spcAft>
                  <a:spcPts val="0"/>
                </a:spcAft>
                <a:buClr>
                  <a:schemeClr val="dk2"/>
                </a:buClr>
                <a:buSzPts val="1200"/>
              </a:pPr>
              <a:r>
                <a:rPr lang="en-US" sz="2000" b="1">
                  <a:solidFill>
                    <a:schemeClr val="dk2"/>
                  </a:solidFill>
                  <a:latin typeface="Trebuchet MS"/>
                  <a:ea typeface="Trebuchet MS"/>
                  <a:cs typeface="Trebuchet MS"/>
                  <a:sym typeface="Trebuchet MS"/>
                </a:rPr>
                <a:t>Rec-</a:t>
              </a:r>
              <a:br>
                <a:rPr lang="en-US" sz="2000" b="1">
                  <a:solidFill>
                    <a:schemeClr val="dk2"/>
                  </a:solidFill>
                  <a:latin typeface="Trebuchet MS"/>
                  <a:ea typeface="Trebuchet MS"/>
                  <a:cs typeface="Trebuchet MS"/>
                  <a:sym typeface="Trebuchet MS"/>
                </a:rPr>
              </a:br>
              <a:r>
                <a:rPr lang="en-US" sz="2000" b="1">
                  <a:solidFill>
                    <a:schemeClr val="dk2"/>
                  </a:solidFill>
                  <a:latin typeface="Trebuchet MS"/>
                  <a:ea typeface="Trebuchet MS"/>
                  <a:cs typeface="Trebuchet MS"/>
                  <a:sym typeface="Trebuchet MS"/>
                </a:rPr>
                <a:t>ommender</a:t>
              </a:r>
              <a:endParaRPr sz="2000" b="1">
                <a:solidFill>
                  <a:schemeClr val="dk2"/>
                </a:solidFill>
                <a:latin typeface="Trebuchet MS"/>
                <a:ea typeface="Trebuchet MS"/>
                <a:cs typeface="Trebuchet MS"/>
                <a:sym typeface="Trebuchet MS"/>
              </a:endParaRPr>
            </a:p>
          </p:txBody>
        </p:sp>
      </p:grpSp>
      <p:pic>
        <p:nvPicPr>
          <p:cNvPr id="157" name="Google Shape;157;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4531284"/>
            <a:ext cx="1144123" cy="460032"/>
          </a:xfrm>
          <a:prstGeom prst="rect">
            <a:avLst/>
          </a:prstGeom>
          <a:noFill/>
          <a:ln>
            <a:noFill/>
          </a:ln>
        </p:spPr>
      </p:pic>
      <p:sp>
        <p:nvSpPr>
          <p:cNvPr id="158" name="Google Shape;158;p3"/>
          <p:cNvSpPr txBox="1"/>
          <p:nvPr/>
        </p:nvSpPr>
        <p:spPr>
          <a:xfrm>
            <a:off x="1451127" y="3865907"/>
            <a:ext cx="497500" cy="708000"/>
          </a:xfrm>
          <a:prstGeom prst="rect">
            <a:avLst/>
          </a:prstGeom>
          <a:noFill/>
          <a:ln>
            <a:noFill/>
          </a:ln>
        </p:spPr>
        <p:txBody>
          <a:bodyPr spcFirstLastPara="1" wrap="square" lIns="152375" tIns="76167" rIns="152375" bIns="76167" anchor="ctr" anchorCtr="0">
            <a:noAutofit/>
          </a:bodyPr>
          <a:lstStyle/>
          <a:p>
            <a:pPr algn="ctr">
              <a:lnSpc>
                <a:spcPct val="90000"/>
              </a:lnSpc>
              <a:spcBef>
                <a:spcPts val="0"/>
              </a:spcBef>
              <a:spcAft>
                <a:spcPts val="0"/>
              </a:spcAft>
              <a:buClr>
                <a:srgbClr val="FF0000"/>
              </a:buClr>
              <a:buSzPts val="2400"/>
            </a:pPr>
            <a:r>
              <a:rPr lang="en-US" sz="4000" b="1">
                <a:solidFill>
                  <a:srgbClr val="FF0000"/>
                </a:solidFill>
                <a:latin typeface="Arial"/>
                <a:ea typeface="Arial"/>
                <a:cs typeface="Arial"/>
                <a:sym typeface="Arial"/>
              </a:rPr>
              <a:t>!</a:t>
            </a:r>
            <a:endParaRPr sz="3000">
              <a:solidFill>
                <a:schemeClr val="lt1"/>
              </a:solidFill>
              <a:latin typeface="Arial"/>
              <a:ea typeface="Arial"/>
              <a:cs typeface="Arial"/>
              <a:sym typeface="Arial"/>
            </a:endParaRPr>
          </a:p>
        </p:txBody>
      </p:sp>
      <p:grpSp>
        <p:nvGrpSpPr>
          <p:cNvPr id="159" name="Google Shape;159;p3"/>
          <p:cNvGrpSpPr/>
          <p:nvPr/>
        </p:nvGrpSpPr>
        <p:grpSpPr>
          <a:xfrm>
            <a:off x="7505687" y="5564380"/>
            <a:ext cx="983500" cy="983500"/>
            <a:chOff x="4603059" y="2795156"/>
            <a:chExt cx="590100" cy="590100"/>
          </a:xfrm>
        </p:grpSpPr>
        <p:pic>
          <p:nvPicPr>
            <p:cNvPr id="160" name="Google Shape;160;p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701147" y="2996142"/>
              <a:ext cx="401901" cy="221360"/>
            </a:xfrm>
            <a:prstGeom prst="rect">
              <a:avLst/>
            </a:prstGeom>
            <a:noFill/>
            <a:ln>
              <a:noFill/>
            </a:ln>
          </p:spPr>
        </p:pic>
        <p:sp>
          <p:nvSpPr>
            <p:cNvPr id="161" name="Google Shape;161;p3"/>
            <p:cNvSpPr/>
            <p:nvPr/>
          </p:nvSpPr>
          <p:spPr>
            <a:xfrm>
              <a:off x="4603059" y="279515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62" name="Google Shape;162;p3"/>
          <p:cNvGrpSpPr/>
          <p:nvPr/>
        </p:nvGrpSpPr>
        <p:grpSpPr>
          <a:xfrm>
            <a:off x="6607672" y="3790332"/>
            <a:ext cx="983500" cy="983500"/>
            <a:chOff x="3974319" y="2787536"/>
            <a:chExt cx="590100" cy="590100"/>
          </a:xfrm>
        </p:grpSpPr>
        <p:pic>
          <p:nvPicPr>
            <p:cNvPr id="163" name="Google Shape;163;p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129906" y="2910205"/>
              <a:ext cx="289113" cy="303313"/>
            </a:xfrm>
            <a:prstGeom prst="rect">
              <a:avLst/>
            </a:prstGeom>
            <a:noFill/>
            <a:ln>
              <a:noFill/>
            </a:ln>
          </p:spPr>
        </p:pic>
        <p:sp>
          <p:nvSpPr>
            <p:cNvPr id="164" name="Google Shape;164;p3"/>
            <p:cNvSpPr/>
            <p:nvPr/>
          </p:nvSpPr>
          <p:spPr>
            <a:xfrm>
              <a:off x="3974319" y="278753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65" name="Google Shape;165;p3"/>
          <p:cNvGrpSpPr/>
          <p:nvPr/>
        </p:nvGrpSpPr>
        <p:grpSpPr>
          <a:xfrm>
            <a:off x="6607672" y="6161338"/>
            <a:ext cx="983500" cy="983500"/>
            <a:chOff x="5130488" y="3555606"/>
            <a:chExt cx="590100" cy="590100"/>
          </a:xfrm>
        </p:grpSpPr>
        <p:pic>
          <p:nvPicPr>
            <p:cNvPr id="166" name="Google Shape;166;p3"/>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5158412" y="3770768"/>
              <a:ext cx="533828" cy="116809"/>
            </a:xfrm>
            <a:prstGeom prst="rect">
              <a:avLst/>
            </a:prstGeom>
            <a:noFill/>
            <a:ln>
              <a:noFill/>
            </a:ln>
          </p:spPr>
        </p:pic>
        <p:sp>
          <p:nvSpPr>
            <p:cNvPr id="167" name="Google Shape;167;p3"/>
            <p:cNvSpPr/>
            <p:nvPr/>
          </p:nvSpPr>
          <p:spPr>
            <a:xfrm>
              <a:off x="5130488" y="355560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68" name="Google Shape;168;p3"/>
          <p:cNvGrpSpPr/>
          <p:nvPr/>
        </p:nvGrpSpPr>
        <p:grpSpPr>
          <a:xfrm>
            <a:off x="7505687" y="6757382"/>
            <a:ext cx="983500" cy="983500"/>
            <a:chOff x="5425518" y="2869596"/>
            <a:chExt cx="590100" cy="590100"/>
          </a:xfrm>
        </p:grpSpPr>
        <p:pic>
          <p:nvPicPr>
            <p:cNvPr id="169" name="Google Shape;169;p3"/>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453931" y="3090547"/>
              <a:ext cx="540823" cy="107303"/>
            </a:xfrm>
            <a:prstGeom prst="rect">
              <a:avLst/>
            </a:prstGeom>
            <a:noFill/>
            <a:ln>
              <a:noFill/>
            </a:ln>
          </p:spPr>
        </p:pic>
        <p:sp>
          <p:nvSpPr>
            <p:cNvPr id="170" name="Google Shape;170;p3"/>
            <p:cNvSpPr/>
            <p:nvPr/>
          </p:nvSpPr>
          <p:spPr>
            <a:xfrm>
              <a:off x="5425518" y="286959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cxnSp>
        <p:nvCxnSpPr>
          <p:cNvPr id="171" name="Google Shape;171;p3"/>
          <p:cNvCxnSpPr>
            <a:stCxn id="172" idx="6"/>
            <a:endCxn id="173" idx="2"/>
          </p:cNvCxnSpPr>
          <p:nvPr/>
        </p:nvCxnSpPr>
        <p:spPr>
          <a:xfrm>
            <a:off x="7591172" y="5467585"/>
            <a:ext cx="3183000" cy="0"/>
          </a:xfrm>
          <a:prstGeom prst="straightConnector1">
            <a:avLst/>
          </a:prstGeom>
          <a:noFill/>
          <a:ln w="9525" cap="flat" cmpd="sng">
            <a:solidFill>
              <a:schemeClr val="accent4"/>
            </a:solidFill>
            <a:prstDash val="solid"/>
            <a:round/>
            <a:headEnd type="none" w="sm" len="sm"/>
            <a:tailEnd type="triangle" w="med" len="med"/>
          </a:ln>
        </p:spPr>
      </p:cxnSp>
      <p:cxnSp>
        <p:nvCxnSpPr>
          <p:cNvPr id="174" name="Google Shape;174;p3"/>
          <p:cNvCxnSpPr>
            <a:stCxn id="161" idx="6"/>
            <a:endCxn id="175" idx="2"/>
          </p:cNvCxnSpPr>
          <p:nvPr/>
        </p:nvCxnSpPr>
        <p:spPr>
          <a:xfrm>
            <a:off x="8489187" y="6056130"/>
            <a:ext cx="1383500" cy="0"/>
          </a:xfrm>
          <a:prstGeom prst="straightConnector1">
            <a:avLst/>
          </a:prstGeom>
          <a:noFill/>
          <a:ln w="9525" cap="flat" cmpd="sng">
            <a:solidFill>
              <a:schemeClr val="accent4"/>
            </a:solidFill>
            <a:prstDash val="solid"/>
            <a:round/>
            <a:headEnd type="none" w="sm" len="sm"/>
            <a:tailEnd type="triangle" w="med" len="med"/>
          </a:ln>
        </p:spPr>
      </p:cxnSp>
      <p:cxnSp>
        <p:nvCxnSpPr>
          <p:cNvPr id="176" name="Google Shape;176;p3"/>
          <p:cNvCxnSpPr>
            <a:stCxn id="177" idx="6"/>
            <a:endCxn id="178" idx="2"/>
          </p:cNvCxnSpPr>
          <p:nvPr/>
        </p:nvCxnSpPr>
        <p:spPr>
          <a:xfrm>
            <a:off x="8489187" y="4872460"/>
            <a:ext cx="1383500" cy="0"/>
          </a:xfrm>
          <a:prstGeom prst="straightConnector1">
            <a:avLst/>
          </a:prstGeom>
          <a:noFill/>
          <a:ln w="9525" cap="flat" cmpd="sng">
            <a:solidFill>
              <a:schemeClr val="accent4"/>
            </a:solidFill>
            <a:prstDash val="solid"/>
            <a:round/>
            <a:headEnd type="none" w="sm" len="sm"/>
            <a:tailEnd type="triangle" w="med" len="med"/>
          </a:ln>
        </p:spPr>
      </p:cxnSp>
      <p:cxnSp>
        <p:nvCxnSpPr>
          <p:cNvPr id="179" name="Google Shape;179;p3"/>
          <p:cNvCxnSpPr>
            <a:stCxn id="164" idx="6"/>
            <a:endCxn id="180" idx="2"/>
          </p:cNvCxnSpPr>
          <p:nvPr/>
        </p:nvCxnSpPr>
        <p:spPr>
          <a:xfrm>
            <a:off x="7591172" y="4282082"/>
            <a:ext cx="3183000" cy="0"/>
          </a:xfrm>
          <a:prstGeom prst="straightConnector1">
            <a:avLst/>
          </a:prstGeom>
          <a:noFill/>
          <a:ln w="9525" cap="flat" cmpd="sng">
            <a:solidFill>
              <a:schemeClr val="accent4"/>
            </a:solidFill>
            <a:prstDash val="solid"/>
            <a:round/>
            <a:headEnd type="none" w="sm" len="sm"/>
            <a:tailEnd type="triangle" w="med" len="med"/>
          </a:ln>
        </p:spPr>
      </p:cxnSp>
      <p:grpSp>
        <p:nvGrpSpPr>
          <p:cNvPr id="181" name="Google Shape;181;p3"/>
          <p:cNvGrpSpPr/>
          <p:nvPr/>
        </p:nvGrpSpPr>
        <p:grpSpPr>
          <a:xfrm>
            <a:off x="6607672" y="4975835"/>
            <a:ext cx="983500" cy="983500"/>
            <a:chOff x="5921074" y="2811711"/>
            <a:chExt cx="590100" cy="590100"/>
          </a:xfrm>
        </p:grpSpPr>
        <p:sp>
          <p:nvSpPr>
            <p:cNvPr id="172" name="Google Shape;172;p3"/>
            <p:cNvSpPr/>
            <p:nvPr/>
          </p:nvSpPr>
          <p:spPr>
            <a:xfrm>
              <a:off x="5921074" y="2811711"/>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pic>
          <p:nvPicPr>
            <p:cNvPr id="182" name="Google Shape;182;p3"/>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983770" y="2948654"/>
              <a:ext cx="471014" cy="352678"/>
            </a:xfrm>
            <a:prstGeom prst="rect">
              <a:avLst/>
            </a:prstGeom>
            <a:noFill/>
            <a:ln>
              <a:noFill/>
            </a:ln>
          </p:spPr>
        </p:pic>
      </p:grpSp>
      <p:grpSp>
        <p:nvGrpSpPr>
          <p:cNvPr id="183" name="Google Shape;183;p3"/>
          <p:cNvGrpSpPr/>
          <p:nvPr/>
        </p:nvGrpSpPr>
        <p:grpSpPr>
          <a:xfrm>
            <a:off x="6607672" y="7346840"/>
            <a:ext cx="983500" cy="983500"/>
            <a:chOff x="4957305" y="3666722"/>
            <a:chExt cx="590100" cy="590100"/>
          </a:xfrm>
        </p:grpSpPr>
        <p:pic>
          <p:nvPicPr>
            <p:cNvPr id="184" name="Google Shape;184;p3"/>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993629" y="3871049"/>
              <a:ext cx="528980" cy="174854"/>
            </a:xfrm>
            <a:prstGeom prst="rect">
              <a:avLst/>
            </a:prstGeom>
            <a:noFill/>
            <a:ln>
              <a:noFill/>
            </a:ln>
          </p:spPr>
        </p:pic>
        <p:sp>
          <p:nvSpPr>
            <p:cNvPr id="185" name="Google Shape;185;p3"/>
            <p:cNvSpPr/>
            <p:nvPr/>
          </p:nvSpPr>
          <p:spPr>
            <a:xfrm>
              <a:off x="4957305" y="3666722"/>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86" name="Google Shape;186;p3"/>
          <p:cNvGrpSpPr/>
          <p:nvPr/>
        </p:nvGrpSpPr>
        <p:grpSpPr>
          <a:xfrm>
            <a:off x="7505687" y="4380710"/>
            <a:ext cx="983500" cy="983500"/>
            <a:chOff x="5147409" y="3753737"/>
            <a:chExt cx="590100" cy="590100"/>
          </a:xfrm>
        </p:grpSpPr>
        <p:pic>
          <p:nvPicPr>
            <p:cNvPr id="187" name="Google Shape;187;p3"/>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5207186" y="3906813"/>
              <a:ext cx="477599" cy="262627"/>
            </a:xfrm>
            <a:prstGeom prst="rect">
              <a:avLst/>
            </a:prstGeom>
            <a:noFill/>
            <a:ln>
              <a:noFill/>
            </a:ln>
          </p:spPr>
        </p:pic>
        <p:sp>
          <p:nvSpPr>
            <p:cNvPr id="177" name="Google Shape;177;p3"/>
            <p:cNvSpPr/>
            <p:nvPr/>
          </p:nvSpPr>
          <p:spPr>
            <a:xfrm>
              <a:off x="5147409" y="3753737"/>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sp>
        <p:nvSpPr>
          <p:cNvPr id="180" name="Google Shape;180;p3"/>
          <p:cNvSpPr/>
          <p:nvPr/>
        </p:nvSpPr>
        <p:spPr>
          <a:xfrm>
            <a:off x="10774353" y="3790332"/>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88" name="Google Shape;188;p3"/>
          <p:cNvSpPr/>
          <p:nvPr/>
        </p:nvSpPr>
        <p:spPr>
          <a:xfrm>
            <a:off x="10774353" y="6161338"/>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73" name="Google Shape;173;p3"/>
          <p:cNvSpPr/>
          <p:nvPr/>
        </p:nvSpPr>
        <p:spPr>
          <a:xfrm>
            <a:off x="10774353" y="4975835"/>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89" name="Google Shape;189;p3"/>
          <p:cNvSpPr/>
          <p:nvPr/>
        </p:nvSpPr>
        <p:spPr>
          <a:xfrm>
            <a:off x="10774353" y="7346840"/>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75" name="Google Shape;175;p3"/>
          <p:cNvSpPr/>
          <p:nvPr/>
        </p:nvSpPr>
        <p:spPr>
          <a:xfrm>
            <a:off x="9872750" y="5564380"/>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90" name="Google Shape;190;p3"/>
          <p:cNvSpPr/>
          <p:nvPr/>
        </p:nvSpPr>
        <p:spPr>
          <a:xfrm>
            <a:off x="9872750" y="6757382"/>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78" name="Google Shape;178;p3"/>
          <p:cNvSpPr/>
          <p:nvPr/>
        </p:nvSpPr>
        <p:spPr>
          <a:xfrm>
            <a:off x="9872750" y="4380710"/>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cxnSp>
        <p:nvCxnSpPr>
          <p:cNvPr id="191" name="Google Shape;191;p3"/>
          <p:cNvCxnSpPr>
            <a:stCxn id="167" idx="6"/>
          </p:cNvCxnSpPr>
          <p:nvPr/>
        </p:nvCxnSpPr>
        <p:spPr>
          <a:xfrm rot="10800000" flipH="1">
            <a:off x="7591172" y="6617088"/>
            <a:ext cx="3230000" cy="36000"/>
          </a:xfrm>
          <a:prstGeom prst="straightConnector1">
            <a:avLst/>
          </a:prstGeom>
          <a:noFill/>
          <a:ln w="9525" cap="flat" cmpd="sng">
            <a:solidFill>
              <a:schemeClr val="accent4"/>
            </a:solidFill>
            <a:prstDash val="solid"/>
            <a:round/>
            <a:headEnd type="none" w="sm" len="sm"/>
            <a:tailEnd type="triangle" w="med" len="med"/>
          </a:ln>
        </p:spPr>
      </p:cxnSp>
      <p:cxnSp>
        <p:nvCxnSpPr>
          <p:cNvPr id="192" name="Google Shape;192;p3"/>
          <p:cNvCxnSpPr>
            <a:stCxn id="185" idx="6"/>
            <a:endCxn id="189" idx="2"/>
          </p:cNvCxnSpPr>
          <p:nvPr/>
        </p:nvCxnSpPr>
        <p:spPr>
          <a:xfrm>
            <a:off x="7591172" y="7838590"/>
            <a:ext cx="3183000" cy="0"/>
          </a:xfrm>
          <a:prstGeom prst="straightConnector1">
            <a:avLst/>
          </a:prstGeom>
          <a:noFill/>
          <a:ln w="9525" cap="flat" cmpd="sng">
            <a:solidFill>
              <a:schemeClr val="accent4"/>
            </a:solidFill>
            <a:prstDash val="solid"/>
            <a:round/>
            <a:headEnd type="none" w="sm" len="sm"/>
            <a:tailEnd type="triangle" w="med" len="med"/>
          </a:ln>
        </p:spPr>
      </p:cxnSp>
      <p:cxnSp>
        <p:nvCxnSpPr>
          <p:cNvPr id="193" name="Google Shape;193;p3"/>
          <p:cNvCxnSpPr>
            <a:stCxn id="170" idx="6"/>
            <a:endCxn id="190" idx="2"/>
          </p:cNvCxnSpPr>
          <p:nvPr/>
        </p:nvCxnSpPr>
        <p:spPr>
          <a:xfrm>
            <a:off x="8489187" y="7249132"/>
            <a:ext cx="1383500" cy="0"/>
          </a:xfrm>
          <a:prstGeom prst="straightConnector1">
            <a:avLst/>
          </a:prstGeom>
          <a:noFill/>
          <a:ln w="9525" cap="flat" cmpd="sng">
            <a:solidFill>
              <a:schemeClr val="accent4"/>
            </a:solidFill>
            <a:prstDash val="solid"/>
            <a:round/>
            <a:headEnd type="none" w="sm" len="sm"/>
            <a:tailEnd type="triangle" w="med" len="med"/>
          </a:ln>
        </p:spPr>
      </p:cxnSp>
      <p:cxnSp>
        <p:nvCxnSpPr>
          <p:cNvPr id="194" name="Google Shape;194;p3"/>
          <p:cNvCxnSpPr/>
          <p:nvPr/>
        </p:nvCxnSpPr>
        <p:spPr>
          <a:xfrm rot="10800000" flipH="1">
            <a:off x="1091720" y="4452802"/>
            <a:ext cx="4379000" cy="15500"/>
          </a:xfrm>
          <a:prstGeom prst="straightConnector1">
            <a:avLst/>
          </a:prstGeom>
          <a:noFill/>
          <a:ln w="9525" cap="flat" cmpd="sng">
            <a:solidFill>
              <a:srgbClr val="C00000"/>
            </a:solidFill>
            <a:prstDash val="dash"/>
            <a:round/>
            <a:headEnd type="none" w="sm" len="sm"/>
            <a:tailEnd type="none" w="sm" len="sm"/>
          </a:ln>
        </p:spPr>
      </p:cxnSp>
    </p:spTree>
    <p:extLst>
      <p:ext uri="{BB962C8B-B14F-4D97-AF65-F5344CB8AC3E}">
        <p14:creationId xmlns:p14="http://schemas.microsoft.com/office/powerpoint/2010/main" val="23838536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NVIDIA TRITON INFERENCE SERVER</a:t>
            </a:r>
            <a:endParaRPr/>
          </a:p>
        </p:txBody>
      </p:sp>
      <p:sp>
        <p:nvSpPr>
          <p:cNvPr id="200" name="Google Shape;200;p4"/>
          <p:cNvSpPr txBox="1">
            <a:spLocks noGrp="1"/>
          </p:cNvSpPr>
          <p:nvPr>
            <p:ph type="body" idx="2"/>
          </p:nvPr>
        </p:nvSpPr>
        <p:spPr>
          <a:xfrm>
            <a:off x="830580" y="2099222"/>
            <a:ext cx="16626840" cy="875772"/>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dirty="0"/>
              <a:t>Production data center inference server</a:t>
            </a:r>
            <a:endParaRPr dirty="0"/>
          </a:p>
        </p:txBody>
      </p:sp>
      <p:sp>
        <p:nvSpPr>
          <p:cNvPr id="201" name="Google Shape;201;p4"/>
          <p:cNvSpPr/>
          <p:nvPr/>
        </p:nvSpPr>
        <p:spPr>
          <a:xfrm>
            <a:off x="11026273" y="2666988"/>
            <a:ext cx="6542500" cy="6078000"/>
          </a:xfrm>
          <a:prstGeom prst="rect">
            <a:avLst/>
          </a:prstGeom>
          <a:noFill/>
          <a:ln>
            <a:noFill/>
          </a:ln>
        </p:spPr>
        <p:txBody>
          <a:bodyPr spcFirstLastPara="1" wrap="square" lIns="152375" tIns="76167" rIns="152375" bIns="76167" anchor="t" anchorCtr="0">
            <a:noAutofit/>
          </a:bodyPr>
          <a:lstStyle/>
          <a:p>
            <a:pPr>
              <a:spcBef>
                <a:spcPts val="3000"/>
              </a:spcBef>
              <a:spcAft>
                <a:spcPts val="0"/>
              </a:spcAft>
              <a:buClr>
                <a:schemeClr val="dk2"/>
              </a:buClr>
              <a:buSzPts val="1800"/>
            </a:pPr>
            <a:r>
              <a:rPr lang="en-US" sz="3000" dirty="0">
                <a:solidFill>
                  <a:schemeClr val="dk2"/>
                </a:solidFill>
                <a:latin typeface="Trebuchet MS"/>
                <a:ea typeface="Trebuchet MS"/>
                <a:cs typeface="Trebuchet MS"/>
                <a:sym typeface="Trebuchet MS"/>
              </a:rPr>
              <a:t>Maximize real-time inference performance of GPUs</a:t>
            </a:r>
            <a:endParaRPr sz="3000" dirty="0">
              <a:solidFill>
                <a:schemeClr val="dk2"/>
              </a:solidFill>
              <a:latin typeface="Arial"/>
              <a:ea typeface="Arial"/>
              <a:cs typeface="Arial"/>
              <a:sym typeface="Arial"/>
            </a:endParaRPr>
          </a:p>
          <a:p>
            <a:pPr>
              <a:spcBef>
                <a:spcPts val="0"/>
              </a:spcBef>
              <a:spcAft>
                <a:spcPts val="0"/>
              </a:spcAft>
              <a:buClr>
                <a:schemeClr val="lt1"/>
              </a:buClr>
              <a:buSzPts val="1800"/>
            </a:pPr>
            <a:endParaRPr sz="3000" dirty="0">
              <a:solidFill>
                <a:schemeClr val="dk2"/>
              </a:solidFill>
              <a:latin typeface="Trebuchet MS"/>
              <a:ea typeface="Trebuchet MS"/>
              <a:cs typeface="Trebuchet MS"/>
              <a:sym typeface="Trebuchet MS"/>
            </a:endParaRPr>
          </a:p>
          <a:p>
            <a:pPr>
              <a:spcBef>
                <a:spcPts val="0"/>
              </a:spcBef>
              <a:spcAft>
                <a:spcPts val="0"/>
              </a:spcAft>
              <a:buClr>
                <a:schemeClr val="dk2"/>
              </a:buClr>
              <a:buSzPts val="1800"/>
            </a:pPr>
            <a:r>
              <a:rPr lang="en-US" sz="3000" dirty="0">
                <a:solidFill>
                  <a:schemeClr val="dk2"/>
                </a:solidFill>
                <a:latin typeface="Trebuchet MS"/>
                <a:ea typeface="Trebuchet MS"/>
                <a:cs typeface="Trebuchet MS"/>
                <a:sym typeface="Trebuchet MS"/>
              </a:rPr>
              <a:t>Quickly deploy and manage multiple models per GPU per node  </a:t>
            </a:r>
            <a:endParaRPr sz="3000" dirty="0">
              <a:solidFill>
                <a:schemeClr val="dk2"/>
              </a:solidFill>
              <a:latin typeface="Arial"/>
              <a:ea typeface="Arial"/>
              <a:cs typeface="Arial"/>
              <a:sym typeface="Arial"/>
            </a:endParaRPr>
          </a:p>
          <a:p>
            <a:pPr>
              <a:spcBef>
                <a:spcPts val="3000"/>
              </a:spcBef>
              <a:spcAft>
                <a:spcPts val="0"/>
              </a:spcAft>
              <a:buClr>
                <a:srgbClr val="000000"/>
              </a:buClr>
              <a:buSzPts val="1800"/>
            </a:pPr>
            <a:r>
              <a:rPr lang="en-US" sz="3000" dirty="0">
                <a:solidFill>
                  <a:schemeClr val="dk2"/>
                </a:solidFill>
                <a:latin typeface="Trebuchet MS"/>
                <a:ea typeface="Trebuchet MS"/>
                <a:cs typeface="Trebuchet MS"/>
                <a:sym typeface="Trebuchet MS"/>
              </a:rPr>
              <a:t>Easily scale to heterogeneous GPUs and multi GPU nodes</a:t>
            </a:r>
            <a:endParaRPr sz="3000" dirty="0">
              <a:solidFill>
                <a:schemeClr val="dk2"/>
              </a:solidFill>
              <a:latin typeface="Trebuchet MS"/>
              <a:ea typeface="Trebuchet MS"/>
              <a:cs typeface="Trebuchet MS"/>
              <a:sym typeface="Trebuchet MS"/>
            </a:endParaRPr>
          </a:p>
          <a:p>
            <a:pPr>
              <a:spcBef>
                <a:spcPts val="3000"/>
              </a:spcBef>
              <a:spcAft>
                <a:spcPts val="0"/>
              </a:spcAft>
              <a:buClr>
                <a:schemeClr val="dk2"/>
              </a:buClr>
              <a:buSzPts val="1800"/>
            </a:pPr>
            <a:r>
              <a:rPr lang="en-US" sz="3000" dirty="0">
                <a:solidFill>
                  <a:schemeClr val="dk2"/>
                </a:solidFill>
                <a:latin typeface="Trebuchet MS"/>
                <a:ea typeface="Trebuchet MS"/>
                <a:cs typeface="Trebuchet MS"/>
                <a:sym typeface="Trebuchet MS"/>
              </a:rPr>
              <a:t>Integrates with orchestration systems and auto-scalers via latency and health metrics</a:t>
            </a:r>
            <a:endParaRPr dirty="0"/>
          </a:p>
          <a:p>
            <a:pPr>
              <a:spcBef>
                <a:spcPts val="3000"/>
              </a:spcBef>
              <a:spcAft>
                <a:spcPts val="0"/>
              </a:spcAft>
              <a:buClr>
                <a:schemeClr val="dk2"/>
              </a:buClr>
              <a:buSzPts val="1800"/>
            </a:pPr>
            <a:r>
              <a:rPr lang="en-US" sz="3000" dirty="0">
                <a:solidFill>
                  <a:schemeClr val="dk2"/>
                </a:solidFill>
                <a:latin typeface="Trebuchet MS"/>
                <a:ea typeface="Trebuchet MS"/>
                <a:cs typeface="Trebuchet MS"/>
                <a:sym typeface="Trebuchet MS"/>
              </a:rPr>
              <a:t>Now open source for thorough customization and integration</a:t>
            </a:r>
            <a:endParaRPr sz="3000" dirty="0">
              <a:solidFill>
                <a:schemeClr val="dk2"/>
              </a:solidFill>
              <a:latin typeface="Trebuchet MS"/>
              <a:ea typeface="Trebuchet MS"/>
              <a:cs typeface="Trebuchet MS"/>
              <a:sym typeface="Trebuchet MS"/>
            </a:endParaRPr>
          </a:p>
        </p:txBody>
      </p:sp>
      <p:pic>
        <p:nvPicPr>
          <p:cNvPr id="202" name="Google Shape;202;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34661" y="5742838"/>
            <a:ext cx="830698" cy="830698"/>
          </a:xfrm>
          <a:prstGeom prst="rect">
            <a:avLst/>
          </a:prstGeom>
          <a:noFill/>
          <a:ln>
            <a:noFill/>
          </a:ln>
        </p:spPr>
      </p:pic>
      <p:pic>
        <p:nvPicPr>
          <p:cNvPr id="203" name="Google Shape;203;p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0410" y="6573537"/>
            <a:ext cx="939200" cy="939200"/>
          </a:xfrm>
          <a:prstGeom prst="rect">
            <a:avLst/>
          </a:prstGeom>
          <a:noFill/>
          <a:ln>
            <a:noFill/>
          </a:ln>
        </p:spPr>
      </p:pic>
      <p:pic>
        <p:nvPicPr>
          <p:cNvPr id="204" name="Google Shape;204;p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77311" y="7512736"/>
            <a:ext cx="1145402" cy="1145402"/>
          </a:xfrm>
          <a:prstGeom prst="rect">
            <a:avLst/>
          </a:prstGeom>
          <a:noFill/>
          <a:ln>
            <a:noFill/>
          </a:ln>
        </p:spPr>
      </p:pic>
      <p:pic>
        <p:nvPicPr>
          <p:cNvPr id="205" name="Google Shape;205;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34661" y="4767438"/>
            <a:ext cx="830698" cy="830698"/>
          </a:xfrm>
          <a:prstGeom prst="rect">
            <a:avLst/>
          </a:prstGeom>
          <a:noFill/>
          <a:ln>
            <a:noFill/>
          </a:ln>
        </p:spPr>
      </p:pic>
      <p:cxnSp>
        <p:nvCxnSpPr>
          <p:cNvPr id="206" name="Google Shape;206;p4"/>
          <p:cNvCxnSpPr/>
          <p:nvPr/>
        </p:nvCxnSpPr>
        <p:spPr>
          <a:xfrm>
            <a:off x="1559460" y="4995713"/>
            <a:ext cx="1817500" cy="1367000"/>
          </a:xfrm>
          <a:prstGeom prst="straightConnector1">
            <a:avLst/>
          </a:prstGeom>
          <a:noFill/>
          <a:ln w="9525" cap="flat" cmpd="sng">
            <a:solidFill>
              <a:schemeClr val="dk2"/>
            </a:solidFill>
            <a:prstDash val="solid"/>
            <a:round/>
            <a:headEnd type="none" w="sm" len="sm"/>
            <a:tailEnd type="triangle" w="med" len="med"/>
          </a:ln>
        </p:spPr>
      </p:cxnSp>
      <p:cxnSp>
        <p:nvCxnSpPr>
          <p:cNvPr id="207" name="Google Shape;207;p4"/>
          <p:cNvCxnSpPr/>
          <p:nvPr/>
        </p:nvCxnSpPr>
        <p:spPr>
          <a:xfrm>
            <a:off x="1612860" y="6109912"/>
            <a:ext cx="1764000" cy="252500"/>
          </a:xfrm>
          <a:prstGeom prst="straightConnector1">
            <a:avLst/>
          </a:prstGeom>
          <a:noFill/>
          <a:ln w="9525" cap="flat" cmpd="sng">
            <a:solidFill>
              <a:schemeClr val="dk2"/>
            </a:solidFill>
            <a:prstDash val="solid"/>
            <a:round/>
            <a:headEnd type="none" w="sm" len="sm"/>
            <a:tailEnd type="triangle" w="med" len="med"/>
          </a:ln>
        </p:spPr>
      </p:cxnSp>
      <p:cxnSp>
        <p:nvCxnSpPr>
          <p:cNvPr id="208" name="Google Shape;208;p4"/>
          <p:cNvCxnSpPr/>
          <p:nvPr/>
        </p:nvCxnSpPr>
        <p:spPr>
          <a:xfrm rot="10800000" flipH="1">
            <a:off x="1582860" y="6362412"/>
            <a:ext cx="1794000" cy="635500"/>
          </a:xfrm>
          <a:prstGeom prst="straightConnector1">
            <a:avLst/>
          </a:prstGeom>
          <a:noFill/>
          <a:ln w="9525" cap="flat" cmpd="sng">
            <a:solidFill>
              <a:schemeClr val="dk2"/>
            </a:solidFill>
            <a:prstDash val="solid"/>
            <a:round/>
            <a:headEnd type="none" w="sm" len="sm"/>
            <a:tailEnd type="triangle" w="med" len="med"/>
          </a:ln>
        </p:spPr>
      </p:cxnSp>
      <p:cxnSp>
        <p:nvCxnSpPr>
          <p:cNvPr id="209" name="Google Shape;209;p4"/>
          <p:cNvCxnSpPr/>
          <p:nvPr/>
        </p:nvCxnSpPr>
        <p:spPr>
          <a:xfrm rot="10800000" flipH="1">
            <a:off x="1683660" y="6362712"/>
            <a:ext cx="1693000" cy="1723000"/>
          </a:xfrm>
          <a:prstGeom prst="straightConnector1">
            <a:avLst/>
          </a:prstGeom>
          <a:noFill/>
          <a:ln w="9525" cap="flat" cmpd="sng">
            <a:solidFill>
              <a:schemeClr val="dk2"/>
            </a:solidFill>
            <a:prstDash val="solid"/>
            <a:round/>
            <a:headEnd type="none" w="sm" len="sm"/>
            <a:tailEnd type="triangle" w="med" len="med"/>
          </a:ln>
        </p:spPr>
      </p:cxnSp>
      <p:pic>
        <p:nvPicPr>
          <p:cNvPr id="210" name="Google Shape;210;p4" descr="Image result for video camera icon"/>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01363" y="3828238"/>
            <a:ext cx="818247" cy="818247"/>
          </a:xfrm>
          <a:prstGeom prst="rect">
            <a:avLst/>
          </a:prstGeom>
          <a:noFill/>
          <a:ln>
            <a:noFill/>
          </a:ln>
        </p:spPr>
      </p:pic>
      <p:cxnSp>
        <p:nvCxnSpPr>
          <p:cNvPr id="211" name="Google Shape;211;p4"/>
          <p:cNvCxnSpPr>
            <a:stCxn id="210" idx="3"/>
          </p:cNvCxnSpPr>
          <p:nvPr/>
        </p:nvCxnSpPr>
        <p:spPr>
          <a:xfrm>
            <a:off x="1719610" y="4237362"/>
            <a:ext cx="1657500" cy="2143500"/>
          </a:xfrm>
          <a:prstGeom prst="straightConnector1">
            <a:avLst/>
          </a:prstGeom>
          <a:noFill/>
          <a:ln w="9525" cap="flat" cmpd="sng">
            <a:solidFill>
              <a:schemeClr val="dk2"/>
            </a:solidFill>
            <a:prstDash val="solid"/>
            <a:round/>
            <a:headEnd type="none" w="sm" len="sm"/>
            <a:tailEnd type="triangle" w="med" len="med"/>
          </a:ln>
        </p:spPr>
      </p:cxnSp>
      <p:pic>
        <p:nvPicPr>
          <p:cNvPr id="212" name="Google Shape;212;p4" descr="Image result for cloud icon"/>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253214" y="5745379"/>
            <a:ext cx="1292715" cy="984885"/>
          </a:xfrm>
          <a:prstGeom prst="rect">
            <a:avLst/>
          </a:prstGeom>
          <a:noFill/>
          <a:ln>
            <a:noFill/>
          </a:ln>
        </p:spPr>
      </p:pic>
      <p:cxnSp>
        <p:nvCxnSpPr>
          <p:cNvPr id="213" name="Google Shape;213;p4"/>
          <p:cNvCxnSpPr/>
          <p:nvPr/>
        </p:nvCxnSpPr>
        <p:spPr>
          <a:xfrm>
            <a:off x="4601402" y="6247290"/>
            <a:ext cx="507000" cy="0"/>
          </a:xfrm>
          <a:prstGeom prst="straightConnector1">
            <a:avLst/>
          </a:prstGeom>
          <a:noFill/>
          <a:ln w="9525" cap="flat" cmpd="sng">
            <a:solidFill>
              <a:schemeClr val="dk2"/>
            </a:solidFill>
            <a:prstDash val="solid"/>
            <a:round/>
            <a:headEnd type="none" w="sm" len="sm"/>
            <a:tailEnd type="none" w="sm" len="sm"/>
          </a:ln>
        </p:spPr>
      </p:cxnSp>
      <p:sp>
        <p:nvSpPr>
          <p:cNvPr id="214" name="Google Shape;214;p4"/>
          <p:cNvSpPr txBox="1"/>
          <p:nvPr/>
        </p:nvSpPr>
        <p:spPr>
          <a:xfrm rot="-5400000">
            <a:off x="7339247" y="3838238"/>
            <a:ext cx="1392000" cy="1146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rgbClr val="000000"/>
              </a:buClr>
              <a:buSzPts val="1000"/>
            </a:pPr>
            <a:r>
              <a:rPr lang="en-US" sz="1667">
                <a:solidFill>
                  <a:schemeClr val="lt1"/>
                </a:solidFill>
              </a:rPr>
              <a:t>Triton</a:t>
            </a:r>
            <a:r>
              <a:rPr lang="en-US" sz="1667">
                <a:solidFill>
                  <a:schemeClr val="lt1"/>
                </a:solidFill>
                <a:latin typeface="Arial"/>
                <a:ea typeface="Arial"/>
                <a:cs typeface="Arial"/>
                <a:sym typeface="Arial"/>
              </a:rPr>
              <a:t> Inference Server</a:t>
            </a:r>
            <a:endParaRPr sz="1667">
              <a:solidFill>
                <a:schemeClr val="lt1"/>
              </a:solidFill>
              <a:latin typeface="Arial"/>
              <a:ea typeface="Arial"/>
              <a:cs typeface="Arial"/>
              <a:sym typeface="Arial"/>
            </a:endParaRPr>
          </a:p>
        </p:txBody>
      </p:sp>
      <p:sp>
        <p:nvSpPr>
          <p:cNvPr id="215" name="Google Shape;215;p4"/>
          <p:cNvSpPr txBox="1"/>
          <p:nvPr/>
        </p:nvSpPr>
        <p:spPr>
          <a:xfrm>
            <a:off x="8608632" y="3715322"/>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NVIDIA T4</a:t>
            </a:r>
            <a:endParaRPr sz="1667">
              <a:solidFill>
                <a:schemeClr val="lt1"/>
              </a:solidFill>
              <a:latin typeface="Arial"/>
              <a:ea typeface="Arial"/>
              <a:cs typeface="Arial"/>
              <a:sym typeface="Arial"/>
            </a:endParaRPr>
          </a:p>
        </p:txBody>
      </p:sp>
      <p:sp>
        <p:nvSpPr>
          <p:cNvPr id="216" name="Google Shape;216;p4"/>
          <p:cNvSpPr txBox="1"/>
          <p:nvPr/>
        </p:nvSpPr>
        <p:spPr>
          <a:xfrm>
            <a:off x="8608632" y="4411300"/>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NVIDIA T4</a:t>
            </a:r>
            <a:endParaRPr sz="1667">
              <a:solidFill>
                <a:schemeClr val="lt1"/>
              </a:solidFill>
              <a:latin typeface="Arial"/>
              <a:ea typeface="Arial"/>
              <a:cs typeface="Arial"/>
              <a:sym typeface="Arial"/>
            </a:endParaRPr>
          </a:p>
        </p:txBody>
      </p:sp>
      <p:sp>
        <p:nvSpPr>
          <p:cNvPr id="217" name="Google Shape;217;p4"/>
          <p:cNvSpPr txBox="1"/>
          <p:nvPr/>
        </p:nvSpPr>
        <p:spPr>
          <a:xfrm rot="-5400000">
            <a:off x="7339247" y="5522777"/>
            <a:ext cx="1392000" cy="1146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rgbClr val="000000"/>
              </a:buClr>
              <a:buSzPts val="1050"/>
            </a:pPr>
            <a:r>
              <a:rPr lang="en-US" sz="1750">
                <a:solidFill>
                  <a:schemeClr val="lt1"/>
                </a:solidFill>
              </a:rPr>
              <a:t>Triton</a:t>
            </a:r>
            <a:r>
              <a:rPr lang="en-US" sz="1750">
                <a:solidFill>
                  <a:schemeClr val="lt1"/>
                </a:solidFill>
                <a:latin typeface="Arial"/>
                <a:ea typeface="Arial"/>
                <a:cs typeface="Arial"/>
                <a:sym typeface="Arial"/>
              </a:rPr>
              <a:t> Inference Server</a:t>
            </a:r>
            <a:endParaRPr sz="1750">
              <a:solidFill>
                <a:schemeClr val="lt1"/>
              </a:solidFill>
              <a:latin typeface="Arial"/>
              <a:ea typeface="Arial"/>
              <a:cs typeface="Arial"/>
              <a:sym typeface="Arial"/>
            </a:endParaRPr>
          </a:p>
        </p:txBody>
      </p:sp>
      <p:sp>
        <p:nvSpPr>
          <p:cNvPr id="218" name="Google Shape;218;p4"/>
          <p:cNvSpPr txBox="1"/>
          <p:nvPr/>
        </p:nvSpPr>
        <p:spPr>
          <a:xfrm>
            <a:off x="8608632" y="5399862"/>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V100</a:t>
            </a:r>
            <a:endParaRPr sz="1667">
              <a:solidFill>
                <a:schemeClr val="lt1"/>
              </a:solidFill>
              <a:latin typeface="Arial"/>
              <a:ea typeface="Arial"/>
              <a:cs typeface="Arial"/>
              <a:sym typeface="Arial"/>
            </a:endParaRPr>
          </a:p>
        </p:txBody>
      </p:sp>
      <p:sp>
        <p:nvSpPr>
          <p:cNvPr id="219" name="Google Shape;219;p4"/>
          <p:cNvSpPr txBox="1"/>
          <p:nvPr/>
        </p:nvSpPr>
        <p:spPr>
          <a:xfrm>
            <a:off x="8608632" y="6095840"/>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V100</a:t>
            </a:r>
            <a:endParaRPr sz="1667">
              <a:solidFill>
                <a:schemeClr val="lt1"/>
              </a:solidFill>
              <a:latin typeface="Arial"/>
              <a:ea typeface="Arial"/>
              <a:cs typeface="Arial"/>
              <a:sym typeface="Arial"/>
            </a:endParaRPr>
          </a:p>
        </p:txBody>
      </p:sp>
      <p:sp>
        <p:nvSpPr>
          <p:cNvPr id="220" name="Google Shape;220;p4"/>
          <p:cNvSpPr txBox="1"/>
          <p:nvPr/>
        </p:nvSpPr>
        <p:spPr>
          <a:xfrm rot="-5400000">
            <a:off x="7339250" y="7280215"/>
            <a:ext cx="1392000" cy="1146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rgbClr val="000000"/>
              </a:buClr>
              <a:buSzPts val="1050"/>
            </a:pPr>
            <a:r>
              <a:rPr lang="en-US" sz="1750">
                <a:solidFill>
                  <a:schemeClr val="lt1"/>
                </a:solidFill>
              </a:rPr>
              <a:t>Triton</a:t>
            </a:r>
            <a:r>
              <a:rPr lang="en-US" sz="1750">
                <a:solidFill>
                  <a:schemeClr val="lt1"/>
                </a:solidFill>
                <a:latin typeface="Arial"/>
                <a:ea typeface="Arial"/>
                <a:cs typeface="Arial"/>
                <a:sym typeface="Arial"/>
              </a:rPr>
              <a:t> Inference Server</a:t>
            </a:r>
            <a:endParaRPr sz="1750">
              <a:solidFill>
                <a:schemeClr val="lt1"/>
              </a:solidFill>
              <a:latin typeface="Arial"/>
              <a:ea typeface="Arial"/>
              <a:cs typeface="Arial"/>
              <a:sym typeface="Arial"/>
            </a:endParaRPr>
          </a:p>
        </p:txBody>
      </p:sp>
      <p:sp>
        <p:nvSpPr>
          <p:cNvPr id="221" name="Google Shape;221;p4"/>
          <p:cNvSpPr txBox="1"/>
          <p:nvPr/>
        </p:nvSpPr>
        <p:spPr>
          <a:xfrm>
            <a:off x="8608633" y="7157298"/>
            <a:ext cx="1296500" cy="695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P4</a:t>
            </a:r>
            <a:endParaRPr sz="1667">
              <a:solidFill>
                <a:schemeClr val="lt1"/>
              </a:solidFill>
              <a:latin typeface="Arial"/>
              <a:ea typeface="Arial"/>
              <a:cs typeface="Arial"/>
              <a:sym typeface="Arial"/>
            </a:endParaRPr>
          </a:p>
        </p:txBody>
      </p:sp>
      <p:sp>
        <p:nvSpPr>
          <p:cNvPr id="222" name="Google Shape;222;p4"/>
          <p:cNvSpPr txBox="1"/>
          <p:nvPr/>
        </p:nvSpPr>
        <p:spPr>
          <a:xfrm>
            <a:off x="8608633" y="7853277"/>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P4</a:t>
            </a:r>
            <a:endParaRPr sz="3000">
              <a:solidFill>
                <a:schemeClr val="lt1"/>
              </a:solidFill>
              <a:latin typeface="Arial"/>
              <a:ea typeface="Arial"/>
              <a:cs typeface="Arial"/>
              <a:sym typeface="Arial"/>
            </a:endParaRPr>
          </a:p>
        </p:txBody>
      </p:sp>
      <p:pic>
        <p:nvPicPr>
          <p:cNvPr id="223" name="Google Shape;223;p4" descr="https://www.linode.com/media/images/common/nodebalancer_icon.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768635" y="5337279"/>
            <a:ext cx="2184027" cy="1820022"/>
          </a:xfrm>
          <a:prstGeom prst="rect">
            <a:avLst/>
          </a:prstGeom>
          <a:noFill/>
          <a:ln>
            <a:noFill/>
          </a:ln>
        </p:spPr>
      </p:pic>
      <p:cxnSp>
        <p:nvCxnSpPr>
          <p:cNvPr id="224" name="Google Shape;224;p4"/>
          <p:cNvCxnSpPr>
            <a:stCxn id="214" idx="0"/>
          </p:cNvCxnSpPr>
          <p:nvPr/>
        </p:nvCxnSpPr>
        <p:spPr>
          <a:xfrm flipH="1">
            <a:off x="6235497" y="4411488"/>
            <a:ext cx="1226500" cy="1294500"/>
          </a:xfrm>
          <a:prstGeom prst="straightConnector1">
            <a:avLst/>
          </a:prstGeom>
          <a:noFill/>
          <a:ln w="9525" cap="flat" cmpd="sng">
            <a:solidFill>
              <a:schemeClr val="dk2"/>
            </a:solidFill>
            <a:prstDash val="solid"/>
            <a:round/>
            <a:headEnd type="none" w="sm" len="sm"/>
            <a:tailEnd type="none" w="sm" len="sm"/>
          </a:ln>
        </p:spPr>
      </p:cxnSp>
      <p:cxnSp>
        <p:nvCxnSpPr>
          <p:cNvPr id="225" name="Google Shape;225;p4"/>
          <p:cNvCxnSpPr>
            <a:stCxn id="217" idx="0"/>
          </p:cNvCxnSpPr>
          <p:nvPr/>
        </p:nvCxnSpPr>
        <p:spPr>
          <a:xfrm flipH="1">
            <a:off x="6499997" y="6096027"/>
            <a:ext cx="962000" cy="206000"/>
          </a:xfrm>
          <a:prstGeom prst="straightConnector1">
            <a:avLst/>
          </a:prstGeom>
          <a:noFill/>
          <a:ln w="9525" cap="flat" cmpd="sng">
            <a:solidFill>
              <a:schemeClr val="dk2"/>
            </a:solidFill>
            <a:prstDash val="solid"/>
            <a:round/>
            <a:headEnd type="none" w="sm" len="sm"/>
            <a:tailEnd type="none" w="sm" len="sm"/>
          </a:ln>
        </p:spPr>
      </p:cxnSp>
      <p:cxnSp>
        <p:nvCxnSpPr>
          <p:cNvPr id="226" name="Google Shape;226;p4"/>
          <p:cNvCxnSpPr>
            <a:stCxn id="220" idx="0"/>
          </p:cNvCxnSpPr>
          <p:nvPr/>
        </p:nvCxnSpPr>
        <p:spPr>
          <a:xfrm rot="10800000">
            <a:off x="6236500" y="6801965"/>
            <a:ext cx="1225500" cy="105150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278260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9" name="Google Shape;889;p169"/>
          <p:cNvSpPr txBox="1">
            <a:spLocks noGrp="1"/>
          </p:cNvSpPr>
          <p:nvPr>
            <p:ph type="body" idx="1"/>
          </p:nvPr>
        </p:nvSpPr>
        <p:spPr>
          <a:xfrm>
            <a:off x="861250" y="2549291"/>
            <a:ext cx="5859000" cy="7298092"/>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lnSpc>
                <a:spcPct val="100000"/>
              </a:lnSpc>
              <a:spcBef>
                <a:spcPts val="0"/>
              </a:spcBef>
            </a:pPr>
            <a:r>
              <a:rPr lang="en-US" sz="2667" b="1" dirty="0">
                <a:solidFill>
                  <a:schemeClr val="lt2"/>
                </a:solidFill>
              </a:rPr>
              <a:t>Concurrent Model Execution</a:t>
            </a:r>
            <a:br>
              <a:rPr lang="en-US" sz="2333" dirty="0">
                <a:latin typeface="Trebuchet MS"/>
                <a:ea typeface="Trebuchet MS"/>
                <a:cs typeface="Trebuchet MS"/>
                <a:sym typeface="Trebuchet MS"/>
              </a:rPr>
            </a:br>
            <a:r>
              <a:rPr lang="en-US" sz="2000" dirty="0">
                <a:latin typeface="Trebuchet MS"/>
                <a:ea typeface="Trebuchet MS"/>
                <a:cs typeface="Trebuchet MS"/>
                <a:sym typeface="Trebuchet MS"/>
              </a:rPr>
              <a:t>Multiple models (or multiple instances of same model) may execute on GPU simultaneously</a:t>
            </a:r>
            <a:endParaRPr dirty="0"/>
          </a:p>
          <a:p>
            <a:pPr marL="0" indent="0">
              <a:lnSpc>
                <a:spcPct val="100000"/>
              </a:lnSpc>
              <a:spcBef>
                <a:spcPts val="3000"/>
              </a:spcBef>
            </a:pPr>
            <a:r>
              <a:rPr lang="en-US" sz="2667" b="1" dirty="0">
                <a:solidFill>
                  <a:schemeClr val="lt2"/>
                </a:solidFill>
              </a:rPr>
              <a:t>CPU Model Inference Execution</a:t>
            </a:r>
            <a:endParaRPr sz="2667" b="1" dirty="0">
              <a:solidFill>
                <a:schemeClr val="lt2"/>
              </a:solidFill>
            </a:endParaRPr>
          </a:p>
          <a:p>
            <a:pPr marL="0" indent="0">
              <a:lnSpc>
                <a:spcPct val="100000"/>
              </a:lnSpc>
              <a:spcBef>
                <a:spcPts val="0"/>
              </a:spcBef>
            </a:pPr>
            <a:r>
              <a:rPr lang="en-US" sz="2000" dirty="0"/>
              <a:t>Framework native models can execute inference requests on the CPU</a:t>
            </a:r>
            <a:endParaRPr lang="en-US" sz="2667" b="1" dirty="0">
              <a:solidFill>
                <a:schemeClr val="lt2"/>
              </a:solidFill>
            </a:endParaRPr>
          </a:p>
          <a:p>
            <a:pPr marL="0" indent="0">
              <a:lnSpc>
                <a:spcPct val="100000"/>
              </a:lnSpc>
              <a:spcBef>
                <a:spcPts val="3000"/>
              </a:spcBef>
            </a:pPr>
            <a:r>
              <a:rPr lang="en-US" sz="2667" b="1" dirty="0">
                <a:solidFill>
                  <a:schemeClr val="lt2"/>
                </a:solidFill>
              </a:rPr>
              <a:t>Metrics</a:t>
            </a:r>
            <a:endParaRPr sz="2667" b="1" dirty="0">
              <a:solidFill>
                <a:schemeClr val="lt2"/>
              </a:solidFill>
            </a:endParaRPr>
          </a:p>
          <a:p>
            <a:pPr marL="0" indent="0">
              <a:lnSpc>
                <a:spcPct val="100000"/>
              </a:lnSpc>
              <a:spcBef>
                <a:spcPts val="0"/>
              </a:spcBef>
            </a:pPr>
            <a:r>
              <a:rPr lang="en-US" sz="2000" dirty="0"/>
              <a:t>Utilization, count, memory, and latency</a:t>
            </a:r>
          </a:p>
          <a:p>
            <a:pPr marL="0" indent="0">
              <a:lnSpc>
                <a:spcPct val="100000"/>
              </a:lnSpc>
              <a:spcBef>
                <a:spcPts val="0"/>
              </a:spcBef>
            </a:pPr>
            <a:endParaRPr lang="en-US" sz="2000" b="1" dirty="0">
              <a:solidFill>
                <a:schemeClr val="lt2"/>
              </a:solidFill>
            </a:endParaRPr>
          </a:p>
          <a:p>
            <a:pPr marL="0" indent="0">
              <a:lnSpc>
                <a:spcPct val="100000"/>
              </a:lnSpc>
              <a:spcBef>
                <a:spcPts val="0"/>
              </a:spcBef>
            </a:pPr>
            <a:r>
              <a:rPr lang="en-US" sz="2667" b="1" dirty="0">
                <a:solidFill>
                  <a:schemeClr val="lt2"/>
                </a:solidFill>
              </a:rPr>
              <a:t>Custom Backend</a:t>
            </a:r>
          </a:p>
          <a:p>
            <a:pPr marL="0" indent="0">
              <a:lnSpc>
                <a:spcPct val="100000"/>
              </a:lnSpc>
              <a:spcBef>
                <a:spcPts val="0"/>
              </a:spcBef>
            </a:pPr>
            <a:r>
              <a:rPr lang="en-US" sz="2000" dirty="0"/>
              <a:t>Custom backend allows the user more flexibility by providing their own implementation of an execution engine through the use of a shared library</a:t>
            </a:r>
          </a:p>
          <a:p>
            <a:pPr marL="0" indent="0">
              <a:lnSpc>
                <a:spcPct val="100000"/>
              </a:lnSpc>
              <a:spcBef>
                <a:spcPts val="0"/>
              </a:spcBef>
            </a:pPr>
            <a:endParaRPr lang="en-US" sz="2000" dirty="0"/>
          </a:p>
          <a:p>
            <a:pPr marL="0" indent="0">
              <a:lnSpc>
                <a:spcPct val="100000"/>
              </a:lnSpc>
              <a:spcBef>
                <a:spcPts val="0"/>
              </a:spcBef>
            </a:pPr>
            <a:r>
              <a:rPr lang="en-US" sz="2667" b="1" dirty="0">
                <a:solidFill>
                  <a:schemeClr val="lt2"/>
                </a:solidFill>
              </a:rPr>
              <a:t>Model Ensemble</a:t>
            </a:r>
          </a:p>
          <a:p>
            <a:pPr marL="0" indent="0">
              <a:lnSpc>
                <a:spcPct val="100000"/>
              </a:lnSpc>
              <a:spcBef>
                <a:spcPts val="0"/>
              </a:spcBef>
            </a:pPr>
            <a:r>
              <a:rPr lang="en-US" sz="2000" dirty="0"/>
              <a:t>Pipeline of one or more models and the connection of input and output tensors between those models (can be used with custom backend)</a:t>
            </a:r>
          </a:p>
          <a:p>
            <a:pPr marL="0" indent="0">
              <a:lnSpc>
                <a:spcPct val="100000"/>
              </a:lnSpc>
              <a:spcBef>
                <a:spcPts val="0"/>
              </a:spcBef>
            </a:pPr>
            <a:endParaRPr lang="en-US" sz="2000" dirty="0"/>
          </a:p>
          <a:p>
            <a:br>
              <a:rPr lang="en-US" sz="2000" dirty="0"/>
            </a:br>
            <a:endParaRPr sz="2000" dirty="0"/>
          </a:p>
        </p:txBody>
      </p:sp>
      <p:sp>
        <p:nvSpPr>
          <p:cNvPr id="890" name="Google Shape;890;p169"/>
          <p:cNvSpPr txBox="1"/>
          <p:nvPr/>
        </p:nvSpPr>
        <p:spPr>
          <a:xfrm>
            <a:off x="6967667" y="2549292"/>
            <a:ext cx="5859000" cy="7298093"/>
          </a:xfrm>
          <a:prstGeom prst="rect">
            <a:avLst/>
          </a:prstGeom>
          <a:noFill/>
          <a:ln>
            <a:noFill/>
          </a:ln>
        </p:spPr>
        <p:txBody>
          <a:bodyPr spcFirstLastPara="1" wrap="square" lIns="152375" tIns="76167" rIns="152375" bIns="76167" anchor="t" anchorCtr="0">
            <a:noAutofit/>
          </a:bodyPr>
          <a:lstStyle/>
          <a:p>
            <a:pPr>
              <a:spcBef>
                <a:spcPts val="0"/>
              </a:spcBef>
              <a:spcAft>
                <a:spcPts val="0"/>
              </a:spcAft>
              <a:buClr>
                <a:schemeClr val="dk1"/>
              </a:buClr>
              <a:buSzPts val="1800"/>
            </a:pPr>
            <a:r>
              <a:rPr lang="en-US" sz="2667" b="1" dirty="0">
                <a:solidFill>
                  <a:schemeClr val="lt2"/>
                </a:solidFill>
                <a:latin typeface="Trebuchet MS"/>
                <a:ea typeface="Trebuchet MS"/>
                <a:cs typeface="Trebuchet MS"/>
                <a:sym typeface="Trebuchet MS"/>
              </a:rPr>
              <a:t>Dynamic Batching</a:t>
            </a:r>
            <a:br>
              <a:rPr lang="en-US" sz="2000" dirty="0">
                <a:solidFill>
                  <a:schemeClr val="dk2"/>
                </a:solidFill>
                <a:latin typeface="Trebuchet MS"/>
                <a:ea typeface="Trebuchet MS"/>
                <a:cs typeface="Trebuchet MS"/>
                <a:sym typeface="Trebuchet MS"/>
              </a:rPr>
            </a:br>
            <a:r>
              <a:rPr lang="en-US" sz="2000" dirty="0">
                <a:solidFill>
                  <a:schemeClr val="dk2"/>
                </a:solidFill>
                <a:latin typeface="Trebuchet MS"/>
                <a:ea typeface="Trebuchet MS"/>
                <a:cs typeface="Trebuchet MS"/>
                <a:sym typeface="Trebuchet MS"/>
              </a:rPr>
              <a:t>Inference requests can be batched up by the inference server to 1) the model-allowed maximum or 2) the user-defined latency SLA</a:t>
            </a:r>
            <a:endParaRPr sz="2000" dirty="0"/>
          </a:p>
          <a:p>
            <a:pPr>
              <a:spcBef>
                <a:spcPts val="3000"/>
              </a:spcBef>
              <a:spcAft>
                <a:spcPts val="0"/>
              </a:spcAft>
              <a:buClr>
                <a:schemeClr val="dk1"/>
              </a:buClr>
              <a:buSzPts val="1800"/>
            </a:pPr>
            <a:r>
              <a:rPr lang="en-US" sz="2667" b="1" dirty="0">
                <a:solidFill>
                  <a:schemeClr val="lt2"/>
                </a:solidFill>
                <a:latin typeface="Trebuchet MS"/>
                <a:ea typeface="Trebuchet MS"/>
                <a:cs typeface="Trebuchet MS"/>
                <a:sym typeface="Trebuchet MS"/>
              </a:rPr>
              <a:t>Multiple Model Format Support</a:t>
            </a:r>
            <a:br>
              <a:rPr lang="en-US" sz="2667" dirty="0">
                <a:solidFill>
                  <a:schemeClr val="dk2"/>
                </a:solidFill>
                <a:latin typeface="Trebuchet MS"/>
                <a:ea typeface="Trebuchet MS"/>
                <a:cs typeface="Trebuchet MS"/>
                <a:sym typeface="Trebuchet MS"/>
              </a:rPr>
            </a:br>
            <a:r>
              <a:rPr lang="en-US" sz="2000" dirty="0" err="1">
                <a:solidFill>
                  <a:schemeClr val="dk2"/>
                </a:solidFill>
                <a:latin typeface="Trebuchet MS"/>
                <a:sym typeface="Trebuchet MS"/>
              </a:rPr>
              <a:t>PyTorch</a:t>
            </a:r>
            <a:r>
              <a:rPr lang="en-US" sz="2000" dirty="0">
                <a:solidFill>
                  <a:schemeClr val="dk2"/>
                </a:solidFill>
                <a:latin typeface="Trebuchet MS"/>
                <a:sym typeface="Trebuchet MS"/>
              </a:rPr>
              <a:t> JIT (.</a:t>
            </a:r>
            <a:r>
              <a:rPr lang="en-US" sz="2000" dirty="0" err="1">
                <a:solidFill>
                  <a:schemeClr val="dk2"/>
                </a:solidFill>
                <a:latin typeface="Trebuchet MS"/>
                <a:sym typeface="Trebuchet MS"/>
              </a:rPr>
              <a:t>pt</a:t>
            </a:r>
            <a:r>
              <a:rPr lang="en-US" sz="2000" dirty="0">
                <a:solidFill>
                  <a:schemeClr val="dk2"/>
                </a:solidFill>
                <a:latin typeface="Trebuchet MS"/>
                <a:sym typeface="Trebuchet MS"/>
              </a:rPr>
              <a:t>)</a:t>
            </a:r>
          </a:p>
          <a:p>
            <a:pPr>
              <a:spcBef>
                <a:spcPts val="0"/>
              </a:spcBef>
              <a:spcAft>
                <a:spcPts val="0"/>
              </a:spcAft>
              <a:buClr>
                <a:schemeClr val="dk1"/>
              </a:buClr>
              <a:buSzPts val="1800"/>
            </a:pPr>
            <a:r>
              <a:rPr lang="en-US" sz="2000" dirty="0">
                <a:solidFill>
                  <a:schemeClr val="dk2"/>
                </a:solidFill>
                <a:latin typeface="Trebuchet MS"/>
                <a:ea typeface="Trebuchet MS"/>
                <a:cs typeface="Trebuchet MS"/>
                <a:sym typeface="Trebuchet MS"/>
              </a:rPr>
              <a:t>TensorFlow GraphDef/SavedModel</a:t>
            </a:r>
            <a:br>
              <a:rPr lang="en-US" sz="2000" dirty="0">
                <a:solidFill>
                  <a:schemeClr val="dk2"/>
                </a:solidFill>
                <a:latin typeface="Trebuchet MS"/>
                <a:ea typeface="Trebuchet MS"/>
                <a:cs typeface="Trebuchet MS"/>
                <a:sym typeface="Trebuchet MS"/>
              </a:rPr>
            </a:br>
            <a:r>
              <a:rPr lang="en-US" sz="2000" dirty="0">
                <a:solidFill>
                  <a:schemeClr val="dk2"/>
                </a:solidFill>
                <a:latin typeface="Trebuchet MS"/>
                <a:ea typeface="Trebuchet MS"/>
                <a:cs typeface="Trebuchet MS"/>
                <a:sym typeface="Trebuchet MS"/>
              </a:rPr>
              <a:t>TensorFlow and </a:t>
            </a:r>
            <a:r>
              <a:rPr lang="en-US" sz="2000" dirty="0" err="1">
                <a:solidFill>
                  <a:schemeClr val="dk2"/>
                </a:solidFill>
                <a:latin typeface="Trebuchet MS"/>
                <a:ea typeface="Trebuchet MS"/>
                <a:cs typeface="Trebuchet MS"/>
                <a:sym typeface="Trebuchet MS"/>
              </a:rPr>
              <a:t>TensorRT</a:t>
            </a:r>
            <a:r>
              <a:rPr lang="en-US" sz="2000" dirty="0">
                <a:solidFill>
                  <a:schemeClr val="dk2"/>
                </a:solidFill>
                <a:latin typeface="Trebuchet MS"/>
                <a:ea typeface="Trebuchet MS"/>
                <a:cs typeface="Trebuchet MS"/>
                <a:sym typeface="Trebuchet MS"/>
              </a:rPr>
              <a:t> </a:t>
            </a:r>
            <a:r>
              <a:rPr lang="en-US" sz="2000" dirty="0" err="1">
                <a:solidFill>
                  <a:schemeClr val="dk2"/>
                </a:solidFill>
                <a:latin typeface="Trebuchet MS"/>
                <a:ea typeface="Trebuchet MS"/>
                <a:cs typeface="Trebuchet MS"/>
                <a:sym typeface="Trebuchet MS"/>
              </a:rPr>
              <a:t>GraphDef</a:t>
            </a:r>
            <a:endParaRPr lang="en-US" sz="2000" dirty="0">
              <a:solidFill>
                <a:schemeClr val="dk2"/>
              </a:solidFill>
              <a:latin typeface="Trebuchet MS"/>
              <a:ea typeface="Trebuchet MS"/>
              <a:cs typeface="Trebuchet MS"/>
              <a:sym typeface="Trebuchet MS"/>
            </a:endParaRPr>
          </a:p>
          <a:p>
            <a:pPr>
              <a:spcBef>
                <a:spcPts val="0"/>
              </a:spcBef>
              <a:spcAft>
                <a:spcPts val="0"/>
              </a:spcAft>
              <a:buClr>
                <a:schemeClr val="dk1"/>
              </a:buClr>
              <a:buSzPts val="1800"/>
            </a:pPr>
            <a:r>
              <a:rPr lang="en-US" sz="2000" dirty="0">
                <a:solidFill>
                  <a:schemeClr val="dk2"/>
                </a:solidFill>
                <a:latin typeface="Trebuchet MS"/>
                <a:ea typeface="Trebuchet MS"/>
                <a:cs typeface="Trebuchet MS"/>
                <a:sym typeface="Trebuchet MS"/>
              </a:rPr>
              <a:t>ONNX graph (ONNX Runtime)</a:t>
            </a:r>
            <a:br>
              <a:rPr lang="en-US" sz="2000" dirty="0">
                <a:solidFill>
                  <a:schemeClr val="dk2"/>
                </a:solidFill>
                <a:latin typeface="Trebuchet MS"/>
                <a:ea typeface="Trebuchet MS"/>
                <a:cs typeface="Trebuchet MS"/>
                <a:sym typeface="Trebuchet MS"/>
              </a:rPr>
            </a:br>
            <a:r>
              <a:rPr lang="en-US" sz="2000" dirty="0" err="1">
                <a:solidFill>
                  <a:schemeClr val="dk2"/>
                </a:solidFill>
                <a:latin typeface="Trebuchet MS"/>
                <a:ea typeface="Trebuchet MS"/>
                <a:cs typeface="Trebuchet MS"/>
                <a:sym typeface="Trebuchet MS"/>
              </a:rPr>
              <a:t>TensorRT</a:t>
            </a:r>
            <a:r>
              <a:rPr lang="en-US" sz="2000" dirty="0">
                <a:solidFill>
                  <a:schemeClr val="dk2"/>
                </a:solidFill>
                <a:latin typeface="Trebuchet MS"/>
                <a:ea typeface="Trebuchet MS"/>
                <a:cs typeface="Trebuchet MS"/>
                <a:sym typeface="Trebuchet MS"/>
              </a:rPr>
              <a:t> Plans</a:t>
            </a:r>
            <a:br>
              <a:rPr lang="en-US" sz="2000" dirty="0">
                <a:solidFill>
                  <a:schemeClr val="dk2"/>
                </a:solidFill>
                <a:latin typeface="Trebuchet MS"/>
                <a:ea typeface="Trebuchet MS"/>
                <a:cs typeface="Trebuchet MS"/>
                <a:sym typeface="Trebuchet MS"/>
              </a:rPr>
            </a:br>
            <a:r>
              <a:rPr lang="en-US" sz="2000" dirty="0">
                <a:solidFill>
                  <a:schemeClr val="dk2"/>
                </a:solidFill>
                <a:latin typeface="Trebuchet MS"/>
                <a:ea typeface="Trebuchet MS"/>
                <a:cs typeface="Trebuchet MS"/>
                <a:sym typeface="Trebuchet MS"/>
              </a:rPr>
              <a:t>Caffe2 </a:t>
            </a:r>
            <a:r>
              <a:rPr lang="en-US" sz="2000" dirty="0" err="1">
                <a:solidFill>
                  <a:schemeClr val="dk2"/>
                </a:solidFill>
                <a:latin typeface="Trebuchet MS"/>
                <a:ea typeface="Trebuchet MS"/>
                <a:cs typeface="Trebuchet MS"/>
                <a:sym typeface="Trebuchet MS"/>
              </a:rPr>
              <a:t>NetDef</a:t>
            </a:r>
            <a:r>
              <a:rPr lang="en-US" sz="2000" dirty="0">
                <a:solidFill>
                  <a:schemeClr val="dk2"/>
                </a:solidFill>
                <a:latin typeface="Trebuchet MS"/>
                <a:ea typeface="Trebuchet MS"/>
                <a:cs typeface="Trebuchet MS"/>
                <a:sym typeface="Trebuchet MS"/>
              </a:rPr>
              <a:t> (ONNX import path)</a:t>
            </a:r>
          </a:p>
          <a:p>
            <a:pPr>
              <a:spcBef>
                <a:spcPts val="3000"/>
              </a:spcBef>
              <a:spcAft>
                <a:spcPts val="0"/>
              </a:spcAft>
              <a:buClr>
                <a:schemeClr val="dk1"/>
              </a:buClr>
              <a:buSzPts val="1800"/>
            </a:pPr>
            <a:r>
              <a:rPr lang="en-US" sz="2667" b="1" dirty="0" err="1">
                <a:solidFill>
                  <a:schemeClr val="lt2"/>
                </a:solidFill>
                <a:latin typeface="Trebuchet MS"/>
                <a:sym typeface="Trebuchet MS"/>
              </a:rPr>
              <a:t>CMake</a:t>
            </a:r>
            <a:r>
              <a:rPr lang="en-US" sz="2667" b="1" dirty="0">
                <a:solidFill>
                  <a:schemeClr val="lt2"/>
                </a:solidFill>
                <a:latin typeface="Trebuchet MS"/>
                <a:sym typeface="Trebuchet MS"/>
              </a:rPr>
              <a:t> build</a:t>
            </a:r>
            <a:br>
              <a:rPr lang="en-US" sz="2667" dirty="0">
                <a:solidFill>
                  <a:schemeClr val="dk2"/>
                </a:solidFill>
                <a:latin typeface="Trebuchet MS"/>
                <a:ea typeface="Trebuchet MS"/>
                <a:cs typeface="Trebuchet MS"/>
                <a:sym typeface="Trebuchet MS"/>
              </a:rPr>
            </a:br>
            <a:r>
              <a:rPr lang="en-US" sz="2000" dirty="0" err="1">
                <a:solidFill>
                  <a:schemeClr val="bg1"/>
                </a:solidFill>
                <a:latin typeface="+mj-lt"/>
                <a:ea typeface="Trebuchet MS"/>
                <a:cs typeface="Trebuchet MS"/>
                <a:sym typeface="Trebuchet MS"/>
              </a:rPr>
              <a:t>B</a:t>
            </a:r>
            <a:r>
              <a:rPr lang="en-US" sz="2000" dirty="0" err="1">
                <a:solidFill>
                  <a:schemeClr val="bg1"/>
                </a:solidFill>
                <a:latin typeface="+mj-lt"/>
              </a:rPr>
              <a:t>uild</a:t>
            </a:r>
            <a:r>
              <a:rPr lang="en-US" sz="2000" dirty="0">
                <a:solidFill>
                  <a:schemeClr val="bg1"/>
                </a:solidFill>
                <a:latin typeface="+mj-lt"/>
              </a:rPr>
              <a:t> the inference server from source making it more portable to multiple OSes and removing the build dependency on Docker</a:t>
            </a:r>
            <a:endParaRPr lang="en-US" sz="2000" dirty="0">
              <a:solidFill>
                <a:schemeClr val="bg1"/>
              </a:solidFill>
              <a:latin typeface="+mj-lt"/>
              <a:ea typeface="Trebuchet MS"/>
              <a:cs typeface="Trebuchet MS"/>
              <a:sym typeface="Trebuchet MS"/>
            </a:endParaRPr>
          </a:p>
          <a:p>
            <a:pPr>
              <a:spcBef>
                <a:spcPts val="3000"/>
              </a:spcBef>
              <a:spcAft>
                <a:spcPts val="0"/>
              </a:spcAft>
              <a:buClr>
                <a:schemeClr val="dk1"/>
              </a:buClr>
              <a:buSzPts val="1800"/>
            </a:pPr>
            <a:r>
              <a:rPr lang="en-US" sz="2667" b="1" dirty="0">
                <a:solidFill>
                  <a:schemeClr val="lt2"/>
                </a:solidFill>
                <a:latin typeface="Trebuchet MS"/>
                <a:sym typeface="Trebuchet MS"/>
              </a:rPr>
              <a:t>Streaming API</a:t>
            </a:r>
          </a:p>
          <a:p>
            <a:pPr>
              <a:spcBef>
                <a:spcPts val="0"/>
              </a:spcBef>
              <a:spcAft>
                <a:spcPts val="0"/>
              </a:spcAft>
              <a:buClr>
                <a:schemeClr val="dk1"/>
              </a:buClr>
              <a:buSzPts val="1800"/>
            </a:pPr>
            <a:r>
              <a:rPr lang="en-US" sz="2000" dirty="0">
                <a:solidFill>
                  <a:srgbClr val="000000"/>
                </a:solidFill>
                <a:latin typeface="Trebuchet MS"/>
                <a:ea typeface="Trebuchet MS"/>
                <a:cs typeface="Trebuchet MS"/>
                <a:sym typeface="Trebuchet MS"/>
              </a:rPr>
              <a:t>Built-in support for audio streaming input e.g. for speech recognition</a:t>
            </a:r>
            <a:endParaRPr lang="en-US" sz="2667" b="1" dirty="0">
              <a:solidFill>
                <a:schemeClr val="lt2"/>
              </a:solidFill>
              <a:latin typeface="Trebuchet MS"/>
              <a:sym typeface="Trebuchet MS"/>
            </a:endParaRPr>
          </a:p>
          <a:p>
            <a:pPr>
              <a:spcBef>
                <a:spcPts val="3000"/>
              </a:spcBef>
              <a:spcAft>
                <a:spcPts val="0"/>
              </a:spcAft>
              <a:buClr>
                <a:schemeClr val="dk1"/>
              </a:buClr>
              <a:buSzPts val="1800"/>
            </a:pPr>
            <a:endParaRPr sz="2667" b="1" dirty="0">
              <a:solidFill>
                <a:schemeClr val="lt2"/>
              </a:solidFill>
              <a:latin typeface="Trebuchet MS"/>
              <a:sym typeface="Trebuchet MS"/>
            </a:endParaRPr>
          </a:p>
        </p:txBody>
      </p:sp>
      <p:grpSp>
        <p:nvGrpSpPr>
          <p:cNvPr id="891" name="Google Shape;891;p169"/>
          <p:cNvGrpSpPr/>
          <p:nvPr/>
        </p:nvGrpSpPr>
        <p:grpSpPr>
          <a:xfrm>
            <a:off x="13357267" y="2497919"/>
            <a:ext cx="4515097" cy="6789415"/>
            <a:chOff x="8014360" y="1481802"/>
            <a:chExt cx="2709058" cy="4073649"/>
          </a:xfrm>
        </p:grpSpPr>
        <p:pic>
          <p:nvPicPr>
            <p:cNvPr id="892" name="Google Shape;892;p16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463892" y="1546532"/>
              <a:ext cx="863600" cy="723900"/>
            </a:xfrm>
            <a:prstGeom prst="rect">
              <a:avLst/>
            </a:prstGeom>
            <a:noFill/>
            <a:ln>
              <a:noFill/>
            </a:ln>
          </p:spPr>
        </p:pic>
        <p:pic>
          <p:nvPicPr>
            <p:cNvPr id="893" name="Google Shape;893;p16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04019" y="1481802"/>
              <a:ext cx="813409" cy="853360"/>
            </a:xfrm>
            <a:prstGeom prst="rect">
              <a:avLst/>
            </a:prstGeom>
            <a:noFill/>
            <a:ln>
              <a:noFill/>
            </a:ln>
          </p:spPr>
        </p:pic>
        <p:pic>
          <p:nvPicPr>
            <p:cNvPr id="894" name="Google Shape;894;p16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014360" y="3757549"/>
              <a:ext cx="2709058" cy="1797902"/>
            </a:xfrm>
            <a:prstGeom prst="rect">
              <a:avLst/>
            </a:prstGeom>
            <a:noFill/>
            <a:ln>
              <a:noFill/>
            </a:ln>
          </p:spPr>
        </p:pic>
        <p:pic>
          <p:nvPicPr>
            <p:cNvPr id="895" name="Google Shape;895;p16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6861" y="2586369"/>
              <a:ext cx="1524056" cy="446376"/>
            </a:xfrm>
            <a:prstGeom prst="rect">
              <a:avLst/>
            </a:prstGeom>
            <a:noFill/>
            <a:ln>
              <a:noFill/>
            </a:ln>
          </p:spPr>
        </p:pic>
      </p:grpSp>
      <p:sp>
        <p:nvSpPr>
          <p:cNvPr id="21" name="Google Shape;856;p168">
            <a:extLst>
              <a:ext uri="{FF2B5EF4-FFF2-40B4-BE49-F238E27FC236}">
                <a16:creationId xmlns:a16="http://schemas.microsoft.com/office/drawing/2014/main" id="{E1A60565-C1A1-D54F-8F21-9AFA352B4BFF}"/>
              </a:ext>
            </a:extLst>
          </p:cNvPr>
          <p:cNvSpPr txBox="1">
            <a:spLocks noGrp="1"/>
          </p:cNvSpPr>
          <p:nvPr>
            <p:ph type="title"/>
          </p:nvPr>
        </p:nvSpPr>
        <p:spPr>
          <a:xfrm>
            <a:off x="830580" y="1229044"/>
            <a:ext cx="16626840" cy="984885"/>
          </a:xfrm>
        </p:spPr>
        <p:txBody>
          <a:bodyPr/>
          <a:lstStyle/>
          <a:p>
            <a:pPr lvl="0"/>
            <a:r>
              <a:rPr lang="en-US" dirty="0"/>
              <a:t>FEATURES</a:t>
            </a:r>
          </a:p>
        </p:txBody>
      </p:sp>
      <p:pic>
        <p:nvPicPr>
          <p:cNvPr id="4098" name="Picture 2" descr="Image result for pytorch logo">
            <a:extLst>
              <a:ext uri="{FF2B5EF4-FFF2-40B4-BE49-F238E27FC236}">
                <a16:creationId xmlns:a16="http://schemas.microsoft.com/office/drawing/2014/main" id="{F6C887DA-763A-429F-B13C-DAE27F15D740}"/>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4274414" y="4993691"/>
            <a:ext cx="2680803" cy="101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361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DYNAMIC BATCHING SCHEDULER</a:t>
            </a:r>
            <a:endParaRPr/>
          </a:p>
        </p:txBody>
      </p:sp>
      <p:grpSp>
        <p:nvGrpSpPr>
          <p:cNvPr id="259" name="Google Shape;259;p8"/>
          <p:cNvGrpSpPr/>
          <p:nvPr/>
        </p:nvGrpSpPr>
        <p:grpSpPr>
          <a:xfrm>
            <a:off x="7580964" y="3952002"/>
            <a:ext cx="8396713" cy="4548153"/>
            <a:chOff x="2772450" y="3162754"/>
            <a:chExt cx="4944535" cy="2728892"/>
          </a:xfrm>
        </p:grpSpPr>
        <p:sp>
          <p:nvSpPr>
            <p:cNvPr id="260" name="Google Shape;260;p8"/>
            <p:cNvSpPr/>
            <p:nvPr/>
          </p:nvSpPr>
          <p:spPr>
            <a:xfrm>
              <a:off x="4862289" y="3162754"/>
              <a:ext cx="2854696" cy="2728892"/>
            </a:xfrm>
            <a:prstGeom prst="rect">
              <a:avLst/>
            </a:prstGeom>
            <a:solidFill>
              <a:srgbClr val="76B900"/>
            </a:solidFill>
            <a:ln w="25400" cap="flat" cmpd="sng">
              <a:solidFill>
                <a:schemeClr val="dk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Framework Backend</a:t>
              </a:r>
              <a:endParaRPr/>
            </a:p>
          </p:txBody>
        </p:sp>
        <p:sp>
          <p:nvSpPr>
            <p:cNvPr id="261" name="Google Shape;261;p8"/>
            <p:cNvSpPr/>
            <p:nvPr/>
          </p:nvSpPr>
          <p:spPr>
            <a:xfrm>
              <a:off x="2772450" y="4329866"/>
              <a:ext cx="1520405" cy="75910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r>
                <a:rPr lang="en-US" sz="3000">
                  <a:solidFill>
                    <a:schemeClr val="lt1"/>
                  </a:solidFill>
                  <a:latin typeface="Arial"/>
                  <a:ea typeface="Arial"/>
                  <a:cs typeface="Arial"/>
                  <a:sym typeface="Arial"/>
                </a:rPr>
                <a:t>Dynamic Batcher</a:t>
              </a:r>
              <a:endParaRPr/>
            </a:p>
          </p:txBody>
        </p:sp>
        <p:sp>
          <p:nvSpPr>
            <p:cNvPr id="262" name="Google Shape;262;p8"/>
            <p:cNvSpPr/>
            <p:nvPr/>
          </p:nvSpPr>
          <p:spPr>
            <a:xfrm>
              <a:off x="5361845" y="3685754"/>
              <a:ext cx="2251233" cy="210064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Runtime</a:t>
              </a:r>
              <a:endParaRPr/>
            </a:p>
          </p:txBody>
        </p:sp>
        <p:cxnSp>
          <p:nvCxnSpPr>
            <p:cNvPr id="263" name="Google Shape;263;p8"/>
            <p:cNvCxnSpPr>
              <a:stCxn id="261" idx="3"/>
            </p:cNvCxnSpPr>
            <p:nvPr/>
          </p:nvCxnSpPr>
          <p:spPr>
            <a:xfrm>
              <a:off x="4292855" y="4709420"/>
              <a:ext cx="533700" cy="0"/>
            </a:xfrm>
            <a:prstGeom prst="straightConnector1">
              <a:avLst/>
            </a:prstGeom>
            <a:noFill/>
            <a:ln w="19050" cap="flat" cmpd="sng">
              <a:solidFill>
                <a:schemeClr val="dk2"/>
              </a:solidFill>
              <a:prstDash val="solid"/>
              <a:round/>
              <a:headEnd type="none" w="sm" len="sm"/>
              <a:tailEnd type="triangle" w="med" len="med"/>
            </a:ln>
          </p:spPr>
        </p:cxnSp>
        <p:grpSp>
          <p:nvGrpSpPr>
            <p:cNvPr id="264" name="Google Shape;264;p8"/>
            <p:cNvGrpSpPr/>
            <p:nvPr/>
          </p:nvGrpSpPr>
          <p:grpSpPr>
            <a:xfrm>
              <a:off x="5446705" y="4177345"/>
              <a:ext cx="2086705" cy="695985"/>
              <a:chOff x="3503605" y="4125390"/>
              <a:chExt cx="2086705" cy="695985"/>
            </a:xfrm>
          </p:grpSpPr>
          <p:sp>
            <p:nvSpPr>
              <p:cNvPr id="265" name="Google Shape;265;p8"/>
              <p:cNvSpPr/>
              <p:nvPr/>
            </p:nvSpPr>
            <p:spPr>
              <a:xfrm>
                <a:off x="3503605" y="4125390"/>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266" name="Google Shape;266;p8"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4317519"/>
                <a:ext cx="311726" cy="311726"/>
              </a:xfrm>
              <a:prstGeom prst="rect">
                <a:avLst/>
              </a:prstGeom>
              <a:noFill/>
              <a:ln>
                <a:noFill/>
              </a:ln>
            </p:spPr>
          </p:pic>
        </p:grpSp>
        <p:grpSp>
          <p:nvGrpSpPr>
            <p:cNvPr id="267" name="Google Shape;267;p8"/>
            <p:cNvGrpSpPr/>
            <p:nvPr/>
          </p:nvGrpSpPr>
          <p:grpSpPr>
            <a:xfrm>
              <a:off x="5446705" y="4951567"/>
              <a:ext cx="2086705" cy="695985"/>
              <a:chOff x="3503605" y="4899612"/>
              <a:chExt cx="2086705" cy="695985"/>
            </a:xfrm>
          </p:grpSpPr>
          <p:sp>
            <p:nvSpPr>
              <p:cNvPr id="268" name="Google Shape;268;p8"/>
              <p:cNvSpPr/>
              <p:nvPr/>
            </p:nvSpPr>
            <p:spPr>
              <a:xfrm>
                <a:off x="3503605" y="4899612"/>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269" name="Google Shape;269;p8"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5091741"/>
                <a:ext cx="311726" cy="311726"/>
              </a:xfrm>
              <a:prstGeom prst="rect">
                <a:avLst/>
              </a:prstGeom>
              <a:noFill/>
              <a:ln>
                <a:noFill/>
              </a:ln>
            </p:spPr>
          </p:pic>
        </p:grpSp>
      </p:grpSp>
      <p:cxnSp>
        <p:nvCxnSpPr>
          <p:cNvPr id="270" name="Google Shape;270;p8"/>
          <p:cNvCxnSpPr>
            <a:endCxn id="261" idx="1"/>
          </p:cNvCxnSpPr>
          <p:nvPr/>
        </p:nvCxnSpPr>
        <p:spPr>
          <a:xfrm>
            <a:off x="6292963" y="6529778"/>
            <a:ext cx="1288000" cy="0"/>
          </a:xfrm>
          <a:prstGeom prst="straightConnector1">
            <a:avLst/>
          </a:prstGeom>
          <a:noFill/>
          <a:ln w="19050" cap="flat" cmpd="sng">
            <a:solidFill>
              <a:schemeClr val="dk2"/>
            </a:solidFill>
            <a:prstDash val="solid"/>
            <a:round/>
            <a:headEnd type="none" w="sm" len="sm"/>
            <a:tailEnd type="triangle" w="med" len="med"/>
          </a:ln>
        </p:spPr>
      </p:cxnSp>
      <p:sp>
        <p:nvSpPr>
          <p:cNvPr id="271" name="Google Shape;271;p8"/>
          <p:cNvSpPr/>
          <p:nvPr/>
        </p:nvSpPr>
        <p:spPr>
          <a:xfrm>
            <a:off x="4629841" y="6411750"/>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2" name="Google Shape;272;p8"/>
          <p:cNvSpPr/>
          <p:nvPr/>
        </p:nvSpPr>
        <p:spPr>
          <a:xfrm>
            <a:off x="3739951" y="6411750"/>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3" name="Google Shape;273;p8"/>
          <p:cNvSpPr/>
          <p:nvPr/>
        </p:nvSpPr>
        <p:spPr>
          <a:xfrm>
            <a:off x="4629841" y="6699447"/>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4" name="Google Shape;274;p8"/>
          <p:cNvSpPr/>
          <p:nvPr/>
        </p:nvSpPr>
        <p:spPr>
          <a:xfrm>
            <a:off x="5519731" y="6411750"/>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5" name="Google Shape;275;p8"/>
          <p:cNvSpPr/>
          <p:nvPr/>
        </p:nvSpPr>
        <p:spPr>
          <a:xfrm>
            <a:off x="2850059" y="6411750"/>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6" name="Google Shape;276;p8"/>
          <p:cNvSpPr/>
          <p:nvPr/>
        </p:nvSpPr>
        <p:spPr>
          <a:xfrm>
            <a:off x="2850058" y="6699447"/>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7" name="Google Shape;277;p8"/>
          <p:cNvSpPr/>
          <p:nvPr/>
        </p:nvSpPr>
        <p:spPr>
          <a:xfrm>
            <a:off x="2850056" y="6987143"/>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8" name="Google Shape;278;p8"/>
          <p:cNvSpPr/>
          <p:nvPr/>
        </p:nvSpPr>
        <p:spPr>
          <a:xfrm>
            <a:off x="2850054" y="7274840"/>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9" name="Google Shape;279;p8"/>
          <p:cNvSpPr txBox="1"/>
          <p:nvPr/>
        </p:nvSpPr>
        <p:spPr>
          <a:xfrm>
            <a:off x="4594531" y="5032537"/>
            <a:ext cx="2473115" cy="476923"/>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333">
                <a:solidFill>
                  <a:schemeClr val="dk2"/>
                </a:solidFill>
                <a:latin typeface="Trebuchet MS"/>
                <a:ea typeface="Trebuchet MS"/>
                <a:cs typeface="Trebuchet MS"/>
                <a:sym typeface="Trebuchet MS"/>
              </a:rPr>
              <a:t>Batch-1 Request</a:t>
            </a:r>
            <a:endParaRPr/>
          </a:p>
        </p:txBody>
      </p:sp>
      <p:sp>
        <p:nvSpPr>
          <p:cNvPr id="280" name="Google Shape;280;p8"/>
          <p:cNvSpPr txBox="1"/>
          <p:nvPr/>
        </p:nvSpPr>
        <p:spPr>
          <a:xfrm>
            <a:off x="1506473" y="5381062"/>
            <a:ext cx="2473115" cy="476923"/>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333">
                <a:solidFill>
                  <a:schemeClr val="dk2"/>
                </a:solidFill>
                <a:latin typeface="Trebuchet MS"/>
                <a:ea typeface="Trebuchet MS"/>
                <a:cs typeface="Trebuchet MS"/>
                <a:sym typeface="Trebuchet MS"/>
              </a:rPr>
              <a:t>Batch-4 Request</a:t>
            </a:r>
            <a:endParaRPr/>
          </a:p>
        </p:txBody>
      </p:sp>
      <p:cxnSp>
        <p:nvCxnSpPr>
          <p:cNvPr id="281" name="Google Shape;281;p8"/>
          <p:cNvCxnSpPr>
            <a:stCxn id="279" idx="2"/>
          </p:cNvCxnSpPr>
          <p:nvPr/>
        </p:nvCxnSpPr>
        <p:spPr>
          <a:xfrm flipH="1">
            <a:off x="5831087" y="5509460"/>
            <a:ext cx="2" cy="766563"/>
          </a:xfrm>
          <a:prstGeom prst="straightConnector1">
            <a:avLst/>
          </a:prstGeom>
          <a:noFill/>
          <a:ln w="9525" cap="flat" cmpd="sng">
            <a:solidFill>
              <a:schemeClr val="accent4"/>
            </a:solidFill>
            <a:prstDash val="solid"/>
            <a:round/>
            <a:headEnd type="none" w="sm" len="sm"/>
            <a:tailEnd type="none" w="sm" len="sm"/>
          </a:ln>
        </p:spPr>
      </p:cxnSp>
      <p:cxnSp>
        <p:nvCxnSpPr>
          <p:cNvPr id="282" name="Google Shape;282;p8"/>
          <p:cNvCxnSpPr>
            <a:stCxn id="280" idx="2"/>
          </p:cNvCxnSpPr>
          <p:nvPr/>
        </p:nvCxnSpPr>
        <p:spPr>
          <a:xfrm>
            <a:off x="2743031" y="5857985"/>
            <a:ext cx="272499" cy="417563"/>
          </a:xfrm>
          <a:prstGeom prst="straightConnector1">
            <a:avLst/>
          </a:prstGeom>
          <a:noFill/>
          <a:ln w="9525" cap="flat" cmpd="sng">
            <a:solidFill>
              <a:schemeClr val="accent4"/>
            </a:solidFill>
            <a:prstDash val="solid"/>
            <a:round/>
            <a:headEnd type="none" w="sm" len="sm"/>
            <a:tailEnd type="none" w="sm" len="sm"/>
          </a:ln>
        </p:spPr>
      </p:cxnSp>
      <p:sp>
        <p:nvSpPr>
          <p:cNvPr id="283" name="Google Shape;283;p8"/>
          <p:cNvSpPr/>
          <p:nvPr/>
        </p:nvSpPr>
        <p:spPr>
          <a:xfrm>
            <a:off x="7067645" y="2940243"/>
            <a:ext cx="9713883" cy="6388478"/>
          </a:xfrm>
          <a:prstGeom prst="rect">
            <a:avLst/>
          </a:prstGeom>
          <a:noFill/>
          <a:ln w="25400" cap="flat" cmpd="sng">
            <a:solidFill>
              <a:schemeClr val="lt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2667">
                <a:solidFill>
                  <a:schemeClr val="dk2"/>
                </a:solidFill>
              </a:rPr>
              <a:t>Triton</a:t>
            </a:r>
            <a:r>
              <a:rPr lang="en-US" sz="2667">
                <a:solidFill>
                  <a:schemeClr val="dk2"/>
                </a:solidFill>
                <a:latin typeface="Arial"/>
                <a:ea typeface="Arial"/>
                <a:cs typeface="Arial"/>
                <a:sym typeface="Arial"/>
              </a:rPr>
              <a:t> Inference Server</a:t>
            </a:r>
            <a:endParaRPr/>
          </a:p>
        </p:txBody>
      </p:sp>
    </p:spTree>
    <p:extLst>
      <p:ext uri="{BB962C8B-B14F-4D97-AF65-F5344CB8AC3E}">
        <p14:creationId xmlns:p14="http://schemas.microsoft.com/office/powerpoint/2010/main" val="408656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9"/>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DYNAMIC BATCHING SCHEDULER</a:t>
            </a:r>
            <a:endParaRPr/>
          </a:p>
        </p:txBody>
      </p:sp>
      <p:grpSp>
        <p:nvGrpSpPr>
          <p:cNvPr id="290" name="Google Shape;290;p9"/>
          <p:cNvGrpSpPr/>
          <p:nvPr/>
        </p:nvGrpSpPr>
        <p:grpSpPr>
          <a:xfrm>
            <a:off x="7388303" y="3452983"/>
            <a:ext cx="8726125" cy="4879035"/>
            <a:chOff x="2656777" y="3254015"/>
            <a:chExt cx="5235675" cy="2927421"/>
          </a:xfrm>
        </p:grpSpPr>
        <p:sp>
          <p:nvSpPr>
            <p:cNvPr id="291" name="Google Shape;291;p9"/>
            <p:cNvSpPr/>
            <p:nvPr/>
          </p:nvSpPr>
          <p:spPr>
            <a:xfrm>
              <a:off x="4727414" y="3254015"/>
              <a:ext cx="3165038" cy="2927421"/>
            </a:xfrm>
            <a:prstGeom prst="rect">
              <a:avLst/>
            </a:prstGeom>
            <a:solidFill>
              <a:srgbClr val="76B900"/>
            </a:solidFill>
            <a:ln w="25400" cap="flat" cmpd="sng">
              <a:solidFill>
                <a:schemeClr val="dk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ModelY Backend</a:t>
              </a:r>
              <a:endParaRPr/>
            </a:p>
          </p:txBody>
        </p:sp>
        <p:sp>
          <p:nvSpPr>
            <p:cNvPr id="292" name="Google Shape;292;p9"/>
            <p:cNvSpPr/>
            <p:nvPr/>
          </p:nvSpPr>
          <p:spPr>
            <a:xfrm>
              <a:off x="2656777" y="4450822"/>
              <a:ext cx="1520405" cy="75910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r>
                <a:rPr lang="en-US" sz="3000">
                  <a:solidFill>
                    <a:schemeClr val="lt1"/>
                  </a:solidFill>
                  <a:latin typeface="Arial"/>
                  <a:ea typeface="Arial"/>
                  <a:cs typeface="Arial"/>
                  <a:sym typeface="Arial"/>
                </a:rPr>
                <a:t>Dynamic Batcher</a:t>
              </a:r>
              <a:endParaRPr/>
            </a:p>
          </p:txBody>
        </p:sp>
        <p:sp>
          <p:nvSpPr>
            <p:cNvPr id="293" name="Google Shape;293;p9"/>
            <p:cNvSpPr/>
            <p:nvPr/>
          </p:nvSpPr>
          <p:spPr>
            <a:xfrm>
              <a:off x="5361845" y="3685754"/>
              <a:ext cx="2251233" cy="210064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Runtime</a:t>
              </a:r>
              <a:endParaRPr/>
            </a:p>
          </p:txBody>
        </p:sp>
        <p:cxnSp>
          <p:nvCxnSpPr>
            <p:cNvPr id="294" name="Google Shape;294;p9"/>
            <p:cNvCxnSpPr>
              <a:stCxn id="292" idx="3"/>
            </p:cNvCxnSpPr>
            <p:nvPr/>
          </p:nvCxnSpPr>
          <p:spPr>
            <a:xfrm>
              <a:off x="4177182" y="4830375"/>
              <a:ext cx="534000" cy="0"/>
            </a:xfrm>
            <a:prstGeom prst="straightConnector1">
              <a:avLst/>
            </a:prstGeom>
            <a:noFill/>
            <a:ln w="19050" cap="flat" cmpd="sng">
              <a:solidFill>
                <a:schemeClr val="dk2"/>
              </a:solidFill>
              <a:prstDash val="solid"/>
              <a:round/>
              <a:headEnd type="none" w="sm" len="sm"/>
              <a:tailEnd type="triangle" w="med" len="med"/>
            </a:ln>
          </p:spPr>
        </p:cxnSp>
        <p:grpSp>
          <p:nvGrpSpPr>
            <p:cNvPr id="295" name="Google Shape;295;p9"/>
            <p:cNvGrpSpPr/>
            <p:nvPr/>
          </p:nvGrpSpPr>
          <p:grpSpPr>
            <a:xfrm>
              <a:off x="5446705" y="4177345"/>
              <a:ext cx="2086705" cy="695985"/>
              <a:chOff x="3503605" y="4125390"/>
              <a:chExt cx="2086705" cy="695985"/>
            </a:xfrm>
          </p:grpSpPr>
          <p:sp>
            <p:nvSpPr>
              <p:cNvPr id="296" name="Google Shape;296;p9"/>
              <p:cNvSpPr/>
              <p:nvPr/>
            </p:nvSpPr>
            <p:spPr>
              <a:xfrm>
                <a:off x="3503605" y="4125390"/>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297" name="Google Shape;297;p9"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4317519"/>
                <a:ext cx="311726" cy="311726"/>
              </a:xfrm>
              <a:prstGeom prst="rect">
                <a:avLst/>
              </a:prstGeom>
              <a:noFill/>
              <a:ln>
                <a:noFill/>
              </a:ln>
            </p:spPr>
          </p:pic>
        </p:grpSp>
        <p:grpSp>
          <p:nvGrpSpPr>
            <p:cNvPr id="298" name="Google Shape;298;p9"/>
            <p:cNvGrpSpPr/>
            <p:nvPr/>
          </p:nvGrpSpPr>
          <p:grpSpPr>
            <a:xfrm>
              <a:off x="5446705" y="4951567"/>
              <a:ext cx="2086705" cy="695985"/>
              <a:chOff x="3503605" y="4899612"/>
              <a:chExt cx="2086705" cy="695985"/>
            </a:xfrm>
          </p:grpSpPr>
          <p:sp>
            <p:nvSpPr>
              <p:cNvPr id="299" name="Google Shape;299;p9"/>
              <p:cNvSpPr/>
              <p:nvPr/>
            </p:nvSpPr>
            <p:spPr>
              <a:xfrm>
                <a:off x="3503605" y="4899612"/>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300" name="Google Shape;300;p9"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5091741"/>
                <a:ext cx="311726" cy="311726"/>
              </a:xfrm>
              <a:prstGeom prst="rect">
                <a:avLst/>
              </a:prstGeom>
              <a:noFill/>
              <a:ln>
                <a:noFill/>
              </a:ln>
            </p:spPr>
          </p:pic>
        </p:grpSp>
      </p:grpSp>
      <p:sp>
        <p:nvSpPr>
          <p:cNvPr id="301" name="Google Shape;301;p9"/>
          <p:cNvSpPr/>
          <p:nvPr/>
        </p:nvSpPr>
        <p:spPr>
          <a:xfrm>
            <a:off x="11598468" y="5887473"/>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302" name="Google Shape;302;p9"/>
          <p:cNvGrpSpPr/>
          <p:nvPr/>
        </p:nvGrpSpPr>
        <p:grpSpPr>
          <a:xfrm>
            <a:off x="11598468" y="5312080"/>
            <a:ext cx="629005" cy="575393"/>
            <a:chOff x="2777904" y="3696048"/>
            <a:chExt cx="377403" cy="345236"/>
          </a:xfrm>
        </p:grpSpPr>
        <p:sp>
          <p:nvSpPr>
            <p:cNvPr id="303" name="Google Shape;303;p9"/>
            <p:cNvSpPr/>
            <p:nvPr/>
          </p:nvSpPr>
          <p:spPr>
            <a:xfrm>
              <a:off x="2777904" y="3696048"/>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04" name="Google Shape;304;p9"/>
            <p:cNvSpPr/>
            <p:nvPr/>
          </p:nvSpPr>
          <p:spPr>
            <a:xfrm>
              <a:off x="2777904" y="3868666"/>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sp>
        <p:nvSpPr>
          <p:cNvPr id="305" name="Google Shape;305;p9"/>
          <p:cNvSpPr/>
          <p:nvPr/>
        </p:nvSpPr>
        <p:spPr>
          <a:xfrm>
            <a:off x="11598468" y="5042027"/>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306" name="Google Shape;306;p9"/>
          <p:cNvGrpSpPr/>
          <p:nvPr/>
        </p:nvGrpSpPr>
        <p:grpSpPr>
          <a:xfrm>
            <a:off x="11598460" y="6286828"/>
            <a:ext cx="629010" cy="1150787"/>
            <a:chOff x="1710032" y="3696048"/>
            <a:chExt cx="377406" cy="690472"/>
          </a:xfrm>
        </p:grpSpPr>
        <p:sp>
          <p:nvSpPr>
            <p:cNvPr id="307" name="Google Shape;307;p9"/>
            <p:cNvSpPr/>
            <p:nvPr/>
          </p:nvSpPr>
          <p:spPr>
            <a:xfrm>
              <a:off x="1710035" y="3696048"/>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08" name="Google Shape;308;p9"/>
            <p:cNvSpPr/>
            <p:nvPr/>
          </p:nvSpPr>
          <p:spPr>
            <a:xfrm>
              <a:off x="1710034" y="3868666"/>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09" name="Google Shape;309;p9"/>
            <p:cNvSpPr/>
            <p:nvPr/>
          </p:nvSpPr>
          <p:spPr>
            <a:xfrm>
              <a:off x="1710033" y="4041284"/>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10" name="Google Shape;310;p9"/>
            <p:cNvSpPr/>
            <p:nvPr/>
          </p:nvSpPr>
          <p:spPr>
            <a:xfrm>
              <a:off x="1710032" y="4213902"/>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sp>
        <p:nvSpPr>
          <p:cNvPr id="311" name="Google Shape;311;p9"/>
          <p:cNvSpPr txBox="1">
            <a:spLocks noGrp="1"/>
          </p:cNvSpPr>
          <p:nvPr>
            <p:ph type="body" idx="1"/>
          </p:nvPr>
        </p:nvSpPr>
        <p:spPr>
          <a:xfrm>
            <a:off x="861250" y="7326407"/>
            <a:ext cx="6178770" cy="297575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a:t>Preferred batch size and wait time are configuration options.</a:t>
            </a:r>
            <a:endParaRPr/>
          </a:p>
          <a:p>
            <a:pPr marL="0" indent="0">
              <a:spcBef>
                <a:spcPts val="3000"/>
              </a:spcBef>
            </a:pPr>
            <a:r>
              <a:rPr lang="en-US"/>
              <a:t>Assume 4 gives best utilization in this example.</a:t>
            </a:r>
            <a:endParaRPr/>
          </a:p>
        </p:txBody>
      </p:sp>
      <p:sp>
        <p:nvSpPr>
          <p:cNvPr id="312" name="Google Shape;312;p9"/>
          <p:cNvSpPr txBox="1"/>
          <p:nvPr/>
        </p:nvSpPr>
        <p:spPr>
          <a:xfrm>
            <a:off x="1269873" y="3453113"/>
            <a:ext cx="6178768" cy="1538624"/>
          </a:xfrm>
          <a:prstGeom prst="rect">
            <a:avLst/>
          </a:prstGeom>
          <a:noFill/>
          <a:ln>
            <a:noFill/>
          </a:ln>
        </p:spPr>
        <p:txBody>
          <a:bodyPr spcFirstLastPara="1" wrap="square" lIns="152375" tIns="76167" rIns="152375" bIns="76167" anchor="ctr" anchorCtr="0">
            <a:spAutoFit/>
          </a:bodyPr>
          <a:lstStyle/>
          <a:p>
            <a:pPr>
              <a:lnSpc>
                <a:spcPct val="90000"/>
              </a:lnSpc>
              <a:spcBef>
                <a:spcPts val="0"/>
              </a:spcBef>
              <a:spcAft>
                <a:spcPts val="0"/>
              </a:spcAft>
            </a:pPr>
            <a:r>
              <a:rPr lang="en-US" sz="3333" b="1">
                <a:solidFill>
                  <a:schemeClr val="accent3"/>
                </a:solidFill>
                <a:latin typeface="Trebuchet MS"/>
                <a:ea typeface="Trebuchet MS"/>
                <a:cs typeface="Trebuchet MS"/>
                <a:sym typeface="Trebuchet MS"/>
              </a:rPr>
              <a:t>Grouping requests into a single “batch” increases overall GPU throughput</a:t>
            </a:r>
            <a:endParaRPr/>
          </a:p>
        </p:txBody>
      </p:sp>
      <p:cxnSp>
        <p:nvCxnSpPr>
          <p:cNvPr id="313" name="Google Shape;313;p9"/>
          <p:cNvCxnSpPr/>
          <p:nvPr/>
        </p:nvCxnSpPr>
        <p:spPr>
          <a:xfrm>
            <a:off x="6689536" y="4746550"/>
            <a:ext cx="4698778" cy="396950"/>
          </a:xfrm>
          <a:prstGeom prst="straightConnector1">
            <a:avLst/>
          </a:prstGeom>
          <a:noFill/>
          <a:ln w="63500" cap="flat" cmpd="sng">
            <a:solidFill>
              <a:schemeClr val="accent3"/>
            </a:solidFill>
            <a:prstDash val="solid"/>
            <a:round/>
            <a:headEnd type="none" w="sm" len="sm"/>
            <a:tailEnd type="triangle" w="med" len="med"/>
          </a:ln>
        </p:spPr>
      </p:cxnSp>
      <p:sp>
        <p:nvSpPr>
          <p:cNvPr id="314" name="Google Shape;314;p9"/>
          <p:cNvSpPr/>
          <p:nvPr/>
        </p:nvSpPr>
        <p:spPr>
          <a:xfrm>
            <a:off x="7067645" y="2940243"/>
            <a:ext cx="9713883" cy="6388478"/>
          </a:xfrm>
          <a:prstGeom prst="rect">
            <a:avLst/>
          </a:prstGeom>
          <a:noFill/>
          <a:ln w="25400" cap="flat" cmpd="sng">
            <a:solidFill>
              <a:schemeClr val="lt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2667">
                <a:solidFill>
                  <a:schemeClr val="dk2"/>
                </a:solidFill>
              </a:rPr>
              <a:t>Triton</a:t>
            </a:r>
            <a:r>
              <a:rPr lang="en-US" sz="2667">
                <a:solidFill>
                  <a:schemeClr val="dk2"/>
                </a:solidFill>
                <a:latin typeface="Arial"/>
                <a:ea typeface="Arial"/>
                <a:cs typeface="Arial"/>
                <a:sym typeface="Arial"/>
              </a:rPr>
              <a:t> Inference Server</a:t>
            </a:r>
            <a:endParaRPr/>
          </a:p>
        </p:txBody>
      </p:sp>
    </p:spTree>
    <p:extLst>
      <p:ext uri="{BB962C8B-B14F-4D97-AF65-F5344CB8AC3E}">
        <p14:creationId xmlns:p14="http://schemas.microsoft.com/office/powerpoint/2010/main" val="371467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title"/>
          </p:nvPr>
        </p:nvSpPr>
        <p:spPr>
          <a:xfrm>
            <a:off x="830580" y="1102043"/>
            <a:ext cx="16627000" cy="985000"/>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DYNAMIC BATCHING</a:t>
            </a:r>
            <a:endParaRPr/>
          </a:p>
        </p:txBody>
      </p:sp>
      <p:sp>
        <p:nvSpPr>
          <p:cNvPr id="328" name="Google Shape;328;p11"/>
          <p:cNvSpPr txBox="1">
            <a:spLocks noGrp="1"/>
          </p:cNvSpPr>
          <p:nvPr>
            <p:ph type="body" idx="1"/>
          </p:nvPr>
        </p:nvSpPr>
        <p:spPr>
          <a:xfrm>
            <a:off x="861250" y="3505058"/>
            <a:ext cx="6390550" cy="619800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buSzPts val="2000"/>
            </a:pPr>
            <a:r>
              <a:rPr lang="en-US" b="1">
                <a:solidFill>
                  <a:schemeClr val="lt2"/>
                </a:solidFill>
              </a:rPr>
              <a:t>Triton Inference Server</a:t>
            </a:r>
            <a:r>
              <a:rPr lang="en-US" b="1"/>
              <a:t> </a:t>
            </a:r>
            <a:r>
              <a:rPr lang="en-US"/>
              <a:t>groups inference requests based on customer defined metrics for optimal performance</a:t>
            </a:r>
            <a:endParaRPr/>
          </a:p>
          <a:p>
            <a:pPr marL="0" indent="0">
              <a:spcBef>
                <a:spcPts val="0"/>
              </a:spcBef>
              <a:buSzPts val="2000"/>
            </a:pPr>
            <a:endParaRPr/>
          </a:p>
          <a:p>
            <a:pPr marL="0" indent="0">
              <a:spcBef>
                <a:spcPts val="0"/>
              </a:spcBef>
              <a:buClr>
                <a:schemeClr val="dk2"/>
              </a:buClr>
              <a:buSzPts val="1100"/>
            </a:pPr>
            <a:r>
              <a:rPr lang="en-US"/>
              <a:t>Customer defines 1) batch size (required) and 2) latency requirements (optional)</a:t>
            </a:r>
            <a:endParaRPr/>
          </a:p>
          <a:p>
            <a:pPr marL="0" indent="0">
              <a:spcBef>
                <a:spcPts val="0"/>
              </a:spcBef>
              <a:buSzPts val="2000"/>
            </a:pPr>
            <a:endParaRPr/>
          </a:p>
          <a:p>
            <a:pPr marL="0" indent="0">
              <a:spcBef>
                <a:spcPts val="0"/>
              </a:spcBef>
              <a:buSzPts val="2000"/>
            </a:pPr>
            <a:r>
              <a:rPr lang="en-US"/>
              <a:t>Example: No dynamic batching   (batch size 1 &amp; 8) vs dynamic batching</a:t>
            </a:r>
            <a:endParaRPr/>
          </a:p>
          <a:p>
            <a:pPr>
              <a:buSzPts val="2000"/>
            </a:pPr>
            <a:endParaRPr/>
          </a:p>
        </p:txBody>
      </p:sp>
      <p:sp>
        <p:nvSpPr>
          <p:cNvPr id="329" name="Google Shape;329;p11"/>
          <p:cNvSpPr txBox="1">
            <a:spLocks noGrp="1"/>
          </p:cNvSpPr>
          <p:nvPr>
            <p:ph type="body" idx="2"/>
          </p:nvPr>
        </p:nvSpPr>
        <p:spPr>
          <a:xfrm>
            <a:off x="0" y="1972222"/>
            <a:ext cx="18288000" cy="87600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r>
              <a:rPr lang="en-US" sz="3833"/>
              <a:t>2.5X Faster Inferences/Second at a 50ms End-to-End Server Latency Threshold</a:t>
            </a:r>
            <a:endParaRPr/>
          </a:p>
        </p:txBody>
      </p:sp>
      <p:pic>
        <p:nvPicPr>
          <p:cNvPr id="330" name="Google Shape;330;p11" title="Static vs Dynamic Batching (T4 TRT Resnet50 FP16 Instance 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225970" y="3036647"/>
            <a:ext cx="10782197" cy="6666412"/>
          </a:xfrm>
          <a:prstGeom prst="rect">
            <a:avLst/>
          </a:prstGeom>
          <a:noFill/>
          <a:ln>
            <a:noFill/>
          </a:ln>
        </p:spPr>
      </p:pic>
    </p:spTree>
    <p:extLst>
      <p:ext uri="{BB962C8B-B14F-4D97-AF65-F5344CB8AC3E}">
        <p14:creationId xmlns:p14="http://schemas.microsoft.com/office/powerpoint/2010/main" val="2052102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Real Time Applications Need to Deliver Latency &lt;300 </a:t>
            </a:r>
            <a:r>
              <a:rPr lang="en-US" dirty="0" err="1"/>
              <a:t>ms</a:t>
            </a:r>
            <a:endParaRPr lang="en-US" dirty="0"/>
          </a:p>
        </p:txBody>
      </p:sp>
      <p:pic>
        <p:nvPicPr>
          <p:cNvPr id="8" name="Content Placeholder 7">
            <a:extLst>
              <a:ext uri="{FF2B5EF4-FFF2-40B4-BE49-F238E27FC236}">
                <a16:creationId xmlns:a16="http://schemas.microsoft.com/office/drawing/2014/main" id="{DFBD3367-66A2-4BCA-9180-57E3C4307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92531" y="2946401"/>
            <a:ext cx="14702938" cy="6680595"/>
          </a:xfrm>
          <a:prstGeom prst="rect">
            <a:avLst/>
          </a:prstGeom>
        </p:spPr>
      </p:pic>
      <p:sp>
        <p:nvSpPr>
          <p:cNvPr id="3" name="Arrow: Right 2">
            <a:extLst>
              <a:ext uri="{FF2B5EF4-FFF2-40B4-BE49-F238E27FC236}">
                <a16:creationId xmlns:a16="http://schemas.microsoft.com/office/drawing/2014/main" id="{71512B8F-F4E3-4273-A194-3E93F154F3C8}"/>
              </a:ext>
            </a:extLst>
          </p:cNvPr>
          <p:cNvSpPr/>
          <p:nvPr/>
        </p:nvSpPr>
        <p:spPr>
          <a:xfrm rot="8038056">
            <a:off x="11610447" y="3280689"/>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7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7"/>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b="1">
                <a:solidFill>
                  <a:srgbClr val="000000"/>
                </a:solidFill>
                <a:latin typeface="Trebuchet MS"/>
                <a:ea typeface="Trebuchet MS"/>
                <a:cs typeface="Trebuchet MS"/>
                <a:sym typeface="Trebuchet MS"/>
              </a:rPr>
              <a:t>CONCURRENT MODEL EXECUTION - RESNET 50</a:t>
            </a:r>
            <a:endParaRPr sz="4833">
              <a:solidFill>
                <a:srgbClr val="000000"/>
              </a:solidFill>
              <a:latin typeface="Trebuchet MS"/>
              <a:ea typeface="Trebuchet MS"/>
              <a:cs typeface="Trebuchet MS"/>
              <a:sym typeface="Trebuchet MS"/>
            </a:endParaRPr>
          </a:p>
        </p:txBody>
      </p:sp>
      <p:sp>
        <p:nvSpPr>
          <p:cNvPr id="485" name="Google Shape;485;p17"/>
          <p:cNvSpPr txBox="1"/>
          <p:nvPr/>
        </p:nvSpPr>
        <p:spPr>
          <a:xfrm>
            <a:off x="13653550" y="9402850"/>
            <a:ext cx="1389500" cy="727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lt1"/>
              </a:buClr>
              <a:buSzPts val="1700"/>
            </a:pPr>
            <a:r>
              <a:rPr lang="en-US" sz="2833">
                <a:solidFill>
                  <a:schemeClr val="lt1"/>
                </a:solidFill>
                <a:latin typeface="Arial"/>
                <a:ea typeface="Arial"/>
                <a:cs typeface="Arial"/>
                <a:sym typeface="Arial"/>
              </a:rPr>
              <a:t>Time</a:t>
            </a:r>
            <a:endParaRPr sz="2833">
              <a:solidFill>
                <a:schemeClr val="lt1"/>
              </a:solidFill>
              <a:latin typeface="Arial"/>
              <a:ea typeface="Arial"/>
              <a:cs typeface="Arial"/>
              <a:sym typeface="Arial"/>
            </a:endParaRPr>
          </a:p>
        </p:txBody>
      </p:sp>
      <p:sp>
        <p:nvSpPr>
          <p:cNvPr id="486" name="Google Shape;486;p17"/>
          <p:cNvSpPr txBox="1"/>
          <p:nvPr/>
        </p:nvSpPr>
        <p:spPr>
          <a:xfrm>
            <a:off x="416600" y="1362600"/>
            <a:ext cx="17496500" cy="876000"/>
          </a:xfrm>
          <a:prstGeom prst="rect">
            <a:avLst/>
          </a:prstGeom>
          <a:noFill/>
          <a:ln>
            <a:noFill/>
          </a:ln>
        </p:spPr>
        <p:txBody>
          <a:bodyPr spcFirstLastPara="1" wrap="square" lIns="152417" tIns="76167" rIns="152417" bIns="76167" anchor="t" anchorCtr="0">
            <a:noAutofit/>
          </a:bodyPr>
          <a:lstStyle/>
          <a:p>
            <a:pPr algn="ctr">
              <a:lnSpc>
                <a:spcPct val="90000"/>
              </a:lnSpc>
              <a:spcBef>
                <a:spcPts val="0"/>
              </a:spcBef>
              <a:spcAft>
                <a:spcPts val="0"/>
              </a:spcAft>
              <a:buClr>
                <a:srgbClr val="76B900"/>
              </a:buClr>
              <a:buSzPts val="1900"/>
            </a:pPr>
            <a:r>
              <a:rPr lang="en-US" sz="3167">
                <a:solidFill>
                  <a:srgbClr val="76B900"/>
                </a:solidFill>
                <a:latin typeface="Trebuchet MS"/>
                <a:ea typeface="Trebuchet MS"/>
                <a:cs typeface="Trebuchet MS"/>
                <a:sym typeface="Trebuchet MS"/>
              </a:rPr>
              <a:t>6x Better Performance and Improved GPU Utilization Through Multiple Model Concurrency</a:t>
            </a:r>
            <a:endParaRPr sz="3167">
              <a:solidFill>
                <a:srgbClr val="76B900"/>
              </a:solidFill>
              <a:latin typeface="Trebuchet MS"/>
              <a:ea typeface="Trebuchet MS"/>
              <a:cs typeface="Trebuchet MS"/>
              <a:sym typeface="Trebuchet MS"/>
            </a:endParaRPr>
          </a:p>
        </p:txBody>
      </p:sp>
      <p:sp>
        <p:nvSpPr>
          <p:cNvPr id="487" name="Google Shape;487;p17"/>
          <p:cNvSpPr txBox="1"/>
          <p:nvPr/>
        </p:nvSpPr>
        <p:spPr>
          <a:xfrm>
            <a:off x="623400" y="2543000"/>
            <a:ext cx="5791000" cy="69965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1</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a:solidFill>
                  <a:schemeClr val="dk2"/>
                </a:solidFill>
                <a:latin typeface="Trebuchet MS"/>
                <a:ea typeface="Trebuchet MS"/>
                <a:cs typeface="Trebuchet MS"/>
                <a:sym typeface="Trebuchet MS"/>
              </a:rPr>
              <a:t>One API using </a:t>
            </a:r>
            <a:r>
              <a:rPr lang="en-US" sz="2333" u="sng">
                <a:solidFill>
                  <a:schemeClr val="dk2"/>
                </a:solidFill>
                <a:latin typeface="Trebuchet MS"/>
                <a:ea typeface="Trebuchet MS"/>
                <a:cs typeface="Trebuchet MS"/>
                <a:sym typeface="Trebuchet MS"/>
              </a:rPr>
              <a:t>multiple</a:t>
            </a:r>
            <a:r>
              <a:rPr lang="en-US" sz="2333">
                <a:solidFill>
                  <a:schemeClr val="dk2"/>
                </a:solidFill>
                <a:latin typeface="Trebuchet MS"/>
                <a:ea typeface="Trebuchet MS"/>
                <a:cs typeface="Trebuchet MS"/>
                <a:sym typeface="Trebuchet MS"/>
              </a:rPr>
              <a:t> copies of the </a:t>
            </a:r>
            <a:r>
              <a:rPr lang="en-US" sz="2333" u="sng">
                <a:solidFill>
                  <a:schemeClr val="dk2"/>
                </a:solidFill>
                <a:latin typeface="Trebuchet MS"/>
                <a:ea typeface="Trebuchet MS"/>
                <a:cs typeface="Trebuchet MS"/>
                <a:sym typeface="Trebuchet MS"/>
              </a:rPr>
              <a:t>same</a:t>
            </a:r>
            <a:r>
              <a:rPr lang="en-US" sz="2333">
                <a:solidFill>
                  <a:schemeClr val="dk2"/>
                </a:solidFill>
                <a:latin typeface="Trebuchet MS"/>
                <a:ea typeface="Trebuchet MS"/>
                <a:cs typeface="Trebuchet MS"/>
                <a:sym typeface="Trebuchet MS"/>
              </a:rPr>
              <a:t> model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lt1"/>
              </a:buClr>
              <a:buSzPts val="1400"/>
            </a:pPr>
            <a:endParaRPr sz="2333">
              <a:solidFill>
                <a:schemeClr val="dk2"/>
              </a:solidFill>
              <a:latin typeface="Trebuchet MS"/>
              <a:ea typeface="Trebuchet MS"/>
              <a:cs typeface="Trebuchet MS"/>
              <a:sym typeface="Trebuchet MS"/>
            </a:endParaRPr>
          </a:p>
          <a:p>
            <a:pPr>
              <a:spcBef>
                <a:spcPts val="0"/>
              </a:spcBef>
              <a:spcAft>
                <a:spcPts val="0"/>
              </a:spcAft>
              <a:buClr>
                <a:schemeClr val="dk2"/>
              </a:buClr>
              <a:buSzPts val="1300"/>
            </a:pPr>
            <a:r>
              <a:rPr lang="en-US" sz="2167">
                <a:solidFill>
                  <a:schemeClr val="dk2"/>
                </a:solidFill>
                <a:latin typeface="Trebuchet MS"/>
                <a:ea typeface="Trebuchet MS"/>
                <a:cs typeface="Trebuchet MS"/>
                <a:sym typeface="Trebuchet MS"/>
              </a:rPr>
              <a:t>Example: 8 instances of TRT FP16 ResNet50 (each model takes 2 GB GPU memory) are loaded onto the GPU and can run concurrently on a 16GB T4 GPU.</a:t>
            </a:r>
            <a:endParaRPr sz="2167">
              <a:solidFill>
                <a:schemeClr val="dk2"/>
              </a:solidFill>
              <a:latin typeface="Trebuchet MS"/>
              <a:ea typeface="Trebuchet MS"/>
              <a:cs typeface="Trebuchet MS"/>
              <a:sym typeface="Trebuchet MS"/>
            </a:endParaRPr>
          </a:p>
          <a:p>
            <a:pPr>
              <a:spcBef>
                <a:spcPts val="0"/>
              </a:spcBef>
              <a:spcAft>
                <a:spcPts val="0"/>
              </a:spcAft>
              <a:buClr>
                <a:schemeClr val="dk2"/>
              </a:buClr>
              <a:buSzPts val="1300"/>
            </a:pPr>
            <a:r>
              <a:rPr lang="en-US" sz="2167">
                <a:solidFill>
                  <a:schemeClr val="dk2"/>
                </a:solidFill>
                <a:latin typeface="Trebuchet MS"/>
                <a:ea typeface="Trebuchet MS"/>
                <a:cs typeface="Trebuchet MS"/>
                <a:sym typeface="Trebuchet MS"/>
              </a:rPr>
              <a:t>10 concurrent inference requests happen: each model instance fulfills one request simultaneously and 2 are queued in the per-model scheduler queues in Triton Inference Server to execute after the 8 requests finish. With this configuration, 2680 inferences per second at 152 ms with batch size 8 on each inference server instance is achieved.</a:t>
            </a:r>
            <a:endParaRPr sz="2167">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2"/>
              </a:solidFill>
              <a:latin typeface="Trebuchet MS"/>
              <a:ea typeface="Trebuchet MS"/>
              <a:cs typeface="Trebuchet MS"/>
              <a:sym typeface="Trebuchet MS"/>
            </a:endParaRPr>
          </a:p>
        </p:txBody>
      </p:sp>
      <p:sp>
        <p:nvSpPr>
          <p:cNvPr id="488" name="Google Shape;488;p17"/>
          <p:cNvSpPr/>
          <p:nvPr/>
        </p:nvSpPr>
        <p:spPr>
          <a:xfrm>
            <a:off x="7018050" y="3487500"/>
            <a:ext cx="1268500" cy="9305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chemeClr val="dk2"/>
              </a:buClr>
              <a:buSzPts val="1000"/>
            </a:pPr>
            <a:r>
              <a:rPr lang="en-US" sz="1667">
                <a:solidFill>
                  <a:schemeClr val="dk2"/>
                </a:solidFill>
                <a:latin typeface="Arial"/>
                <a:ea typeface="Arial"/>
                <a:cs typeface="Arial"/>
                <a:sym typeface="Arial"/>
              </a:rPr>
              <a:t>Inference Requests</a:t>
            </a:r>
            <a:endParaRPr sz="1667">
              <a:solidFill>
                <a:schemeClr val="dk2"/>
              </a:solidFill>
              <a:latin typeface="Arial"/>
              <a:ea typeface="Arial"/>
              <a:cs typeface="Arial"/>
              <a:sym typeface="Arial"/>
            </a:endParaRPr>
          </a:p>
        </p:txBody>
      </p:sp>
      <p:sp>
        <p:nvSpPr>
          <p:cNvPr id="489" name="Google Shape;489;p17"/>
          <p:cNvSpPr/>
          <p:nvPr/>
        </p:nvSpPr>
        <p:spPr>
          <a:xfrm>
            <a:off x="9275250" y="2071450"/>
            <a:ext cx="8337500" cy="7444000"/>
          </a:xfrm>
          <a:prstGeom prst="rect">
            <a:avLst/>
          </a:prstGeom>
          <a:solidFill>
            <a:srgbClr val="76B900"/>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400"/>
            </a:pPr>
            <a:r>
              <a:rPr lang="en-US">
                <a:solidFill>
                  <a:schemeClr val="dk2"/>
                </a:solidFill>
              </a:rPr>
              <a:t>Triton</a:t>
            </a:r>
            <a:r>
              <a:rPr lang="en-US" sz="2333">
                <a:solidFill>
                  <a:schemeClr val="dk2"/>
                </a:solidFill>
                <a:latin typeface="Arial"/>
                <a:ea typeface="Arial"/>
                <a:cs typeface="Arial"/>
                <a:sym typeface="Arial"/>
              </a:rPr>
              <a:t> Inference Server</a:t>
            </a:r>
            <a:endParaRPr sz="2333">
              <a:solidFill>
                <a:schemeClr val="dk2"/>
              </a:solidFill>
              <a:latin typeface="Arial"/>
              <a:ea typeface="Arial"/>
              <a:cs typeface="Arial"/>
              <a:sym typeface="Arial"/>
            </a:endParaRPr>
          </a:p>
          <a:p>
            <a:pPr>
              <a:spcBef>
                <a:spcPts val="0"/>
              </a:spcBef>
              <a:spcAft>
                <a:spcPts val="0"/>
              </a:spcAft>
              <a:buClr>
                <a:schemeClr val="lt1"/>
              </a:buClr>
              <a:buSzPts val="1400"/>
            </a:pPr>
            <a:endParaRPr sz="2333">
              <a:solidFill>
                <a:schemeClr val="lt1"/>
              </a:solidFill>
              <a:latin typeface="Arial"/>
              <a:ea typeface="Arial"/>
              <a:cs typeface="Arial"/>
              <a:sym typeface="Arial"/>
            </a:endParaRPr>
          </a:p>
        </p:txBody>
      </p:sp>
      <p:sp>
        <p:nvSpPr>
          <p:cNvPr id="490" name="Google Shape;490;p17"/>
          <p:cNvSpPr/>
          <p:nvPr/>
        </p:nvSpPr>
        <p:spPr>
          <a:xfrm>
            <a:off x="9431137" y="3810300"/>
            <a:ext cx="1268500" cy="1504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200"/>
            </a:pPr>
            <a:r>
              <a:rPr lang="en-US" sz="2000">
                <a:solidFill>
                  <a:schemeClr val="dk2"/>
                </a:solidFill>
                <a:latin typeface="Arial"/>
                <a:ea typeface="Arial"/>
                <a:cs typeface="Arial"/>
                <a:sym typeface="Arial"/>
              </a:rPr>
              <a:t>ResNet50</a:t>
            </a:r>
            <a:endParaRPr sz="2000">
              <a:solidFill>
                <a:schemeClr val="dk2"/>
              </a:solidFill>
              <a:latin typeface="Arial"/>
              <a:ea typeface="Arial"/>
              <a:cs typeface="Arial"/>
              <a:sym typeface="Arial"/>
            </a:endParaRPr>
          </a:p>
          <a:p>
            <a:pPr algn="ctr">
              <a:spcBef>
                <a:spcPts val="0"/>
              </a:spcBef>
              <a:spcAft>
                <a:spcPts val="0"/>
              </a:spcAft>
              <a:buClr>
                <a:schemeClr val="dk2"/>
              </a:buClr>
              <a:buSzPts val="700"/>
            </a:pPr>
            <a:r>
              <a:rPr lang="en-US" sz="1167">
                <a:solidFill>
                  <a:schemeClr val="dk2"/>
                </a:solidFill>
                <a:latin typeface="Arial"/>
                <a:ea typeface="Arial"/>
                <a:cs typeface="Arial"/>
                <a:sym typeface="Arial"/>
              </a:rPr>
              <a:t>Request Queue</a:t>
            </a:r>
            <a:endParaRPr sz="1167">
              <a:solidFill>
                <a:schemeClr val="dk2"/>
              </a:solidFill>
              <a:latin typeface="Arial"/>
              <a:ea typeface="Arial"/>
              <a:cs typeface="Arial"/>
              <a:sym typeface="Arial"/>
            </a:endParaRPr>
          </a:p>
        </p:txBody>
      </p:sp>
      <p:cxnSp>
        <p:nvCxnSpPr>
          <p:cNvPr id="491" name="Google Shape;491;p17"/>
          <p:cNvCxnSpPr>
            <a:stCxn id="488" idx="3"/>
            <a:endCxn id="490" idx="1"/>
          </p:cNvCxnSpPr>
          <p:nvPr/>
        </p:nvCxnSpPr>
        <p:spPr>
          <a:xfrm>
            <a:off x="8286550" y="3952750"/>
            <a:ext cx="1144500" cy="609500"/>
          </a:xfrm>
          <a:prstGeom prst="bentConnector3">
            <a:avLst>
              <a:gd name="adj1" fmla="val 49995"/>
            </a:avLst>
          </a:prstGeom>
          <a:noFill/>
          <a:ln w="9525" cap="flat" cmpd="sng">
            <a:solidFill>
              <a:schemeClr val="dk2"/>
            </a:solidFill>
            <a:prstDash val="solid"/>
            <a:round/>
            <a:headEnd type="none" w="sm" len="sm"/>
            <a:tailEnd type="triangle" w="med" len="med"/>
          </a:ln>
        </p:spPr>
      </p:cxnSp>
      <p:sp>
        <p:nvSpPr>
          <p:cNvPr id="492" name="Google Shape;492;p17"/>
          <p:cNvSpPr/>
          <p:nvPr/>
        </p:nvSpPr>
        <p:spPr>
          <a:xfrm>
            <a:off x="11191750" y="2636025"/>
            <a:ext cx="6257000" cy="6686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Arial"/>
                <a:ea typeface="Arial"/>
                <a:cs typeface="Arial"/>
                <a:sym typeface="Arial"/>
              </a:rPr>
              <a:t>T4 16GB GPU</a:t>
            </a: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p:txBody>
      </p:sp>
      <p:cxnSp>
        <p:nvCxnSpPr>
          <p:cNvPr id="493" name="Google Shape;493;p17"/>
          <p:cNvCxnSpPr/>
          <p:nvPr/>
        </p:nvCxnSpPr>
        <p:spPr>
          <a:xfrm>
            <a:off x="15043050" y="9766350"/>
            <a:ext cx="2268500" cy="500"/>
          </a:xfrm>
          <a:prstGeom prst="straightConnector1">
            <a:avLst/>
          </a:prstGeom>
          <a:noFill/>
          <a:ln w="9525" cap="flat" cmpd="sng">
            <a:solidFill>
              <a:schemeClr val="dk2"/>
            </a:solidFill>
            <a:prstDash val="solid"/>
            <a:round/>
            <a:headEnd type="none" w="sm" len="sm"/>
            <a:tailEnd type="triangle" w="med" len="med"/>
          </a:ln>
        </p:spPr>
      </p:cxnSp>
      <p:grpSp>
        <p:nvGrpSpPr>
          <p:cNvPr id="494" name="Google Shape;494;p17"/>
          <p:cNvGrpSpPr/>
          <p:nvPr/>
        </p:nvGrpSpPr>
        <p:grpSpPr>
          <a:xfrm>
            <a:off x="11771950" y="3570905"/>
            <a:ext cx="3710057" cy="3671527"/>
            <a:chOff x="4133375" y="1709252"/>
            <a:chExt cx="1855028" cy="1835763"/>
          </a:xfrm>
        </p:grpSpPr>
        <p:grpSp>
          <p:nvGrpSpPr>
            <p:cNvPr id="495" name="Google Shape;495;p17"/>
            <p:cNvGrpSpPr/>
            <p:nvPr/>
          </p:nvGrpSpPr>
          <p:grpSpPr>
            <a:xfrm>
              <a:off x="4133375" y="1709252"/>
              <a:ext cx="1855028" cy="228600"/>
              <a:chOff x="4161414" y="2798415"/>
              <a:chExt cx="3728700" cy="228600"/>
            </a:xfrm>
          </p:grpSpPr>
          <p:sp>
            <p:nvSpPr>
              <p:cNvPr id="496" name="Google Shape;496;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1</a:t>
                </a:r>
                <a:endParaRPr sz="1167" b="1">
                  <a:solidFill>
                    <a:schemeClr val="dk2"/>
                  </a:solidFill>
                  <a:latin typeface="Arial"/>
                  <a:ea typeface="Arial"/>
                  <a:cs typeface="Arial"/>
                  <a:sym typeface="Arial"/>
                </a:endParaRPr>
              </a:p>
            </p:txBody>
          </p:sp>
          <p:sp>
            <p:nvSpPr>
              <p:cNvPr id="497" name="Google Shape;497;p17"/>
              <p:cNvSpPr/>
              <p:nvPr/>
            </p:nvSpPr>
            <p:spPr>
              <a:xfrm>
                <a:off x="5820304" y="2839313"/>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498" name="Google Shape;498;p17"/>
            <p:cNvGrpSpPr/>
            <p:nvPr/>
          </p:nvGrpSpPr>
          <p:grpSpPr>
            <a:xfrm>
              <a:off x="4133375" y="1938052"/>
              <a:ext cx="1855028" cy="228600"/>
              <a:chOff x="4161414" y="2798415"/>
              <a:chExt cx="3728700" cy="228600"/>
            </a:xfrm>
          </p:grpSpPr>
          <p:sp>
            <p:nvSpPr>
              <p:cNvPr id="499" name="Google Shape;499;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2</a:t>
                </a:r>
                <a:endParaRPr sz="1167" b="1">
                  <a:solidFill>
                    <a:schemeClr val="dk2"/>
                  </a:solidFill>
                  <a:latin typeface="Arial"/>
                  <a:ea typeface="Arial"/>
                  <a:cs typeface="Arial"/>
                  <a:sym typeface="Arial"/>
                </a:endParaRPr>
              </a:p>
            </p:txBody>
          </p:sp>
          <p:sp>
            <p:nvSpPr>
              <p:cNvPr id="500" name="Google Shape;500;p17"/>
              <p:cNvSpPr/>
              <p:nvPr/>
            </p:nvSpPr>
            <p:spPr>
              <a:xfrm>
                <a:off x="5820304" y="2839314"/>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01" name="Google Shape;501;p17"/>
            <p:cNvGrpSpPr/>
            <p:nvPr/>
          </p:nvGrpSpPr>
          <p:grpSpPr>
            <a:xfrm>
              <a:off x="4133375" y="2167065"/>
              <a:ext cx="1855028" cy="228600"/>
              <a:chOff x="4161414" y="2798415"/>
              <a:chExt cx="3728700" cy="228600"/>
            </a:xfrm>
          </p:grpSpPr>
          <p:sp>
            <p:nvSpPr>
              <p:cNvPr id="502" name="Google Shape;502;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3</a:t>
                </a:r>
                <a:endParaRPr sz="1167" b="1">
                  <a:solidFill>
                    <a:schemeClr val="dk2"/>
                  </a:solidFill>
                  <a:latin typeface="Arial"/>
                  <a:ea typeface="Arial"/>
                  <a:cs typeface="Arial"/>
                  <a:sym typeface="Arial"/>
                </a:endParaRPr>
              </a:p>
            </p:txBody>
          </p:sp>
          <p:sp>
            <p:nvSpPr>
              <p:cNvPr id="503" name="Google Shape;503;p17"/>
              <p:cNvSpPr/>
              <p:nvPr/>
            </p:nvSpPr>
            <p:spPr>
              <a:xfrm>
                <a:off x="5820304" y="2839315"/>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04" name="Google Shape;504;p17"/>
            <p:cNvGrpSpPr/>
            <p:nvPr/>
          </p:nvGrpSpPr>
          <p:grpSpPr>
            <a:xfrm>
              <a:off x="4133375" y="2396502"/>
              <a:ext cx="1855028" cy="228600"/>
              <a:chOff x="4161414" y="2798415"/>
              <a:chExt cx="3728700" cy="228600"/>
            </a:xfrm>
          </p:grpSpPr>
          <p:sp>
            <p:nvSpPr>
              <p:cNvPr id="505" name="Google Shape;505;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4</a:t>
                </a:r>
                <a:endParaRPr sz="1167" b="1">
                  <a:solidFill>
                    <a:schemeClr val="dk2"/>
                  </a:solidFill>
                  <a:latin typeface="Arial"/>
                  <a:ea typeface="Arial"/>
                  <a:cs typeface="Arial"/>
                  <a:sym typeface="Arial"/>
                </a:endParaRPr>
              </a:p>
            </p:txBody>
          </p:sp>
          <p:sp>
            <p:nvSpPr>
              <p:cNvPr id="506" name="Google Shape;506;p17"/>
              <p:cNvSpPr/>
              <p:nvPr/>
            </p:nvSpPr>
            <p:spPr>
              <a:xfrm>
                <a:off x="5820304" y="2839316"/>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07" name="Google Shape;507;p17"/>
            <p:cNvGrpSpPr/>
            <p:nvPr/>
          </p:nvGrpSpPr>
          <p:grpSpPr>
            <a:xfrm>
              <a:off x="4133375" y="2629365"/>
              <a:ext cx="1855028" cy="228600"/>
              <a:chOff x="4161414" y="2798415"/>
              <a:chExt cx="3728700" cy="228600"/>
            </a:xfrm>
          </p:grpSpPr>
          <p:sp>
            <p:nvSpPr>
              <p:cNvPr id="508" name="Google Shape;508;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5</a:t>
                </a:r>
                <a:endParaRPr sz="1167" b="1">
                  <a:solidFill>
                    <a:schemeClr val="dk2"/>
                  </a:solidFill>
                  <a:latin typeface="Arial"/>
                  <a:ea typeface="Arial"/>
                  <a:cs typeface="Arial"/>
                  <a:sym typeface="Arial"/>
                </a:endParaRPr>
              </a:p>
            </p:txBody>
          </p:sp>
          <p:sp>
            <p:nvSpPr>
              <p:cNvPr id="509" name="Google Shape;509;p17"/>
              <p:cNvSpPr/>
              <p:nvPr/>
            </p:nvSpPr>
            <p:spPr>
              <a:xfrm>
                <a:off x="5820304" y="2839317"/>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10" name="Google Shape;510;p17"/>
            <p:cNvGrpSpPr/>
            <p:nvPr/>
          </p:nvGrpSpPr>
          <p:grpSpPr>
            <a:xfrm>
              <a:off x="4133375" y="2858377"/>
              <a:ext cx="1855028" cy="228600"/>
              <a:chOff x="4161414" y="2798415"/>
              <a:chExt cx="3728700" cy="228600"/>
            </a:xfrm>
          </p:grpSpPr>
          <p:sp>
            <p:nvSpPr>
              <p:cNvPr id="511" name="Google Shape;511;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6</a:t>
                </a:r>
                <a:endParaRPr sz="1167" b="1">
                  <a:solidFill>
                    <a:schemeClr val="dk2"/>
                  </a:solidFill>
                  <a:latin typeface="Arial"/>
                  <a:ea typeface="Arial"/>
                  <a:cs typeface="Arial"/>
                  <a:sym typeface="Arial"/>
                </a:endParaRPr>
              </a:p>
            </p:txBody>
          </p:sp>
          <p:sp>
            <p:nvSpPr>
              <p:cNvPr id="512" name="Google Shape;512;p17"/>
              <p:cNvSpPr/>
              <p:nvPr/>
            </p:nvSpPr>
            <p:spPr>
              <a:xfrm>
                <a:off x="5820304" y="2839318"/>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13" name="Google Shape;513;p17"/>
            <p:cNvGrpSpPr/>
            <p:nvPr/>
          </p:nvGrpSpPr>
          <p:grpSpPr>
            <a:xfrm>
              <a:off x="4133375" y="3316415"/>
              <a:ext cx="1855028" cy="228600"/>
              <a:chOff x="4161414" y="2798415"/>
              <a:chExt cx="3728700" cy="228600"/>
            </a:xfrm>
          </p:grpSpPr>
          <p:sp>
            <p:nvSpPr>
              <p:cNvPr id="514" name="Google Shape;514;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8</a:t>
                </a:r>
                <a:endParaRPr sz="1167" b="1">
                  <a:solidFill>
                    <a:schemeClr val="dk2"/>
                  </a:solidFill>
                  <a:latin typeface="Arial"/>
                  <a:ea typeface="Arial"/>
                  <a:cs typeface="Arial"/>
                  <a:sym typeface="Arial"/>
                </a:endParaRPr>
              </a:p>
            </p:txBody>
          </p:sp>
          <p:sp>
            <p:nvSpPr>
              <p:cNvPr id="515" name="Google Shape;515;p17"/>
              <p:cNvSpPr/>
              <p:nvPr/>
            </p:nvSpPr>
            <p:spPr>
              <a:xfrm>
                <a:off x="5820304" y="2839320"/>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16" name="Google Shape;516;p17"/>
            <p:cNvGrpSpPr/>
            <p:nvPr/>
          </p:nvGrpSpPr>
          <p:grpSpPr>
            <a:xfrm>
              <a:off x="4133375" y="3086977"/>
              <a:ext cx="1855028" cy="228600"/>
              <a:chOff x="4161414" y="2798415"/>
              <a:chExt cx="3728700" cy="228600"/>
            </a:xfrm>
          </p:grpSpPr>
          <p:sp>
            <p:nvSpPr>
              <p:cNvPr id="517" name="Google Shape;517;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7</a:t>
                </a:r>
                <a:endParaRPr sz="1167" b="1">
                  <a:solidFill>
                    <a:schemeClr val="dk2"/>
                  </a:solidFill>
                  <a:latin typeface="Arial"/>
                  <a:ea typeface="Arial"/>
                  <a:cs typeface="Arial"/>
                  <a:sym typeface="Arial"/>
                </a:endParaRPr>
              </a:p>
            </p:txBody>
          </p:sp>
          <p:sp>
            <p:nvSpPr>
              <p:cNvPr id="518" name="Google Shape;518;p17"/>
              <p:cNvSpPr/>
              <p:nvPr/>
            </p:nvSpPr>
            <p:spPr>
              <a:xfrm>
                <a:off x="5820304" y="2839319"/>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pic>
        <p:nvPicPr>
          <p:cNvPr id="519" name="Google Shape;519;p17"/>
          <p:cNvPicPr preferRelativeResize="0"/>
          <p:nvPr/>
        </p:nvPicPr>
        <p:blipFill rotWithShape="1">
          <a:blip r:embed="rId3">
            <a:alphaModFix/>
          </a:blip>
          <a:srcRect/>
          <a:stretch/>
        </p:blipFill>
        <p:spPr>
          <a:xfrm>
            <a:off x="15654144" y="3570900"/>
            <a:ext cx="588645" cy="457200"/>
          </a:xfrm>
          <a:prstGeom prst="rect">
            <a:avLst/>
          </a:prstGeom>
          <a:noFill/>
          <a:ln>
            <a:noFill/>
          </a:ln>
        </p:spPr>
      </p:pic>
      <p:pic>
        <p:nvPicPr>
          <p:cNvPr id="520" name="Google Shape;520;p17"/>
          <p:cNvPicPr preferRelativeResize="0"/>
          <p:nvPr/>
        </p:nvPicPr>
        <p:blipFill rotWithShape="1">
          <a:blip r:embed="rId3">
            <a:alphaModFix/>
          </a:blip>
          <a:srcRect/>
          <a:stretch/>
        </p:blipFill>
        <p:spPr>
          <a:xfrm>
            <a:off x="15654144" y="4028500"/>
            <a:ext cx="588645" cy="457200"/>
          </a:xfrm>
          <a:prstGeom prst="rect">
            <a:avLst/>
          </a:prstGeom>
          <a:noFill/>
          <a:ln>
            <a:noFill/>
          </a:ln>
        </p:spPr>
      </p:pic>
      <p:pic>
        <p:nvPicPr>
          <p:cNvPr id="521" name="Google Shape;521;p17"/>
          <p:cNvPicPr preferRelativeResize="0"/>
          <p:nvPr/>
        </p:nvPicPr>
        <p:blipFill rotWithShape="1">
          <a:blip r:embed="rId3">
            <a:alphaModFix/>
          </a:blip>
          <a:srcRect/>
          <a:stretch/>
        </p:blipFill>
        <p:spPr>
          <a:xfrm>
            <a:off x="15654144" y="4485300"/>
            <a:ext cx="588645" cy="457200"/>
          </a:xfrm>
          <a:prstGeom prst="rect">
            <a:avLst/>
          </a:prstGeom>
          <a:noFill/>
          <a:ln>
            <a:noFill/>
          </a:ln>
        </p:spPr>
      </p:pic>
      <p:pic>
        <p:nvPicPr>
          <p:cNvPr id="522" name="Google Shape;522;p17"/>
          <p:cNvPicPr preferRelativeResize="0"/>
          <p:nvPr/>
        </p:nvPicPr>
        <p:blipFill rotWithShape="1">
          <a:blip r:embed="rId3">
            <a:alphaModFix/>
          </a:blip>
          <a:srcRect/>
          <a:stretch/>
        </p:blipFill>
        <p:spPr>
          <a:xfrm>
            <a:off x="15654144" y="4945400"/>
            <a:ext cx="588645" cy="457200"/>
          </a:xfrm>
          <a:prstGeom prst="rect">
            <a:avLst/>
          </a:prstGeom>
          <a:noFill/>
          <a:ln>
            <a:noFill/>
          </a:ln>
        </p:spPr>
      </p:pic>
      <p:pic>
        <p:nvPicPr>
          <p:cNvPr id="523" name="Google Shape;523;p17"/>
          <p:cNvPicPr preferRelativeResize="0"/>
          <p:nvPr/>
        </p:nvPicPr>
        <p:blipFill rotWithShape="1">
          <a:blip r:embed="rId3">
            <a:alphaModFix/>
          </a:blip>
          <a:srcRect/>
          <a:stretch/>
        </p:blipFill>
        <p:spPr>
          <a:xfrm>
            <a:off x="15654144" y="5405500"/>
            <a:ext cx="588645" cy="457200"/>
          </a:xfrm>
          <a:prstGeom prst="rect">
            <a:avLst/>
          </a:prstGeom>
          <a:noFill/>
          <a:ln>
            <a:noFill/>
          </a:ln>
        </p:spPr>
      </p:pic>
      <p:pic>
        <p:nvPicPr>
          <p:cNvPr id="524" name="Google Shape;524;p17"/>
          <p:cNvPicPr preferRelativeResize="0"/>
          <p:nvPr/>
        </p:nvPicPr>
        <p:blipFill rotWithShape="1">
          <a:blip r:embed="rId3">
            <a:alphaModFix/>
          </a:blip>
          <a:srcRect/>
          <a:stretch/>
        </p:blipFill>
        <p:spPr>
          <a:xfrm>
            <a:off x="15654144" y="5865600"/>
            <a:ext cx="588645" cy="457200"/>
          </a:xfrm>
          <a:prstGeom prst="rect">
            <a:avLst/>
          </a:prstGeom>
          <a:noFill/>
          <a:ln>
            <a:noFill/>
          </a:ln>
        </p:spPr>
      </p:pic>
      <p:pic>
        <p:nvPicPr>
          <p:cNvPr id="525" name="Google Shape;525;p17"/>
          <p:cNvPicPr preferRelativeResize="0"/>
          <p:nvPr/>
        </p:nvPicPr>
        <p:blipFill rotWithShape="1">
          <a:blip r:embed="rId3">
            <a:alphaModFix/>
          </a:blip>
          <a:srcRect/>
          <a:stretch/>
        </p:blipFill>
        <p:spPr>
          <a:xfrm>
            <a:off x="15654144" y="6325700"/>
            <a:ext cx="588645" cy="457200"/>
          </a:xfrm>
          <a:prstGeom prst="rect">
            <a:avLst/>
          </a:prstGeom>
          <a:noFill/>
          <a:ln>
            <a:noFill/>
          </a:ln>
        </p:spPr>
      </p:pic>
      <p:pic>
        <p:nvPicPr>
          <p:cNvPr id="526" name="Google Shape;526;p17"/>
          <p:cNvPicPr preferRelativeResize="0"/>
          <p:nvPr/>
        </p:nvPicPr>
        <p:blipFill rotWithShape="1">
          <a:blip r:embed="rId3">
            <a:alphaModFix/>
          </a:blip>
          <a:srcRect/>
          <a:stretch/>
        </p:blipFill>
        <p:spPr>
          <a:xfrm>
            <a:off x="15654144" y="6785800"/>
            <a:ext cx="588645" cy="457200"/>
          </a:xfrm>
          <a:prstGeom prst="rect">
            <a:avLst/>
          </a:prstGeom>
          <a:noFill/>
          <a:ln>
            <a:noFill/>
          </a:ln>
        </p:spPr>
      </p:pic>
      <p:pic>
        <p:nvPicPr>
          <p:cNvPr id="527" name="Google Shape;527;p17"/>
          <p:cNvPicPr preferRelativeResize="0"/>
          <p:nvPr/>
        </p:nvPicPr>
        <p:blipFill rotWithShape="1">
          <a:blip r:embed="rId3">
            <a:alphaModFix/>
          </a:blip>
          <a:srcRect/>
          <a:stretch/>
        </p:blipFill>
        <p:spPr>
          <a:xfrm>
            <a:off x="16519694" y="4028500"/>
            <a:ext cx="588645" cy="457200"/>
          </a:xfrm>
          <a:prstGeom prst="rect">
            <a:avLst/>
          </a:prstGeom>
          <a:noFill/>
          <a:ln>
            <a:noFill/>
          </a:ln>
        </p:spPr>
      </p:pic>
      <p:pic>
        <p:nvPicPr>
          <p:cNvPr id="528" name="Google Shape;528;p17"/>
          <p:cNvPicPr preferRelativeResize="0"/>
          <p:nvPr/>
        </p:nvPicPr>
        <p:blipFill rotWithShape="1">
          <a:blip r:embed="rId3">
            <a:alphaModFix/>
          </a:blip>
          <a:srcRect/>
          <a:stretch/>
        </p:blipFill>
        <p:spPr>
          <a:xfrm>
            <a:off x="16519694" y="3570900"/>
            <a:ext cx="588645" cy="457200"/>
          </a:xfrm>
          <a:prstGeom prst="rect">
            <a:avLst/>
          </a:prstGeom>
          <a:noFill/>
          <a:ln>
            <a:noFill/>
          </a:ln>
        </p:spPr>
      </p:pic>
      <p:cxnSp>
        <p:nvCxnSpPr>
          <p:cNvPr id="529" name="Google Shape;529;p17"/>
          <p:cNvCxnSpPr>
            <a:endCxn id="528" idx="0"/>
          </p:cNvCxnSpPr>
          <p:nvPr/>
        </p:nvCxnSpPr>
        <p:spPr>
          <a:xfrm rot="10800000" flipH="1">
            <a:off x="10699515" y="3570900"/>
            <a:ext cx="6114500" cy="534500"/>
          </a:xfrm>
          <a:prstGeom prst="bentConnector4">
            <a:avLst>
              <a:gd name="adj1" fmla="val 12233"/>
              <a:gd name="adj2" fmla="val 159699"/>
            </a:avLst>
          </a:prstGeom>
          <a:noFill/>
          <a:ln w="9525" cap="flat" cmpd="sng">
            <a:solidFill>
              <a:schemeClr val="dk2"/>
            </a:solidFill>
            <a:prstDash val="lgDash"/>
            <a:round/>
            <a:headEnd type="none" w="sm" len="sm"/>
            <a:tailEnd type="stealth" w="med" len="med"/>
          </a:ln>
        </p:spPr>
      </p:cxnSp>
      <p:cxnSp>
        <p:nvCxnSpPr>
          <p:cNvPr id="530" name="Google Shape;530;p17"/>
          <p:cNvCxnSpPr>
            <a:endCxn id="519" idx="0"/>
          </p:cNvCxnSpPr>
          <p:nvPr/>
        </p:nvCxnSpPr>
        <p:spPr>
          <a:xfrm rot="10800000" flipH="1">
            <a:off x="10699465" y="3570900"/>
            <a:ext cx="5249000" cy="534500"/>
          </a:xfrm>
          <a:prstGeom prst="bentConnector4">
            <a:avLst>
              <a:gd name="adj1" fmla="val 15887"/>
              <a:gd name="adj2" fmla="val 138861"/>
            </a:avLst>
          </a:prstGeom>
          <a:noFill/>
          <a:ln w="9525" cap="flat" cmpd="sng">
            <a:solidFill>
              <a:srgbClr val="000000"/>
            </a:solidFill>
            <a:prstDash val="solid"/>
            <a:round/>
            <a:headEnd type="none" w="sm" len="sm"/>
            <a:tailEnd type="stealth" w="med" len="med"/>
          </a:ln>
        </p:spPr>
      </p:cxnSp>
      <p:sp>
        <p:nvSpPr>
          <p:cNvPr id="531" name="Google Shape;531;p17"/>
          <p:cNvSpPr txBox="1"/>
          <p:nvPr/>
        </p:nvSpPr>
        <p:spPr>
          <a:xfrm>
            <a:off x="8244800" y="3124800"/>
            <a:ext cx="1268500" cy="876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10 concurrent requests</a:t>
            </a:r>
            <a:endParaRPr sz="1167">
              <a:solidFill>
                <a:schemeClr val="dk2"/>
              </a:solidFill>
              <a:latin typeface="Arial"/>
              <a:ea typeface="Arial"/>
              <a:cs typeface="Arial"/>
              <a:sym typeface="Arial"/>
            </a:endParaRPr>
          </a:p>
        </p:txBody>
      </p:sp>
    </p:spTree>
    <p:extLst>
      <p:ext uri="{BB962C8B-B14F-4D97-AF65-F5344CB8AC3E}">
        <p14:creationId xmlns:p14="http://schemas.microsoft.com/office/powerpoint/2010/main" val="16917116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8"/>
          <p:cNvSpPr txBox="1"/>
          <p:nvPr/>
        </p:nvSpPr>
        <p:spPr>
          <a:xfrm>
            <a:off x="623400" y="2543000"/>
            <a:ext cx="5791000" cy="69965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1</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a:solidFill>
                  <a:schemeClr val="dk2"/>
                </a:solidFill>
                <a:latin typeface="Trebuchet MS"/>
                <a:ea typeface="Trebuchet MS"/>
                <a:cs typeface="Trebuchet MS"/>
                <a:sym typeface="Trebuchet MS"/>
              </a:rPr>
              <a:t>One API using </a:t>
            </a:r>
            <a:r>
              <a:rPr lang="en-US" sz="2333" u="sng">
                <a:solidFill>
                  <a:schemeClr val="dk2"/>
                </a:solidFill>
                <a:latin typeface="Trebuchet MS"/>
                <a:ea typeface="Trebuchet MS"/>
                <a:cs typeface="Trebuchet MS"/>
                <a:sym typeface="Trebuchet MS"/>
              </a:rPr>
              <a:t>multiple</a:t>
            </a:r>
            <a:r>
              <a:rPr lang="en-US" sz="2333">
                <a:solidFill>
                  <a:schemeClr val="dk2"/>
                </a:solidFill>
                <a:latin typeface="Trebuchet MS"/>
                <a:ea typeface="Trebuchet MS"/>
                <a:cs typeface="Trebuchet MS"/>
                <a:sym typeface="Trebuchet MS"/>
              </a:rPr>
              <a:t> copies of the </a:t>
            </a:r>
            <a:r>
              <a:rPr lang="en-US" sz="2333" u="sng">
                <a:solidFill>
                  <a:schemeClr val="dk2"/>
                </a:solidFill>
                <a:latin typeface="Trebuchet MS"/>
                <a:ea typeface="Trebuchet MS"/>
                <a:cs typeface="Trebuchet MS"/>
                <a:sym typeface="Trebuchet MS"/>
              </a:rPr>
              <a:t>same</a:t>
            </a:r>
            <a:r>
              <a:rPr lang="en-US" sz="2333">
                <a:solidFill>
                  <a:schemeClr val="dk2"/>
                </a:solidFill>
                <a:latin typeface="Trebuchet MS"/>
                <a:ea typeface="Trebuchet MS"/>
                <a:cs typeface="Trebuchet MS"/>
                <a:sym typeface="Trebuchet MS"/>
              </a:rPr>
              <a:t> model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lt1"/>
              </a:buClr>
              <a:buSzPts val="1400"/>
            </a:pPr>
            <a:endParaRPr sz="2333">
              <a:solidFill>
                <a:schemeClr val="dk2"/>
              </a:solidFill>
              <a:latin typeface="Trebuchet MS"/>
              <a:ea typeface="Trebuchet MS"/>
              <a:cs typeface="Trebuchet MS"/>
              <a:sym typeface="Trebuchet MS"/>
            </a:endParaRPr>
          </a:p>
          <a:p>
            <a:pPr>
              <a:spcBef>
                <a:spcPts val="0"/>
              </a:spcBef>
              <a:spcAft>
                <a:spcPts val="0"/>
              </a:spcAft>
              <a:buClr>
                <a:schemeClr val="dk1"/>
              </a:buClr>
              <a:buSzPts val="1100"/>
            </a:pPr>
            <a:r>
              <a:rPr lang="en-US" sz="2167">
                <a:solidFill>
                  <a:schemeClr val="dk2"/>
                </a:solidFill>
                <a:latin typeface="Trebuchet MS"/>
                <a:ea typeface="Trebuchet MS"/>
                <a:cs typeface="Trebuchet MS"/>
                <a:sym typeface="Trebuchet MS"/>
              </a:rPr>
              <a:t>Example: 8 instances of TRT FP16 ResNet50 (each model takes 2 GB GPU memory) are loaded onto the GPU and can run concurrently on a 16GB T4 GPU.</a:t>
            </a:r>
            <a:endParaRPr sz="2167">
              <a:solidFill>
                <a:schemeClr val="dk2"/>
              </a:solidFill>
              <a:latin typeface="Trebuchet MS"/>
              <a:ea typeface="Trebuchet MS"/>
              <a:cs typeface="Trebuchet MS"/>
              <a:sym typeface="Trebuchet MS"/>
            </a:endParaRPr>
          </a:p>
          <a:p>
            <a:pPr>
              <a:spcBef>
                <a:spcPts val="0"/>
              </a:spcBef>
              <a:spcAft>
                <a:spcPts val="0"/>
              </a:spcAft>
              <a:buClr>
                <a:schemeClr val="dk1"/>
              </a:buClr>
              <a:buSzPts val="1100"/>
            </a:pPr>
            <a:r>
              <a:rPr lang="en-US" sz="2167">
                <a:solidFill>
                  <a:schemeClr val="dk2"/>
                </a:solidFill>
                <a:latin typeface="Trebuchet MS"/>
                <a:ea typeface="Trebuchet MS"/>
                <a:cs typeface="Trebuchet MS"/>
                <a:sym typeface="Trebuchet MS"/>
              </a:rPr>
              <a:t>10 concurrent inference requests happen: each model instance fulfills one request simultaneously and 2 are queued in the per-model scheduler queues in Triton Inference Server to execute after the 8 requests finish. With this configuration, 2680 inferences per second at 152 ms with batch size 8 on each inference server instance is achieved.</a:t>
            </a:r>
            <a:endParaRPr sz="2167">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lt1"/>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1"/>
              </a:solidFill>
              <a:latin typeface="Trebuchet MS"/>
              <a:ea typeface="Trebuchet MS"/>
              <a:cs typeface="Trebuchet MS"/>
              <a:sym typeface="Trebuchet MS"/>
            </a:endParaRPr>
          </a:p>
        </p:txBody>
      </p:sp>
      <p:sp>
        <p:nvSpPr>
          <p:cNvPr id="537" name="Google Shape;537;p18"/>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b="1">
                <a:solidFill>
                  <a:srgbClr val="000000"/>
                </a:solidFill>
                <a:latin typeface="Trebuchet MS"/>
                <a:ea typeface="Trebuchet MS"/>
                <a:cs typeface="Trebuchet MS"/>
                <a:sym typeface="Trebuchet MS"/>
              </a:rPr>
              <a:t>CONCURRENT MODEL EXECUTION - RESNET 50</a:t>
            </a:r>
            <a:endParaRPr sz="4833">
              <a:solidFill>
                <a:srgbClr val="000000"/>
              </a:solidFill>
              <a:latin typeface="Trebuchet MS"/>
              <a:ea typeface="Trebuchet MS"/>
              <a:cs typeface="Trebuchet MS"/>
              <a:sym typeface="Trebuchet MS"/>
            </a:endParaRPr>
          </a:p>
        </p:txBody>
      </p:sp>
      <p:sp>
        <p:nvSpPr>
          <p:cNvPr id="538" name="Google Shape;538;p18"/>
          <p:cNvSpPr txBox="1"/>
          <p:nvPr/>
        </p:nvSpPr>
        <p:spPr>
          <a:xfrm>
            <a:off x="416600" y="1362600"/>
            <a:ext cx="17496500" cy="876000"/>
          </a:xfrm>
          <a:prstGeom prst="rect">
            <a:avLst/>
          </a:prstGeom>
          <a:noFill/>
          <a:ln>
            <a:noFill/>
          </a:ln>
        </p:spPr>
        <p:txBody>
          <a:bodyPr spcFirstLastPara="1" wrap="square" lIns="152417" tIns="76167" rIns="152417" bIns="76167" anchor="t" anchorCtr="0">
            <a:noAutofit/>
          </a:bodyPr>
          <a:lstStyle/>
          <a:p>
            <a:pPr algn="ctr">
              <a:lnSpc>
                <a:spcPct val="90000"/>
              </a:lnSpc>
              <a:spcBef>
                <a:spcPts val="0"/>
              </a:spcBef>
              <a:spcAft>
                <a:spcPts val="0"/>
              </a:spcAft>
              <a:buClr>
                <a:srgbClr val="76B900"/>
              </a:buClr>
              <a:buSzPts val="1900"/>
            </a:pPr>
            <a:r>
              <a:rPr lang="en-US" sz="3167">
                <a:solidFill>
                  <a:srgbClr val="76B900"/>
                </a:solidFill>
                <a:latin typeface="Trebuchet MS"/>
                <a:ea typeface="Trebuchet MS"/>
                <a:cs typeface="Trebuchet MS"/>
                <a:sym typeface="Trebuchet MS"/>
              </a:rPr>
              <a:t>6x Better Performance and Improved GPU Utilization Through Multiple Model Concurrency</a:t>
            </a:r>
            <a:endParaRPr sz="3167">
              <a:solidFill>
                <a:srgbClr val="76B900"/>
              </a:solidFill>
              <a:latin typeface="Trebuchet MS"/>
              <a:ea typeface="Trebuchet MS"/>
              <a:cs typeface="Trebuchet MS"/>
              <a:sym typeface="Trebuchet MS"/>
            </a:endParaRPr>
          </a:p>
        </p:txBody>
      </p:sp>
      <p:pic>
        <p:nvPicPr>
          <p:cNvPr id="539" name="Google Shape;539;p18" title="Char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668400" y="2492600"/>
            <a:ext cx="11365600" cy="7027730"/>
          </a:xfrm>
          <a:prstGeom prst="rect">
            <a:avLst/>
          </a:prstGeom>
          <a:noFill/>
          <a:ln>
            <a:noFill/>
          </a:ln>
        </p:spPr>
      </p:pic>
    </p:spTree>
    <p:extLst>
      <p:ext uri="{BB962C8B-B14F-4D97-AF65-F5344CB8AC3E}">
        <p14:creationId xmlns:p14="http://schemas.microsoft.com/office/powerpoint/2010/main" val="2027928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9"/>
          <p:cNvSpPr txBox="1"/>
          <p:nvPr/>
        </p:nvSpPr>
        <p:spPr>
          <a:xfrm>
            <a:off x="14110750" y="9555250"/>
            <a:ext cx="1389500" cy="727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lt1"/>
              </a:buClr>
              <a:buSzPts val="1700"/>
            </a:pPr>
            <a:r>
              <a:rPr lang="en-US" sz="2833">
                <a:solidFill>
                  <a:schemeClr val="lt1"/>
                </a:solidFill>
                <a:latin typeface="Arial"/>
                <a:ea typeface="Arial"/>
                <a:cs typeface="Arial"/>
                <a:sym typeface="Arial"/>
              </a:rPr>
              <a:t>Time</a:t>
            </a:r>
            <a:endParaRPr sz="2833">
              <a:solidFill>
                <a:schemeClr val="lt1"/>
              </a:solidFill>
              <a:latin typeface="Arial"/>
              <a:ea typeface="Arial"/>
              <a:cs typeface="Arial"/>
              <a:sym typeface="Arial"/>
            </a:endParaRPr>
          </a:p>
        </p:txBody>
      </p:sp>
      <p:sp>
        <p:nvSpPr>
          <p:cNvPr id="545" name="Google Shape;545;p19"/>
          <p:cNvSpPr txBox="1"/>
          <p:nvPr/>
        </p:nvSpPr>
        <p:spPr>
          <a:xfrm>
            <a:off x="954050" y="2543000"/>
            <a:ext cx="5342500" cy="7181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2</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u="sng">
                <a:solidFill>
                  <a:schemeClr val="dk2"/>
                </a:solidFill>
                <a:latin typeface="Trebuchet MS"/>
                <a:ea typeface="Trebuchet MS"/>
                <a:cs typeface="Trebuchet MS"/>
                <a:sym typeface="Trebuchet MS"/>
              </a:rPr>
              <a:t>Many</a:t>
            </a:r>
            <a:r>
              <a:rPr lang="en-US" sz="2333">
                <a:solidFill>
                  <a:schemeClr val="dk2"/>
                </a:solidFill>
                <a:latin typeface="Trebuchet MS"/>
                <a:ea typeface="Trebuchet MS"/>
                <a:cs typeface="Trebuchet MS"/>
                <a:sym typeface="Trebuchet MS"/>
              </a:rPr>
              <a:t> APIs using multiple </a:t>
            </a:r>
            <a:r>
              <a:rPr lang="en-US" sz="2333" u="sng">
                <a:solidFill>
                  <a:schemeClr val="dk2"/>
                </a:solidFill>
                <a:latin typeface="Trebuchet MS"/>
                <a:ea typeface="Trebuchet MS"/>
                <a:cs typeface="Trebuchet MS"/>
                <a:sym typeface="Trebuchet MS"/>
              </a:rPr>
              <a:t>different</a:t>
            </a:r>
            <a:r>
              <a:rPr lang="en-US" sz="2333">
                <a:solidFill>
                  <a:schemeClr val="dk2"/>
                </a:solidFill>
                <a:latin typeface="Trebuchet MS"/>
                <a:ea typeface="Trebuchet MS"/>
                <a:cs typeface="Trebuchet MS"/>
                <a:sym typeface="Trebuchet MS"/>
              </a:rPr>
              <a:t> models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Example: 4 instances of TRT FP16 ResNet50 and 4 instances of TRT FP16 Deep Recommender are running concurrently on one GPU. Ten requests come in for both models at the same time (5 for each model) and fed to the appropriate model for inference. The requests are fulfilled concurrently and sent back to the user. One request is queued for each model.</a:t>
            </a:r>
            <a:endParaRPr sz="2000">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With this configuration, 5778 inferences per second at 80 ms with batch size 8 on each inference server instance is achieved.</a:t>
            </a:r>
            <a:endParaRPr sz="2000">
              <a:solidFill>
                <a:schemeClr val="dk2"/>
              </a:solidFill>
              <a:latin typeface="Trebuchet MS"/>
              <a:ea typeface="Trebuchet MS"/>
              <a:cs typeface="Trebuchet MS"/>
              <a:sym typeface="Trebuchet MS"/>
            </a:endParaRPr>
          </a:p>
        </p:txBody>
      </p:sp>
      <p:sp>
        <p:nvSpPr>
          <p:cNvPr id="546" name="Google Shape;546;p19"/>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sz="4833" b="1">
                <a:solidFill>
                  <a:srgbClr val="000000"/>
                </a:solidFill>
                <a:latin typeface="Trebuchet MS"/>
                <a:ea typeface="Trebuchet MS"/>
                <a:cs typeface="Trebuchet MS"/>
                <a:sym typeface="Trebuchet MS"/>
              </a:rPr>
              <a:t>CONCURRENT MODEL EXECUTION</a:t>
            </a:r>
            <a:br>
              <a:rPr lang="en-US" sz="4833" b="1">
                <a:solidFill>
                  <a:srgbClr val="000000"/>
                </a:solidFill>
                <a:latin typeface="Trebuchet MS"/>
                <a:ea typeface="Trebuchet MS"/>
                <a:cs typeface="Trebuchet MS"/>
                <a:sym typeface="Trebuchet MS"/>
              </a:rPr>
            </a:br>
            <a:r>
              <a:rPr lang="en-US" sz="4833" b="1">
                <a:solidFill>
                  <a:srgbClr val="000000"/>
                </a:solidFill>
                <a:latin typeface="Trebuchet MS"/>
                <a:ea typeface="Trebuchet MS"/>
                <a:cs typeface="Trebuchet MS"/>
                <a:sym typeface="Trebuchet MS"/>
              </a:rPr>
              <a:t>RESNET 50 &amp; DEEP RECOMMENDER</a:t>
            </a:r>
            <a:endParaRPr sz="4833">
              <a:solidFill>
                <a:srgbClr val="000000"/>
              </a:solidFill>
              <a:latin typeface="Trebuchet MS"/>
              <a:ea typeface="Trebuchet MS"/>
              <a:cs typeface="Trebuchet MS"/>
              <a:sym typeface="Trebuchet MS"/>
            </a:endParaRPr>
          </a:p>
        </p:txBody>
      </p:sp>
      <p:sp>
        <p:nvSpPr>
          <p:cNvPr id="547" name="Google Shape;547;p19"/>
          <p:cNvSpPr/>
          <p:nvPr/>
        </p:nvSpPr>
        <p:spPr>
          <a:xfrm>
            <a:off x="7090350" y="5103490"/>
            <a:ext cx="1268500" cy="9305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chemeClr val="dk2"/>
              </a:buClr>
              <a:buSzPts val="1000"/>
            </a:pPr>
            <a:r>
              <a:rPr lang="en-US" sz="1667">
                <a:solidFill>
                  <a:schemeClr val="dk2"/>
                </a:solidFill>
                <a:latin typeface="Arial"/>
                <a:ea typeface="Arial"/>
                <a:cs typeface="Arial"/>
                <a:sym typeface="Arial"/>
              </a:rPr>
              <a:t>Inference Requests</a:t>
            </a:r>
            <a:endParaRPr sz="1667">
              <a:solidFill>
                <a:schemeClr val="dk2"/>
              </a:solidFill>
              <a:latin typeface="Arial"/>
              <a:ea typeface="Arial"/>
              <a:cs typeface="Arial"/>
              <a:sym typeface="Arial"/>
            </a:endParaRPr>
          </a:p>
        </p:txBody>
      </p:sp>
      <p:sp>
        <p:nvSpPr>
          <p:cNvPr id="548" name="Google Shape;548;p19"/>
          <p:cNvSpPr/>
          <p:nvPr/>
        </p:nvSpPr>
        <p:spPr>
          <a:xfrm>
            <a:off x="9275250" y="2006140"/>
            <a:ext cx="8352500" cy="7444000"/>
          </a:xfrm>
          <a:prstGeom prst="rect">
            <a:avLst/>
          </a:prstGeom>
          <a:solidFill>
            <a:srgbClr val="76B900"/>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400"/>
            </a:pPr>
            <a:r>
              <a:rPr lang="en-US">
                <a:solidFill>
                  <a:schemeClr val="dk2"/>
                </a:solidFill>
              </a:rPr>
              <a:t>Triton</a:t>
            </a:r>
            <a:r>
              <a:rPr lang="en-US" sz="2333">
                <a:solidFill>
                  <a:schemeClr val="dk2"/>
                </a:solidFill>
                <a:latin typeface="Arial"/>
                <a:ea typeface="Arial"/>
                <a:cs typeface="Arial"/>
                <a:sym typeface="Arial"/>
              </a:rPr>
              <a:t> Inference Server</a:t>
            </a:r>
            <a:endParaRPr sz="2333">
              <a:solidFill>
                <a:schemeClr val="dk2"/>
              </a:solidFill>
              <a:latin typeface="Arial"/>
              <a:ea typeface="Arial"/>
              <a:cs typeface="Arial"/>
              <a:sym typeface="Arial"/>
            </a:endParaRPr>
          </a:p>
          <a:p>
            <a:pPr>
              <a:spcBef>
                <a:spcPts val="0"/>
              </a:spcBef>
              <a:spcAft>
                <a:spcPts val="0"/>
              </a:spcAft>
              <a:buClr>
                <a:schemeClr val="lt1"/>
              </a:buClr>
              <a:buSzPts val="1400"/>
            </a:pPr>
            <a:endParaRPr sz="2333">
              <a:solidFill>
                <a:schemeClr val="dk2"/>
              </a:solidFill>
              <a:latin typeface="Arial"/>
              <a:ea typeface="Arial"/>
              <a:cs typeface="Arial"/>
              <a:sym typeface="Arial"/>
            </a:endParaRPr>
          </a:p>
        </p:txBody>
      </p:sp>
      <p:sp>
        <p:nvSpPr>
          <p:cNvPr id="549" name="Google Shape;549;p19"/>
          <p:cNvSpPr/>
          <p:nvPr/>
        </p:nvSpPr>
        <p:spPr>
          <a:xfrm>
            <a:off x="9555187" y="3744990"/>
            <a:ext cx="1268500" cy="1504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200"/>
            </a:pPr>
            <a:r>
              <a:rPr lang="en-US" sz="2000">
                <a:solidFill>
                  <a:schemeClr val="dk2"/>
                </a:solidFill>
                <a:latin typeface="Arial"/>
                <a:ea typeface="Arial"/>
                <a:cs typeface="Arial"/>
                <a:sym typeface="Arial"/>
              </a:rPr>
              <a:t>Resnet50</a:t>
            </a:r>
            <a:endParaRPr sz="2000">
              <a:solidFill>
                <a:schemeClr val="dk2"/>
              </a:solidFill>
              <a:latin typeface="Arial"/>
              <a:ea typeface="Arial"/>
              <a:cs typeface="Arial"/>
              <a:sym typeface="Arial"/>
            </a:endParaRPr>
          </a:p>
          <a:p>
            <a:pPr algn="ctr">
              <a:spcBef>
                <a:spcPts val="0"/>
              </a:spcBef>
              <a:spcAft>
                <a:spcPts val="0"/>
              </a:spcAft>
              <a:buClr>
                <a:schemeClr val="dk2"/>
              </a:buClr>
              <a:buSzPts val="700"/>
            </a:pPr>
            <a:r>
              <a:rPr lang="en-US" sz="1167">
                <a:solidFill>
                  <a:schemeClr val="dk2"/>
                </a:solidFill>
                <a:latin typeface="Arial"/>
                <a:ea typeface="Arial"/>
                <a:cs typeface="Arial"/>
                <a:sym typeface="Arial"/>
              </a:rPr>
              <a:t>Request Queue</a:t>
            </a:r>
            <a:endParaRPr sz="1167">
              <a:solidFill>
                <a:schemeClr val="dk2"/>
              </a:solidFill>
              <a:latin typeface="Arial"/>
              <a:ea typeface="Arial"/>
              <a:cs typeface="Arial"/>
              <a:sym typeface="Arial"/>
            </a:endParaRPr>
          </a:p>
        </p:txBody>
      </p:sp>
      <p:cxnSp>
        <p:nvCxnSpPr>
          <p:cNvPr id="550" name="Google Shape;550;p19"/>
          <p:cNvCxnSpPr>
            <a:stCxn id="547" idx="3"/>
            <a:endCxn id="549" idx="1"/>
          </p:cNvCxnSpPr>
          <p:nvPr/>
        </p:nvCxnSpPr>
        <p:spPr>
          <a:xfrm rot="10800000" flipH="1">
            <a:off x="8358850" y="4496740"/>
            <a:ext cx="1196500" cy="1072000"/>
          </a:xfrm>
          <a:prstGeom prst="bentConnector3">
            <a:avLst>
              <a:gd name="adj1" fmla="val 50002"/>
            </a:avLst>
          </a:prstGeom>
          <a:noFill/>
          <a:ln w="9525" cap="flat" cmpd="sng">
            <a:solidFill>
              <a:schemeClr val="dk2"/>
            </a:solidFill>
            <a:prstDash val="solid"/>
            <a:round/>
            <a:headEnd type="none" w="sm" len="sm"/>
            <a:tailEnd type="triangle" w="med" len="med"/>
          </a:ln>
        </p:spPr>
      </p:cxnSp>
      <p:sp>
        <p:nvSpPr>
          <p:cNvPr id="551" name="Google Shape;551;p19"/>
          <p:cNvSpPr/>
          <p:nvPr/>
        </p:nvSpPr>
        <p:spPr>
          <a:xfrm>
            <a:off x="11191750" y="2630090"/>
            <a:ext cx="6257000" cy="6686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Arial"/>
                <a:ea typeface="Arial"/>
                <a:cs typeface="Arial"/>
                <a:sym typeface="Arial"/>
              </a:rPr>
              <a:t>T4 16GB GPU</a:t>
            </a: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p:txBody>
      </p:sp>
      <p:cxnSp>
        <p:nvCxnSpPr>
          <p:cNvPr id="552" name="Google Shape;552;p19"/>
          <p:cNvCxnSpPr/>
          <p:nvPr/>
        </p:nvCxnSpPr>
        <p:spPr>
          <a:xfrm>
            <a:off x="15500250" y="9705162"/>
            <a:ext cx="2268500" cy="500"/>
          </a:xfrm>
          <a:prstGeom prst="straightConnector1">
            <a:avLst/>
          </a:prstGeom>
          <a:noFill/>
          <a:ln w="9525" cap="flat" cmpd="sng">
            <a:solidFill>
              <a:schemeClr val="dk2"/>
            </a:solidFill>
            <a:prstDash val="solid"/>
            <a:round/>
            <a:headEnd type="none" w="sm" len="sm"/>
            <a:tailEnd type="triangle" w="med" len="med"/>
          </a:ln>
        </p:spPr>
      </p:cxnSp>
      <p:grpSp>
        <p:nvGrpSpPr>
          <p:cNvPr id="553" name="Google Shape;553;p19"/>
          <p:cNvGrpSpPr/>
          <p:nvPr/>
        </p:nvGrpSpPr>
        <p:grpSpPr>
          <a:xfrm>
            <a:off x="11754575" y="3801770"/>
            <a:ext cx="3744757" cy="4984000"/>
            <a:chOff x="4116025" y="1857340"/>
            <a:chExt cx="1872378" cy="2492000"/>
          </a:xfrm>
        </p:grpSpPr>
        <p:grpSp>
          <p:nvGrpSpPr>
            <p:cNvPr id="554" name="Google Shape;554;p19"/>
            <p:cNvGrpSpPr/>
            <p:nvPr/>
          </p:nvGrpSpPr>
          <p:grpSpPr>
            <a:xfrm>
              <a:off x="4116025" y="1857340"/>
              <a:ext cx="1855028" cy="228600"/>
              <a:chOff x="4126539" y="2946502"/>
              <a:chExt cx="3728700" cy="228600"/>
            </a:xfrm>
          </p:grpSpPr>
          <p:sp>
            <p:nvSpPr>
              <p:cNvPr id="555" name="Google Shape;555;p19"/>
              <p:cNvSpPr/>
              <p:nvPr/>
            </p:nvSpPr>
            <p:spPr>
              <a:xfrm>
                <a:off x="4126539" y="2946502"/>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1</a:t>
                </a:r>
                <a:endParaRPr sz="1167" b="1">
                  <a:solidFill>
                    <a:schemeClr val="dk2"/>
                  </a:solidFill>
                  <a:latin typeface="Arial"/>
                  <a:ea typeface="Arial"/>
                  <a:cs typeface="Arial"/>
                  <a:sym typeface="Arial"/>
                </a:endParaRPr>
              </a:p>
            </p:txBody>
          </p:sp>
          <p:sp>
            <p:nvSpPr>
              <p:cNvPr id="556" name="Google Shape;556;p19"/>
              <p:cNvSpPr/>
              <p:nvPr/>
            </p:nvSpPr>
            <p:spPr>
              <a:xfrm>
                <a:off x="5785430" y="2987400"/>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57" name="Google Shape;557;p19"/>
            <p:cNvGrpSpPr/>
            <p:nvPr/>
          </p:nvGrpSpPr>
          <p:grpSpPr>
            <a:xfrm>
              <a:off x="4124700" y="2139477"/>
              <a:ext cx="1855028" cy="228600"/>
              <a:chOff x="4143977" y="2999840"/>
              <a:chExt cx="3728700" cy="228600"/>
            </a:xfrm>
          </p:grpSpPr>
          <p:sp>
            <p:nvSpPr>
              <p:cNvPr id="558" name="Google Shape;558;p19"/>
              <p:cNvSpPr/>
              <p:nvPr/>
            </p:nvSpPr>
            <p:spPr>
              <a:xfrm>
                <a:off x="4143977" y="2999840"/>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2</a:t>
                </a:r>
                <a:endParaRPr sz="1167" b="1">
                  <a:solidFill>
                    <a:schemeClr val="dk2"/>
                  </a:solidFill>
                  <a:latin typeface="Arial"/>
                  <a:ea typeface="Arial"/>
                  <a:cs typeface="Arial"/>
                  <a:sym typeface="Arial"/>
                </a:endParaRPr>
              </a:p>
            </p:txBody>
          </p:sp>
          <p:sp>
            <p:nvSpPr>
              <p:cNvPr id="559" name="Google Shape;559;p19"/>
              <p:cNvSpPr/>
              <p:nvPr/>
            </p:nvSpPr>
            <p:spPr>
              <a:xfrm>
                <a:off x="5802867" y="3040739"/>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0" name="Google Shape;560;p19"/>
            <p:cNvGrpSpPr/>
            <p:nvPr/>
          </p:nvGrpSpPr>
          <p:grpSpPr>
            <a:xfrm>
              <a:off x="4124700" y="2414502"/>
              <a:ext cx="1855028" cy="228600"/>
              <a:chOff x="4143977" y="3045852"/>
              <a:chExt cx="3728700" cy="228600"/>
            </a:xfrm>
          </p:grpSpPr>
          <p:sp>
            <p:nvSpPr>
              <p:cNvPr id="561" name="Google Shape;561;p19"/>
              <p:cNvSpPr/>
              <p:nvPr/>
            </p:nvSpPr>
            <p:spPr>
              <a:xfrm>
                <a:off x="4143977" y="3045852"/>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3</a:t>
                </a:r>
                <a:endParaRPr sz="1167" b="1">
                  <a:solidFill>
                    <a:schemeClr val="dk2"/>
                  </a:solidFill>
                  <a:latin typeface="Arial"/>
                  <a:ea typeface="Arial"/>
                  <a:cs typeface="Arial"/>
                  <a:sym typeface="Arial"/>
                </a:endParaRPr>
              </a:p>
            </p:txBody>
          </p:sp>
          <p:sp>
            <p:nvSpPr>
              <p:cNvPr id="562" name="Google Shape;562;p19"/>
              <p:cNvSpPr/>
              <p:nvPr/>
            </p:nvSpPr>
            <p:spPr>
              <a:xfrm>
                <a:off x="5802867" y="3086752"/>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3" name="Google Shape;563;p19"/>
            <p:cNvGrpSpPr/>
            <p:nvPr/>
          </p:nvGrpSpPr>
          <p:grpSpPr>
            <a:xfrm>
              <a:off x="4133375" y="2682877"/>
              <a:ext cx="1855028" cy="228600"/>
              <a:chOff x="4161414" y="3084790"/>
              <a:chExt cx="3728700" cy="228600"/>
            </a:xfrm>
          </p:grpSpPr>
          <p:sp>
            <p:nvSpPr>
              <p:cNvPr id="564" name="Google Shape;564;p19"/>
              <p:cNvSpPr/>
              <p:nvPr/>
            </p:nvSpPr>
            <p:spPr>
              <a:xfrm>
                <a:off x="4161414" y="3084790"/>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4</a:t>
                </a:r>
                <a:endParaRPr sz="1167" b="1">
                  <a:solidFill>
                    <a:schemeClr val="dk2"/>
                  </a:solidFill>
                  <a:latin typeface="Arial"/>
                  <a:ea typeface="Arial"/>
                  <a:cs typeface="Arial"/>
                  <a:sym typeface="Arial"/>
                </a:endParaRPr>
              </a:p>
            </p:txBody>
          </p:sp>
          <p:sp>
            <p:nvSpPr>
              <p:cNvPr id="565" name="Google Shape;565;p19"/>
              <p:cNvSpPr/>
              <p:nvPr/>
            </p:nvSpPr>
            <p:spPr>
              <a:xfrm>
                <a:off x="5820304" y="3125691"/>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6" name="Google Shape;566;p19"/>
            <p:cNvGrpSpPr/>
            <p:nvPr/>
          </p:nvGrpSpPr>
          <p:grpSpPr>
            <a:xfrm>
              <a:off x="4129038" y="3247127"/>
              <a:ext cx="1855028" cy="228600"/>
              <a:chOff x="4152695" y="3416177"/>
              <a:chExt cx="3728700" cy="228600"/>
            </a:xfrm>
          </p:grpSpPr>
          <p:sp>
            <p:nvSpPr>
              <p:cNvPr id="567" name="Google Shape;567;p19"/>
              <p:cNvSpPr/>
              <p:nvPr/>
            </p:nvSpPr>
            <p:spPr>
              <a:xfrm>
                <a:off x="4152695" y="3416177"/>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1</a:t>
                </a:r>
                <a:endParaRPr sz="1167" b="1">
                  <a:solidFill>
                    <a:schemeClr val="dk2"/>
                  </a:solidFill>
                  <a:latin typeface="Arial"/>
                  <a:ea typeface="Arial"/>
                  <a:cs typeface="Arial"/>
                  <a:sym typeface="Arial"/>
                </a:endParaRPr>
              </a:p>
            </p:txBody>
          </p:sp>
          <p:sp>
            <p:nvSpPr>
              <p:cNvPr id="568" name="Google Shape;568;p19"/>
              <p:cNvSpPr/>
              <p:nvPr/>
            </p:nvSpPr>
            <p:spPr>
              <a:xfrm>
                <a:off x="5811586" y="3457079"/>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9" name="Google Shape;569;p19"/>
            <p:cNvGrpSpPr/>
            <p:nvPr/>
          </p:nvGrpSpPr>
          <p:grpSpPr>
            <a:xfrm>
              <a:off x="4129038" y="3533027"/>
              <a:ext cx="1855028" cy="228600"/>
              <a:chOff x="4152695" y="3473065"/>
              <a:chExt cx="3728700" cy="228600"/>
            </a:xfrm>
          </p:grpSpPr>
          <p:sp>
            <p:nvSpPr>
              <p:cNvPr id="570" name="Google Shape;570;p19"/>
              <p:cNvSpPr/>
              <p:nvPr/>
            </p:nvSpPr>
            <p:spPr>
              <a:xfrm>
                <a:off x="4152695" y="347306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2</a:t>
                </a:r>
                <a:endParaRPr sz="1167" b="1">
                  <a:solidFill>
                    <a:schemeClr val="dk2"/>
                  </a:solidFill>
                  <a:latin typeface="Arial"/>
                  <a:ea typeface="Arial"/>
                  <a:cs typeface="Arial"/>
                  <a:sym typeface="Arial"/>
                </a:endParaRPr>
              </a:p>
            </p:txBody>
          </p:sp>
          <p:sp>
            <p:nvSpPr>
              <p:cNvPr id="571" name="Google Shape;571;p19"/>
              <p:cNvSpPr/>
              <p:nvPr/>
            </p:nvSpPr>
            <p:spPr>
              <a:xfrm>
                <a:off x="5811586" y="3513968"/>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72" name="Google Shape;572;p19"/>
            <p:cNvGrpSpPr/>
            <p:nvPr/>
          </p:nvGrpSpPr>
          <p:grpSpPr>
            <a:xfrm>
              <a:off x="4124700" y="4120740"/>
              <a:ext cx="1855028" cy="228600"/>
              <a:chOff x="4143977" y="3602740"/>
              <a:chExt cx="3728700" cy="228600"/>
            </a:xfrm>
          </p:grpSpPr>
          <p:sp>
            <p:nvSpPr>
              <p:cNvPr id="573" name="Google Shape;573;p19"/>
              <p:cNvSpPr/>
              <p:nvPr/>
            </p:nvSpPr>
            <p:spPr>
              <a:xfrm>
                <a:off x="4143977" y="3602740"/>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4</a:t>
                </a:r>
                <a:endParaRPr sz="1167" b="1">
                  <a:solidFill>
                    <a:schemeClr val="dk2"/>
                  </a:solidFill>
                  <a:latin typeface="Arial"/>
                  <a:ea typeface="Arial"/>
                  <a:cs typeface="Arial"/>
                  <a:sym typeface="Arial"/>
                </a:endParaRPr>
              </a:p>
            </p:txBody>
          </p:sp>
          <p:sp>
            <p:nvSpPr>
              <p:cNvPr id="574" name="Google Shape;574;p19"/>
              <p:cNvSpPr/>
              <p:nvPr/>
            </p:nvSpPr>
            <p:spPr>
              <a:xfrm>
                <a:off x="5802867" y="3643645"/>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75" name="Google Shape;575;p19"/>
            <p:cNvGrpSpPr/>
            <p:nvPr/>
          </p:nvGrpSpPr>
          <p:grpSpPr>
            <a:xfrm>
              <a:off x="4133375" y="3811390"/>
              <a:ext cx="1855028" cy="228600"/>
              <a:chOff x="4161414" y="3522827"/>
              <a:chExt cx="3728700" cy="228600"/>
            </a:xfrm>
          </p:grpSpPr>
          <p:sp>
            <p:nvSpPr>
              <p:cNvPr id="576" name="Google Shape;576;p19"/>
              <p:cNvSpPr/>
              <p:nvPr/>
            </p:nvSpPr>
            <p:spPr>
              <a:xfrm>
                <a:off x="4161414" y="3522827"/>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3</a:t>
                </a:r>
                <a:endParaRPr sz="1167" b="1">
                  <a:solidFill>
                    <a:schemeClr val="dk2"/>
                  </a:solidFill>
                  <a:latin typeface="Arial"/>
                  <a:ea typeface="Arial"/>
                  <a:cs typeface="Arial"/>
                  <a:sym typeface="Arial"/>
                </a:endParaRPr>
              </a:p>
            </p:txBody>
          </p:sp>
          <p:sp>
            <p:nvSpPr>
              <p:cNvPr id="577" name="Google Shape;577;p19"/>
              <p:cNvSpPr/>
              <p:nvPr/>
            </p:nvSpPr>
            <p:spPr>
              <a:xfrm>
                <a:off x="5820304" y="3563732"/>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pic>
        <p:nvPicPr>
          <p:cNvPr id="578" name="Google Shape;578;p19"/>
          <p:cNvPicPr preferRelativeResize="0"/>
          <p:nvPr/>
        </p:nvPicPr>
        <p:blipFill rotWithShape="1">
          <a:blip r:embed="rId3">
            <a:alphaModFix/>
          </a:blip>
          <a:srcRect/>
          <a:stretch/>
        </p:blipFill>
        <p:spPr>
          <a:xfrm>
            <a:off x="15654144" y="3794340"/>
            <a:ext cx="588645" cy="457200"/>
          </a:xfrm>
          <a:prstGeom prst="rect">
            <a:avLst/>
          </a:prstGeom>
          <a:noFill/>
          <a:ln>
            <a:noFill/>
          </a:ln>
        </p:spPr>
      </p:pic>
      <p:pic>
        <p:nvPicPr>
          <p:cNvPr id="579" name="Google Shape;579;p19"/>
          <p:cNvPicPr preferRelativeResize="0"/>
          <p:nvPr/>
        </p:nvPicPr>
        <p:blipFill rotWithShape="1">
          <a:blip r:embed="rId3">
            <a:alphaModFix/>
          </a:blip>
          <a:srcRect/>
          <a:stretch/>
        </p:blipFill>
        <p:spPr>
          <a:xfrm>
            <a:off x="15654144" y="4355790"/>
            <a:ext cx="588645" cy="457200"/>
          </a:xfrm>
          <a:prstGeom prst="rect">
            <a:avLst/>
          </a:prstGeom>
          <a:noFill/>
          <a:ln>
            <a:noFill/>
          </a:ln>
        </p:spPr>
      </p:pic>
      <p:pic>
        <p:nvPicPr>
          <p:cNvPr id="580" name="Google Shape;580;p19"/>
          <p:cNvPicPr preferRelativeResize="0"/>
          <p:nvPr/>
        </p:nvPicPr>
        <p:blipFill rotWithShape="1">
          <a:blip r:embed="rId3">
            <a:alphaModFix/>
          </a:blip>
          <a:srcRect/>
          <a:stretch/>
        </p:blipFill>
        <p:spPr>
          <a:xfrm>
            <a:off x="15654144" y="4954815"/>
            <a:ext cx="588645" cy="457200"/>
          </a:xfrm>
          <a:prstGeom prst="rect">
            <a:avLst/>
          </a:prstGeom>
          <a:noFill/>
          <a:ln>
            <a:noFill/>
          </a:ln>
        </p:spPr>
      </p:pic>
      <p:pic>
        <p:nvPicPr>
          <p:cNvPr id="581" name="Google Shape;581;p19"/>
          <p:cNvPicPr preferRelativeResize="0"/>
          <p:nvPr/>
        </p:nvPicPr>
        <p:blipFill rotWithShape="1">
          <a:blip r:embed="rId3">
            <a:alphaModFix/>
          </a:blip>
          <a:srcRect/>
          <a:stretch/>
        </p:blipFill>
        <p:spPr>
          <a:xfrm>
            <a:off x="15654144" y="5459615"/>
            <a:ext cx="588645" cy="457200"/>
          </a:xfrm>
          <a:prstGeom prst="rect">
            <a:avLst/>
          </a:prstGeom>
          <a:noFill/>
          <a:ln>
            <a:noFill/>
          </a:ln>
        </p:spPr>
      </p:pic>
      <p:pic>
        <p:nvPicPr>
          <p:cNvPr id="582" name="Google Shape;582;p19"/>
          <p:cNvPicPr preferRelativeResize="0"/>
          <p:nvPr/>
        </p:nvPicPr>
        <p:blipFill rotWithShape="1">
          <a:blip r:embed="rId3">
            <a:alphaModFix/>
          </a:blip>
          <a:srcRect/>
          <a:stretch/>
        </p:blipFill>
        <p:spPr>
          <a:xfrm>
            <a:off x="15654144" y="6566490"/>
            <a:ext cx="588645" cy="457200"/>
          </a:xfrm>
          <a:prstGeom prst="rect">
            <a:avLst/>
          </a:prstGeom>
          <a:noFill/>
          <a:ln>
            <a:noFill/>
          </a:ln>
        </p:spPr>
      </p:pic>
      <p:pic>
        <p:nvPicPr>
          <p:cNvPr id="583" name="Google Shape;583;p19"/>
          <p:cNvPicPr preferRelativeResize="0"/>
          <p:nvPr/>
        </p:nvPicPr>
        <p:blipFill rotWithShape="1">
          <a:blip r:embed="rId3">
            <a:alphaModFix/>
          </a:blip>
          <a:srcRect/>
          <a:stretch/>
        </p:blipFill>
        <p:spPr>
          <a:xfrm>
            <a:off x="15654144" y="7180590"/>
            <a:ext cx="588645" cy="457200"/>
          </a:xfrm>
          <a:prstGeom prst="rect">
            <a:avLst/>
          </a:prstGeom>
          <a:noFill/>
          <a:ln>
            <a:noFill/>
          </a:ln>
        </p:spPr>
      </p:pic>
      <p:pic>
        <p:nvPicPr>
          <p:cNvPr id="584" name="Google Shape;584;p19"/>
          <p:cNvPicPr preferRelativeResize="0"/>
          <p:nvPr/>
        </p:nvPicPr>
        <p:blipFill rotWithShape="1">
          <a:blip r:embed="rId3">
            <a:alphaModFix/>
          </a:blip>
          <a:srcRect/>
          <a:stretch/>
        </p:blipFill>
        <p:spPr>
          <a:xfrm>
            <a:off x="15654144" y="7689390"/>
            <a:ext cx="588645" cy="457200"/>
          </a:xfrm>
          <a:prstGeom prst="rect">
            <a:avLst/>
          </a:prstGeom>
          <a:noFill/>
          <a:ln>
            <a:noFill/>
          </a:ln>
        </p:spPr>
      </p:pic>
      <p:pic>
        <p:nvPicPr>
          <p:cNvPr id="585" name="Google Shape;585;p19"/>
          <p:cNvPicPr preferRelativeResize="0"/>
          <p:nvPr/>
        </p:nvPicPr>
        <p:blipFill rotWithShape="1">
          <a:blip r:embed="rId3">
            <a:alphaModFix/>
          </a:blip>
          <a:srcRect/>
          <a:stretch/>
        </p:blipFill>
        <p:spPr>
          <a:xfrm>
            <a:off x="15654144" y="8328590"/>
            <a:ext cx="588645" cy="457200"/>
          </a:xfrm>
          <a:prstGeom prst="rect">
            <a:avLst/>
          </a:prstGeom>
          <a:noFill/>
          <a:ln>
            <a:noFill/>
          </a:ln>
        </p:spPr>
      </p:pic>
      <p:pic>
        <p:nvPicPr>
          <p:cNvPr id="586" name="Google Shape;586;p19"/>
          <p:cNvPicPr preferRelativeResize="0"/>
          <p:nvPr/>
        </p:nvPicPr>
        <p:blipFill rotWithShape="1">
          <a:blip r:embed="rId3">
            <a:alphaModFix/>
          </a:blip>
          <a:srcRect/>
          <a:stretch/>
        </p:blipFill>
        <p:spPr>
          <a:xfrm>
            <a:off x="16571744" y="6566465"/>
            <a:ext cx="588645" cy="457200"/>
          </a:xfrm>
          <a:prstGeom prst="rect">
            <a:avLst/>
          </a:prstGeom>
          <a:noFill/>
          <a:ln>
            <a:noFill/>
          </a:ln>
        </p:spPr>
      </p:pic>
      <p:pic>
        <p:nvPicPr>
          <p:cNvPr id="587" name="Google Shape;587;p19"/>
          <p:cNvPicPr preferRelativeResize="0"/>
          <p:nvPr/>
        </p:nvPicPr>
        <p:blipFill rotWithShape="1">
          <a:blip r:embed="rId3">
            <a:alphaModFix/>
          </a:blip>
          <a:srcRect/>
          <a:stretch/>
        </p:blipFill>
        <p:spPr>
          <a:xfrm>
            <a:off x="16554394" y="3794340"/>
            <a:ext cx="588645" cy="457200"/>
          </a:xfrm>
          <a:prstGeom prst="rect">
            <a:avLst/>
          </a:prstGeom>
          <a:noFill/>
          <a:ln>
            <a:noFill/>
          </a:ln>
        </p:spPr>
      </p:pic>
      <p:cxnSp>
        <p:nvCxnSpPr>
          <p:cNvPr id="588" name="Google Shape;588;p19"/>
          <p:cNvCxnSpPr>
            <a:endCxn id="587" idx="0"/>
          </p:cNvCxnSpPr>
          <p:nvPr/>
        </p:nvCxnSpPr>
        <p:spPr>
          <a:xfrm rot="10800000" flipH="1">
            <a:off x="10734215" y="3794340"/>
            <a:ext cx="6114500" cy="534500"/>
          </a:xfrm>
          <a:prstGeom prst="bentConnector4">
            <a:avLst>
              <a:gd name="adj1" fmla="val 12233"/>
              <a:gd name="adj2" fmla="val 175580"/>
            </a:avLst>
          </a:prstGeom>
          <a:noFill/>
          <a:ln w="9525" cap="flat" cmpd="sng">
            <a:solidFill>
              <a:schemeClr val="dk2"/>
            </a:solidFill>
            <a:prstDash val="lgDash"/>
            <a:round/>
            <a:headEnd type="none" w="sm" len="sm"/>
            <a:tailEnd type="stealth" w="med" len="med"/>
          </a:ln>
        </p:spPr>
      </p:cxnSp>
      <p:cxnSp>
        <p:nvCxnSpPr>
          <p:cNvPr id="589" name="Google Shape;589;p19"/>
          <p:cNvCxnSpPr>
            <a:endCxn id="578" idx="0"/>
          </p:cNvCxnSpPr>
          <p:nvPr/>
        </p:nvCxnSpPr>
        <p:spPr>
          <a:xfrm rot="10800000" flipH="1">
            <a:off x="10699465" y="3794340"/>
            <a:ext cx="5249000" cy="534500"/>
          </a:xfrm>
          <a:prstGeom prst="bentConnector4">
            <a:avLst>
              <a:gd name="adj1" fmla="val 17658"/>
              <a:gd name="adj2" fmla="val 138964"/>
            </a:avLst>
          </a:prstGeom>
          <a:noFill/>
          <a:ln w="9525" cap="flat" cmpd="sng">
            <a:solidFill>
              <a:srgbClr val="000000"/>
            </a:solidFill>
            <a:prstDash val="solid"/>
            <a:round/>
            <a:headEnd type="none" w="sm" len="sm"/>
            <a:tailEnd type="stealth" w="med" len="med"/>
          </a:ln>
        </p:spPr>
      </p:cxnSp>
      <p:sp>
        <p:nvSpPr>
          <p:cNvPr id="590" name="Google Shape;590;p19"/>
          <p:cNvSpPr txBox="1"/>
          <p:nvPr/>
        </p:nvSpPr>
        <p:spPr>
          <a:xfrm>
            <a:off x="8006850" y="3962790"/>
            <a:ext cx="1268500" cy="876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5 concurrent requests</a:t>
            </a:r>
            <a:endParaRPr sz="1167">
              <a:solidFill>
                <a:schemeClr val="dk2"/>
              </a:solidFill>
              <a:latin typeface="Arial"/>
              <a:ea typeface="Arial"/>
              <a:cs typeface="Arial"/>
              <a:sym typeface="Arial"/>
            </a:endParaRPr>
          </a:p>
        </p:txBody>
      </p:sp>
      <p:sp>
        <p:nvSpPr>
          <p:cNvPr id="591" name="Google Shape;591;p19"/>
          <p:cNvSpPr/>
          <p:nvPr/>
        </p:nvSpPr>
        <p:spPr>
          <a:xfrm>
            <a:off x="9555212" y="6820890"/>
            <a:ext cx="1268500" cy="1504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200"/>
            </a:pPr>
            <a:r>
              <a:rPr lang="en-US" sz="2000">
                <a:solidFill>
                  <a:schemeClr val="dk2"/>
                </a:solidFill>
                <a:latin typeface="Arial"/>
                <a:ea typeface="Arial"/>
                <a:cs typeface="Arial"/>
                <a:sym typeface="Arial"/>
              </a:rPr>
              <a:t>Deep Rec</a:t>
            </a:r>
            <a:endParaRPr sz="2000">
              <a:solidFill>
                <a:schemeClr val="dk2"/>
              </a:solidFill>
              <a:latin typeface="Arial"/>
              <a:ea typeface="Arial"/>
              <a:cs typeface="Arial"/>
              <a:sym typeface="Arial"/>
            </a:endParaRPr>
          </a:p>
          <a:p>
            <a:pPr algn="ctr">
              <a:spcBef>
                <a:spcPts val="0"/>
              </a:spcBef>
              <a:spcAft>
                <a:spcPts val="0"/>
              </a:spcAft>
              <a:buClr>
                <a:schemeClr val="dk2"/>
              </a:buClr>
              <a:buSzPts val="700"/>
            </a:pPr>
            <a:r>
              <a:rPr lang="en-US" sz="1167">
                <a:solidFill>
                  <a:schemeClr val="dk2"/>
                </a:solidFill>
                <a:latin typeface="Arial"/>
                <a:ea typeface="Arial"/>
                <a:cs typeface="Arial"/>
                <a:sym typeface="Arial"/>
              </a:rPr>
              <a:t>Request Queue</a:t>
            </a:r>
            <a:endParaRPr sz="1167">
              <a:solidFill>
                <a:schemeClr val="dk2"/>
              </a:solidFill>
              <a:latin typeface="Arial"/>
              <a:ea typeface="Arial"/>
              <a:cs typeface="Arial"/>
              <a:sym typeface="Arial"/>
            </a:endParaRPr>
          </a:p>
        </p:txBody>
      </p:sp>
      <p:sp>
        <p:nvSpPr>
          <p:cNvPr id="592" name="Google Shape;592;p19"/>
          <p:cNvSpPr txBox="1"/>
          <p:nvPr/>
        </p:nvSpPr>
        <p:spPr>
          <a:xfrm>
            <a:off x="7771900" y="6368190"/>
            <a:ext cx="1268500" cy="854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5 concurrent requests</a:t>
            </a:r>
            <a:endParaRPr sz="1167">
              <a:solidFill>
                <a:schemeClr val="dk2"/>
              </a:solidFill>
              <a:latin typeface="Arial"/>
              <a:ea typeface="Arial"/>
              <a:cs typeface="Arial"/>
              <a:sym typeface="Arial"/>
            </a:endParaRPr>
          </a:p>
        </p:txBody>
      </p:sp>
      <p:cxnSp>
        <p:nvCxnSpPr>
          <p:cNvPr id="593" name="Google Shape;593;p19"/>
          <p:cNvCxnSpPr>
            <a:stCxn id="547" idx="3"/>
            <a:endCxn id="591" idx="1"/>
          </p:cNvCxnSpPr>
          <p:nvPr/>
        </p:nvCxnSpPr>
        <p:spPr>
          <a:xfrm>
            <a:off x="8358850" y="5568740"/>
            <a:ext cx="1196500" cy="2004000"/>
          </a:xfrm>
          <a:prstGeom prst="bentConnector3">
            <a:avLst>
              <a:gd name="adj1" fmla="val 50003"/>
            </a:avLst>
          </a:prstGeom>
          <a:noFill/>
          <a:ln w="9525" cap="flat" cmpd="sng">
            <a:solidFill>
              <a:schemeClr val="dk2"/>
            </a:solidFill>
            <a:prstDash val="solid"/>
            <a:round/>
            <a:headEnd type="none" w="sm" len="sm"/>
            <a:tailEnd type="triangle" w="med" len="med"/>
          </a:ln>
        </p:spPr>
      </p:cxnSp>
      <p:cxnSp>
        <p:nvCxnSpPr>
          <p:cNvPr id="594" name="Google Shape;594;p19"/>
          <p:cNvCxnSpPr>
            <a:stCxn id="591" idx="3"/>
            <a:endCxn id="586" idx="0"/>
          </p:cNvCxnSpPr>
          <p:nvPr/>
        </p:nvCxnSpPr>
        <p:spPr>
          <a:xfrm rot="10800000" flipH="1">
            <a:off x="10823712" y="6566390"/>
            <a:ext cx="6042500" cy="1006500"/>
          </a:xfrm>
          <a:prstGeom prst="bentConnector4">
            <a:avLst>
              <a:gd name="adj1" fmla="val 13448"/>
              <a:gd name="adj2" fmla="val 139347"/>
            </a:avLst>
          </a:prstGeom>
          <a:noFill/>
          <a:ln w="9525" cap="flat" cmpd="sng">
            <a:solidFill>
              <a:schemeClr val="dk2"/>
            </a:solidFill>
            <a:prstDash val="lgDash"/>
            <a:round/>
            <a:headEnd type="none" w="sm" len="sm"/>
            <a:tailEnd type="stealth" w="med" len="med"/>
          </a:ln>
        </p:spPr>
      </p:cxnSp>
      <p:cxnSp>
        <p:nvCxnSpPr>
          <p:cNvPr id="595" name="Google Shape;595;p19"/>
          <p:cNvCxnSpPr>
            <a:stCxn id="591" idx="3"/>
            <a:endCxn id="582" idx="0"/>
          </p:cNvCxnSpPr>
          <p:nvPr/>
        </p:nvCxnSpPr>
        <p:spPr>
          <a:xfrm rot="10800000" flipH="1">
            <a:off x="10823712" y="6566390"/>
            <a:ext cx="5125000" cy="1006500"/>
          </a:xfrm>
          <a:prstGeom prst="bentConnector4">
            <a:avLst>
              <a:gd name="adj1" fmla="val 12038"/>
              <a:gd name="adj2" fmla="val 123793"/>
            </a:avLst>
          </a:prstGeom>
          <a:noFill/>
          <a:ln w="9525" cap="flat" cmpd="sng">
            <a:solidFill>
              <a:srgbClr val="000000"/>
            </a:solidFill>
            <a:prstDash val="solid"/>
            <a:round/>
            <a:headEnd type="none" w="sm" len="sm"/>
            <a:tailEnd type="stealth" w="med" len="med"/>
          </a:ln>
        </p:spPr>
      </p:cxnSp>
    </p:spTree>
    <p:extLst>
      <p:ext uri="{BB962C8B-B14F-4D97-AF65-F5344CB8AC3E}">
        <p14:creationId xmlns:p14="http://schemas.microsoft.com/office/powerpoint/2010/main" val="2244439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0"/>
          <p:cNvSpPr txBox="1"/>
          <p:nvPr/>
        </p:nvSpPr>
        <p:spPr>
          <a:xfrm>
            <a:off x="954050" y="2543000"/>
            <a:ext cx="5342500" cy="7181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2</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u="sng">
                <a:solidFill>
                  <a:schemeClr val="dk2"/>
                </a:solidFill>
                <a:latin typeface="Trebuchet MS"/>
                <a:ea typeface="Trebuchet MS"/>
                <a:cs typeface="Trebuchet MS"/>
                <a:sym typeface="Trebuchet MS"/>
              </a:rPr>
              <a:t>Many</a:t>
            </a:r>
            <a:r>
              <a:rPr lang="en-US" sz="2333">
                <a:solidFill>
                  <a:schemeClr val="dk2"/>
                </a:solidFill>
                <a:latin typeface="Trebuchet MS"/>
                <a:ea typeface="Trebuchet MS"/>
                <a:cs typeface="Trebuchet MS"/>
                <a:sym typeface="Trebuchet MS"/>
              </a:rPr>
              <a:t> APIs using multiple </a:t>
            </a:r>
            <a:r>
              <a:rPr lang="en-US" sz="2333" u="sng">
                <a:solidFill>
                  <a:schemeClr val="dk2"/>
                </a:solidFill>
                <a:latin typeface="Trebuchet MS"/>
                <a:ea typeface="Trebuchet MS"/>
                <a:cs typeface="Trebuchet MS"/>
                <a:sym typeface="Trebuchet MS"/>
              </a:rPr>
              <a:t>different</a:t>
            </a:r>
            <a:r>
              <a:rPr lang="en-US" sz="2333">
                <a:solidFill>
                  <a:schemeClr val="dk2"/>
                </a:solidFill>
                <a:latin typeface="Trebuchet MS"/>
                <a:ea typeface="Trebuchet MS"/>
                <a:cs typeface="Trebuchet MS"/>
                <a:sym typeface="Trebuchet MS"/>
              </a:rPr>
              <a:t> models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Example: 4 instances of TRT FP16 ResNet50 and 4 instances of TRT FP16 Deep Recommender are running concurrently on one GPU. Ten requests come in for both models at the same time (5 for each model) and fed to the appropriate model for inference. The requests are fulfilled concurrently and sent back to the user. One request is queued for each model.</a:t>
            </a:r>
            <a:endParaRPr sz="2000">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With this configuration, 5778 inferences per second at 80 ms with batch size 8 on each inference server instance is achieved.</a:t>
            </a:r>
            <a:endParaRPr sz="2000">
              <a:solidFill>
                <a:schemeClr val="dk2"/>
              </a:solidFill>
              <a:latin typeface="Trebuchet MS"/>
              <a:ea typeface="Trebuchet MS"/>
              <a:cs typeface="Trebuchet MS"/>
              <a:sym typeface="Trebuchet MS"/>
            </a:endParaRPr>
          </a:p>
        </p:txBody>
      </p:sp>
      <p:sp>
        <p:nvSpPr>
          <p:cNvPr id="601" name="Google Shape;601;p20"/>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sz="4833" b="1">
                <a:solidFill>
                  <a:srgbClr val="000000"/>
                </a:solidFill>
                <a:latin typeface="Trebuchet MS"/>
                <a:ea typeface="Trebuchet MS"/>
                <a:cs typeface="Trebuchet MS"/>
                <a:sym typeface="Trebuchet MS"/>
              </a:rPr>
              <a:t>CONCURRENT MODEL EXECUTION</a:t>
            </a:r>
            <a:br>
              <a:rPr lang="en-US" sz="4833" b="1">
                <a:solidFill>
                  <a:srgbClr val="000000"/>
                </a:solidFill>
                <a:latin typeface="Trebuchet MS"/>
                <a:ea typeface="Trebuchet MS"/>
                <a:cs typeface="Trebuchet MS"/>
                <a:sym typeface="Trebuchet MS"/>
              </a:rPr>
            </a:br>
            <a:r>
              <a:rPr lang="en-US" sz="4833" b="1">
                <a:solidFill>
                  <a:srgbClr val="000000"/>
                </a:solidFill>
                <a:latin typeface="Trebuchet MS"/>
                <a:ea typeface="Trebuchet MS"/>
                <a:cs typeface="Trebuchet MS"/>
                <a:sym typeface="Trebuchet MS"/>
              </a:rPr>
              <a:t>RESNET 50 &amp; DEEP RECOMMENDER</a:t>
            </a:r>
            <a:endParaRPr sz="4833">
              <a:solidFill>
                <a:srgbClr val="000000"/>
              </a:solidFill>
              <a:latin typeface="Trebuchet MS"/>
              <a:ea typeface="Trebuchet MS"/>
              <a:cs typeface="Trebuchet MS"/>
              <a:sym typeface="Trebuchet MS"/>
            </a:endParaRPr>
          </a:p>
        </p:txBody>
      </p:sp>
      <p:pic>
        <p:nvPicPr>
          <p:cNvPr id="602" name="Google Shape;602;p20" title="Char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35584" y="1996208"/>
            <a:ext cx="6577523" cy="4065000"/>
          </a:xfrm>
          <a:prstGeom prst="rect">
            <a:avLst/>
          </a:prstGeom>
          <a:noFill/>
          <a:ln>
            <a:noFill/>
          </a:ln>
        </p:spPr>
      </p:pic>
      <p:pic>
        <p:nvPicPr>
          <p:cNvPr id="603" name="Google Shape;603;p20" title="Chart"/>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935584" y="6037293"/>
            <a:ext cx="6577543" cy="4065015"/>
          </a:xfrm>
          <a:prstGeom prst="rect">
            <a:avLst/>
          </a:prstGeom>
          <a:noFill/>
          <a:ln>
            <a:noFill/>
          </a:ln>
        </p:spPr>
      </p:pic>
    </p:spTree>
    <p:extLst>
      <p:ext uri="{BB962C8B-B14F-4D97-AF65-F5344CB8AC3E}">
        <p14:creationId xmlns:p14="http://schemas.microsoft.com/office/powerpoint/2010/main" val="79642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08" name="Google Shape;608;p21"/>
          <p:cNvGrpSpPr/>
          <p:nvPr/>
        </p:nvGrpSpPr>
        <p:grpSpPr>
          <a:xfrm>
            <a:off x="0" y="1875100"/>
            <a:ext cx="18614250" cy="7628050"/>
            <a:chOff x="0" y="1016225"/>
            <a:chExt cx="9307125" cy="3814025"/>
          </a:xfrm>
        </p:grpSpPr>
        <p:pic>
          <p:nvPicPr>
            <p:cNvPr id="609" name="Google Shape;609;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363673"/>
              <a:ext cx="4239072" cy="2384483"/>
            </a:xfrm>
            <a:prstGeom prst="rect">
              <a:avLst/>
            </a:prstGeom>
            <a:noFill/>
            <a:ln>
              <a:noFill/>
            </a:ln>
          </p:spPr>
        </p:pic>
        <p:pic>
          <p:nvPicPr>
            <p:cNvPr id="610" name="Google Shape;610;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904928" y="1363676"/>
              <a:ext cx="4239072" cy="2384478"/>
            </a:xfrm>
            <a:prstGeom prst="rect">
              <a:avLst/>
            </a:prstGeom>
            <a:noFill/>
            <a:ln>
              <a:noFill/>
            </a:ln>
          </p:spPr>
        </p:pic>
        <p:sp>
          <p:nvSpPr>
            <p:cNvPr id="611" name="Google Shape;611;p21"/>
            <p:cNvSpPr txBox="1"/>
            <p:nvPr/>
          </p:nvSpPr>
          <p:spPr>
            <a:xfrm>
              <a:off x="0" y="3748150"/>
              <a:ext cx="4402200" cy="1082100"/>
            </a:xfrm>
            <a:prstGeom prst="rect">
              <a:avLst/>
            </a:prstGeom>
            <a:noFill/>
            <a:ln>
              <a:noFill/>
            </a:ln>
          </p:spPr>
          <p:txBody>
            <a:bodyPr spcFirstLastPara="1" wrap="square" lIns="182833" tIns="182833" rIns="182833" bIns="182833" anchor="t" anchorCtr="0">
              <a:noAutofit/>
            </a:bodyPr>
            <a:lstStyle/>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One model per GPU</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Requests are steady across all models</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Utilization is low on all GPUs</a:t>
              </a:r>
              <a:endParaRPr sz="2333">
                <a:solidFill>
                  <a:schemeClr val="lt1"/>
                </a:solidFill>
                <a:latin typeface="Arial"/>
                <a:ea typeface="Arial"/>
                <a:cs typeface="Arial"/>
                <a:sym typeface="Arial"/>
              </a:endParaRPr>
            </a:p>
          </p:txBody>
        </p:sp>
        <p:sp>
          <p:nvSpPr>
            <p:cNvPr id="612" name="Google Shape;612;p21"/>
            <p:cNvSpPr txBox="1"/>
            <p:nvPr/>
          </p:nvSpPr>
          <p:spPr>
            <a:xfrm>
              <a:off x="4904925" y="3748150"/>
              <a:ext cx="4402200" cy="936900"/>
            </a:xfrm>
            <a:prstGeom prst="rect">
              <a:avLst/>
            </a:prstGeom>
            <a:noFill/>
            <a:ln>
              <a:noFill/>
            </a:ln>
          </p:spPr>
          <p:txBody>
            <a:bodyPr spcFirstLastPara="1" wrap="square" lIns="182833" tIns="182833" rIns="182833" bIns="182833" anchor="t" anchorCtr="0">
              <a:noAutofit/>
            </a:bodyPr>
            <a:lstStyle/>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Spike in requests for blue model</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GPUs running blue model are being fully utilized</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Other GPUs remain underutilized</a:t>
              </a:r>
              <a:endParaRPr sz="2333">
                <a:solidFill>
                  <a:schemeClr val="lt1"/>
                </a:solidFill>
                <a:latin typeface="Trebuchet MS"/>
                <a:ea typeface="Trebuchet MS"/>
                <a:cs typeface="Trebuchet MS"/>
                <a:sym typeface="Trebuchet MS"/>
              </a:endParaRPr>
            </a:p>
          </p:txBody>
        </p:sp>
        <p:sp>
          <p:nvSpPr>
            <p:cNvPr id="613" name="Google Shape;613;p21"/>
            <p:cNvSpPr txBox="1"/>
            <p:nvPr/>
          </p:nvSpPr>
          <p:spPr>
            <a:xfrm>
              <a:off x="4904925" y="1016225"/>
              <a:ext cx="4203600" cy="3666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Before Triton Inference Server - 5,000 FPS</a:t>
              </a:r>
              <a:endParaRPr sz="2833">
                <a:solidFill>
                  <a:schemeClr val="dk2"/>
                </a:solidFill>
                <a:latin typeface="Trebuchet MS"/>
                <a:ea typeface="Trebuchet MS"/>
                <a:cs typeface="Trebuchet MS"/>
                <a:sym typeface="Trebuchet MS"/>
              </a:endParaRPr>
            </a:p>
          </p:txBody>
        </p:sp>
        <p:sp>
          <p:nvSpPr>
            <p:cNvPr id="614" name="Google Shape;614;p21"/>
            <p:cNvSpPr txBox="1"/>
            <p:nvPr/>
          </p:nvSpPr>
          <p:spPr>
            <a:xfrm>
              <a:off x="0" y="1034675"/>
              <a:ext cx="4239000" cy="3297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Before Triton Inference Server - 800 FPS</a:t>
              </a:r>
              <a:endParaRPr sz="2833">
                <a:solidFill>
                  <a:schemeClr val="dk2"/>
                </a:solidFill>
                <a:latin typeface="Arial"/>
                <a:ea typeface="Arial"/>
                <a:cs typeface="Arial"/>
                <a:sym typeface="Arial"/>
              </a:endParaRPr>
            </a:p>
          </p:txBody>
        </p:sp>
      </p:grpSp>
      <p:sp>
        <p:nvSpPr>
          <p:cNvPr id="615" name="Google Shape;615;p21"/>
          <p:cNvSpPr txBox="1">
            <a:spLocks noGrp="1"/>
          </p:cNvSpPr>
          <p:nvPr>
            <p:ph type="title"/>
          </p:nvPr>
        </p:nvSpPr>
        <p:spPr>
          <a:xfrm>
            <a:off x="300" y="1175700"/>
            <a:ext cx="18288000" cy="984500"/>
          </a:xfrm>
          <a:prstGeom prst="rect">
            <a:avLst/>
          </a:prstGeom>
          <a:noFill/>
          <a:ln>
            <a:noFill/>
          </a:ln>
        </p:spPr>
        <p:txBody>
          <a:bodyPr spcFirstLastPara="1" vert="horz" wrap="square" lIns="152417" tIns="76167" rIns="152417" bIns="76167" numCol="1" anchor="b" anchorCtr="0" compatLnSpc="1">
            <a:prstTxWarp prst="textNoShape">
              <a:avLst/>
            </a:prstTxWarp>
            <a:noAutofit/>
          </a:bodyPr>
          <a:lstStyle/>
          <a:p>
            <a:r>
              <a:rPr lang="en-US"/>
              <a:t>TRITON INFERENCE SERVER</a:t>
            </a:r>
            <a:br>
              <a:rPr lang="en-US"/>
            </a:br>
            <a:r>
              <a:rPr lang="en-US"/>
              <a:t>METRICS FOR AUTOSCALING</a:t>
            </a:r>
            <a:endParaRPr/>
          </a:p>
        </p:txBody>
      </p:sp>
      <p:sp>
        <p:nvSpPr>
          <p:cNvPr id="616" name="Google Shape;616;p21"/>
          <p:cNvSpPr/>
          <p:nvPr/>
        </p:nvSpPr>
        <p:spPr>
          <a:xfrm>
            <a:off x="8708700" y="4782130"/>
            <a:ext cx="870500" cy="659500"/>
          </a:xfrm>
          <a:prstGeom prst="rightArrow">
            <a:avLst>
              <a:gd name="adj1" fmla="val 3333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lt1"/>
              </a:buClr>
              <a:buSzPts val="1800"/>
            </a:pPr>
            <a:endParaRPr sz="3000">
              <a:solidFill>
                <a:schemeClr val="lt1"/>
              </a:solidFill>
              <a:latin typeface="Arial"/>
              <a:ea typeface="Arial"/>
              <a:cs typeface="Arial"/>
              <a:sym typeface="Arial"/>
            </a:endParaRPr>
          </a:p>
        </p:txBody>
      </p:sp>
    </p:spTree>
    <p:extLst>
      <p:ext uri="{BB962C8B-B14F-4D97-AF65-F5344CB8AC3E}">
        <p14:creationId xmlns:p14="http://schemas.microsoft.com/office/powerpoint/2010/main" val="33068011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2"/>
          <p:cNvSpPr txBox="1"/>
          <p:nvPr/>
        </p:nvSpPr>
        <p:spPr>
          <a:xfrm>
            <a:off x="0" y="7350200"/>
            <a:ext cx="8804500" cy="2164000"/>
          </a:xfrm>
          <a:prstGeom prst="rect">
            <a:avLst/>
          </a:prstGeom>
          <a:noFill/>
          <a:ln>
            <a:noFill/>
          </a:ln>
        </p:spPr>
        <p:txBody>
          <a:bodyPr spcFirstLastPara="1" wrap="square" lIns="182833" tIns="182833" rIns="182833" bIns="182833" anchor="t" anchorCtr="0">
            <a:noAutofit/>
          </a:bodyPr>
          <a:lstStyle/>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Load multiple models on every GPU </a:t>
            </a:r>
            <a:endParaRPr sz="2000">
              <a:solidFill>
                <a:schemeClr val="dk2"/>
              </a:solidFill>
              <a:latin typeface="Trebuchet MS"/>
              <a:ea typeface="Trebuchet MS"/>
              <a:cs typeface="Trebuchet MS"/>
              <a:sym typeface="Trebuchet MS"/>
            </a:endParaRPr>
          </a:p>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Load is evenly distributed between all GPUs </a:t>
            </a:r>
            <a:endParaRPr sz="2000">
              <a:solidFill>
                <a:schemeClr val="lt1"/>
              </a:solidFill>
              <a:latin typeface="Arial"/>
              <a:ea typeface="Arial"/>
              <a:cs typeface="Arial"/>
              <a:sym typeface="Arial"/>
            </a:endParaRPr>
          </a:p>
        </p:txBody>
      </p:sp>
      <p:sp>
        <p:nvSpPr>
          <p:cNvPr id="622" name="Google Shape;622;p22"/>
          <p:cNvSpPr txBox="1"/>
          <p:nvPr/>
        </p:nvSpPr>
        <p:spPr>
          <a:xfrm>
            <a:off x="9809850" y="7350200"/>
            <a:ext cx="7267000" cy="2765500"/>
          </a:xfrm>
          <a:prstGeom prst="rect">
            <a:avLst/>
          </a:prstGeom>
          <a:noFill/>
          <a:ln>
            <a:noFill/>
          </a:ln>
        </p:spPr>
        <p:txBody>
          <a:bodyPr spcFirstLastPara="1" wrap="square" lIns="182833" tIns="182833" rIns="182833" bIns="182833" anchor="t" anchorCtr="0">
            <a:noAutofit/>
          </a:bodyPr>
          <a:lstStyle/>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Spike in requests for blue model</a:t>
            </a:r>
            <a:endParaRPr sz="2000">
              <a:solidFill>
                <a:schemeClr val="dk2"/>
              </a:solidFill>
              <a:latin typeface="Trebuchet MS"/>
              <a:ea typeface="Trebuchet MS"/>
              <a:cs typeface="Trebuchet MS"/>
              <a:sym typeface="Trebuchet MS"/>
            </a:endParaRPr>
          </a:p>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Each GPU can run the blue model concurrently</a:t>
            </a:r>
            <a:endParaRPr sz="2000">
              <a:solidFill>
                <a:schemeClr val="dk2"/>
              </a:solidFill>
              <a:latin typeface="Trebuchet MS"/>
              <a:ea typeface="Trebuchet MS"/>
              <a:cs typeface="Trebuchet MS"/>
              <a:sym typeface="Trebuchet MS"/>
            </a:endParaRPr>
          </a:p>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Metrics to indicate time to scale up</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GPU utilization</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Power usage</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Inference count</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Queue time</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Number of requests/sec</a:t>
            </a:r>
            <a:endParaRPr sz="2000">
              <a:solidFill>
                <a:schemeClr val="lt1"/>
              </a:solidFill>
              <a:latin typeface="Trebuchet MS"/>
              <a:ea typeface="Trebuchet MS"/>
              <a:cs typeface="Trebuchet MS"/>
              <a:sym typeface="Trebuchet MS"/>
            </a:endParaRPr>
          </a:p>
        </p:txBody>
      </p:sp>
      <p:pic>
        <p:nvPicPr>
          <p:cNvPr id="623" name="Google Shape;623;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581248"/>
            <a:ext cx="8478143" cy="4768947"/>
          </a:xfrm>
          <a:prstGeom prst="rect">
            <a:avLst/>
          </a:prstGeom>
          <a:noFill/>
          <a:ln>
            <a:noFill/>
          </a:ln>
        </p:spPr>
      </p:pic>
      <p:pic>
        <p:nvPicPr>
          <p:cNvPr id="624" name="Google Shape;624;p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809836" y="2581248"/>
            <a:ext cx="8478128" cy="4768947"/>
          </a:xfrm>
          <a:prstGeom prst="rect">
            <a:avLst/>
          </a:prstGeom>
          <a:noFill/>
          <a:ln>
            <a:noFill/>
          </a:ln>
        </p:spPr>
      </p:pic>
      <p:sp>
        <p:nvSpPr>
          <p:cNvPr id="625" name="Google Shape;625;p22"/>
          <p:cNvSpPr/>
          <p:nvPr/>
        </p:nvSpPr>
        <p:spPr>
          <a:xfrm>
            <a:off x="8708700" y="4782130"/>
            <a:ext cx="870500" cy="659500"/>
          </a:xfrm>
          <a:prstGeom prst="rightArrow">
            <a:avLst>
              <a:gd name="adj1" fmla="val 3333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626" name="Google Shape;626;p22"/>
          <p:cNvSpPr txBox="1"/>
          <p:nvPr/>
        </p:nvSpPr>
        <p:spPr>
          <a:xfrm>
            <a:off x="9809850" y="1926150"/>
            <a:ext cx="8376000" cy="6595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After Triton Inference Server - 15,000 FPS</a:t>
            </a:r>
            <a:endParaRPr sz="2833">
              <a:solidFill>
                <a:schemeClr val="dk2"/>
              </a:solidFill>
              <a:latin typeface="Trebuchet MS"/>
              <a:ea typeface="Trebuchet MS"/>
              <a:cs typeface="Trebuchet MS"/>
              <a:sym typeface="Trebuchet MS"/>
            </a:endParaRPr>
          </a:p>
        </p:txBody>
      </p:sp>
      <p:sp>
        <p:nvSpPr>
          <p:cNvPr id="627" name="Google Shape;627;p22"/>
          <p:cNvSpPr txBox="1"/>
          <p:nvPr/>
        </p:nvSpPr>
        <p:spPr>
          <a:xfrm>
            <a:off x="0" y="1926150"/>
            <a:ext cx="8478000" cy="6595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After Triton Inference Server - 5,000 FPS</a:t>
            </a:r>
            <a:endParaRPr sz="2833">
              <a:solidFill>
                <a:schemeClr val="dk2"/>
              </a:solidFill>
              <a:latin typeface="Arial"/>
              <a:ea typeface="Arial"/>
              <a:cs typeface="Arial"/>
              <a:sym typeface="Arial"/>
            </a:endParaRPr>
          </a:p>
        </p:txBody>
      </p:sp>
      <p:sp>
        <p:nvSpPr>
          <p:cNvPr id="628" name="Google Shape;628;p22"/>
          <p:cNvSpPr txBox="1">
            <a:spLocks noGrp="1"/>
          </p:cNvSpPr>
          <p:nvPr>
            <p:ph type="title"/>
          </p:nvPr>
        </p:nvSpPr>
        <p:spPr>
          <a:xfrm>
            <a:off x="300" y="1175700"/>
            <a:ext cx="18288000" cy="984500"/>
          </a:xfrm>
          <a:prstGeom prst="rect">
            <a:avLst/>
          </a:prstGeom>
          <a:noFill/>
          <a:ln>
            <a:noFill/>
          </a:ln>
        </p:spPr>
        <p:txBody>
          <a:bodyPr spcFirstLastPara="1" vert="horz" wrap="square" lIns="152417" tIns="76167" rIns="152417" bIns="76167" numCol="1" anchor="b" anchorCtr="0" compatLnSpc="1">
            <a:prstTxWarp prst="textNoShape">
              <a:avLst/>
            </a:prstTxWarp>
            <a:noAutofit/>
          </a:bodyPr>
          <a:lstStyle/>
          <a:p>
            <a:r>
              <a:rPr lang="en-US"/>
              <a:t>TRITON INFERENCE SERVER</a:t>
            </a:r>
            <a:br>
              <a:rPr lang="en-US"/>
            </a:br>
            <a:r>
              <a:rPr lang="en-US"/>
              <a:t>METRICS FOR AUTOSCALING</a:t>
            </a:r>
            <a:endParaRPr/>
          </a:p>
        </p:txBody>
      </p:sp>
    </p:spTree>
    <p:extLst>
      <p:ext uri="{BB962C8B-B14F-4D97-AF65-F5344CB8AC3E}">
        <p14:creationId xmlns:p14="http://schemas.microsoft.com/office/powerpoint/2010/main" val="3226212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3"/>
          <p:cNvSpPr txBox="1">
            <a:spLocks noGrp="1"/>
          </p:cNvSpPr>
          <p:nvPr>
            <p:ph type="title"/>
          </p:nvPr>
        </p:nvSpPr>
        <p:spPr>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a:t>STREAMING INFERENCE REQUESTS</a:t>
            </a:r>
            <a:endParaRPr/>
          </a:p>
        </p:txBody>
      </p:sp>
      <p:sp>
        <p:nvSpPr>
          <p:cNvPr id="635" name="Google Shape;635;p23"/>
          <p:cNvSpPr/>
          <p:nvPr/>
        </p:nvSpPr>
        <p:spPr>
          <a:xfrm>
            <a:off x="6360344" y="3234551"/>
            <a:ext cx="10090258" cy="6367472"/>
          </a:xfrm>
          <a:prstGeom prst="rect">
            <a:avLst/>
          </a:prstGeom>
          <a:noFill/>
          <a:ln w="12700" cap="flat" cmpd="sng">
            <a:solidFill>
              <a:srgbClr val="92D050"/>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636" name="Google Shape;636;p23"/>
          <p:cNvGrpSpPr/>
          <p:nvPr/>
        </p:nvGrpSpPr>
        <p:grpSpPr>
          <a:xfrm>
            <a:off x="15399672" y="3850363"/>
            <a:ext cx="772250" cy="721270"/>
            <a:chOff x="9096762" y="2585252"/>
            <a:chExt cx="463350" cy="432762"/>
          </a:xfrm>
        </p:grpSpPr>
        <p:pic>
          <p:nvPicPr>
            <p:cNvPr id="637" name="Google Shape;637;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235512" y="2585252"/>
              <a:ext cx="164592" cy="269172"/>
            </a:xfrm>
            <a:prstGeom prst="rect">
              <a:avLst/>
            </a:prstGeom>
            <a:noFill/>
            <a:ln>
              <a:noFill/>
            </a:ln>
          </p:spPr>
        </p:pic>
        <p:sp>
          <p:nvSpPr>
            <p:cNvPr id="638" name="Google Shape;638;p23"/>
            <p:cNvSpPr txBox="1"/>
            <p:nvPr/>
          </p:nvSpPr>
          <p:spPr>
            <a:xfrm>
              <a:off x="9096762" y="282873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39" name="Google Shape;639;p23"/>
          <p:cNvGrpSpPr/>
          <p:nvPr/>
        </p:nvGrpSpPr>
        <p:grpSpPr>
          <a:xfrm>
            <a:off x="14937758" y="3850363"/>
            <a:ext cx="772250" cy="721270"/>
            <a:chOff x="8732901" y="2585252"/>
            <a:chExt cx="463350" cy="432762"/>
          </a:xfrm>
        </p:grpSpPr>
        <p:pic>
          <p:nvPicPr>
            <p:cNvPr id="640" name="Google Shape;640;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873356" y="2585252"/>
              <a:ext cx="164592" cy="264264"/>
            </a:xfrm>
            <a:prstGeom prst="rect">
              <a:avLst/>
            </a:prstGeom>
            <a:noFill/>
            <a:ln>
              <a:noFill/>
            </a:ln>
          </p:spPr>
        </p:pic>
        <p:sp>
          <p:nvSpPr>
            <p:cNvPr id="641" name="Google Shape;641;p23"/>
            <p:cNvSpPr txBox="1"/>
            <p:nvPr/>
          </p:nvSpPr>
          <p:spPr>
            <a:xfrm>
              <a:off x="8732901" y="282873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42" name="Google Shape;642;p23"/>
          <p:cNvGrpSpPr/>
          <p:nvPr/>
        </p:nvGrpSpPr>
        <p:grpSpPr>
          <a:xfrm>
            <a:off x="15402530" y="4690674"/>
            <a:ext cx="772250" cy="720644"/>
            <a:chOff x="9130009" y="3113087"/>
            <a:chExt cx="463350" cy="432386"/>
          </a:xfrm>
        </p:grpSpPr>
        <p:pic>
          <p:nvPicPr>
            <p:cNvPr id="643" name="Google Shape;643;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270375" y="3113087"/>
              <a:ext cx="164592" cy="269172"/>
            </a:xfrm>
            <a:prstGeom prst="rect">
              <a:avLst/>
            </a:prstGeom>
            <a:noFill/>
            <a:ln>
              <a:noFill/>
            </a:ln>
          </p:spPr>
        </p:pic>
        <p:sp>
          <p:nvSpPr>
            <p:cNvPr id="644" name="Google Shape;644;p23"/>
            <p:cNvSpPr txBox="1"/>
            <p:nvPr/>
          </p:nvSpPr>
          <p:spPr>
            <a:xfrm>
              <a:off x="9130009" y="3356192"/>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grpSp>
        <p:nvGrpSpPr>
          <p:cNvPr id="645" name="Google Shape;645;p23"/>
          <p:cNvGrpSpPr/>
          <p:nvPr/>
        </p:nvGrpSpPr>
        <p:grpSpPr>
          <a:xfrm>
            <a:off x="14919583" y="4690674"/>
            <a:ext cx="772250" cy="725944"/>
            <a:chOff x="8753528" y="3113087"/>
            <a:chExt cx="463350" cy="435566"/>
          </a:xfrm>
        </p:grpSpPr>
        <p:pic>
          <p:nvPicPr>
            <p:cNvPr id="646" name="Google Shape;646;p2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902907" y="3113087"/>
              <a:ext cx="164592" cy="274320"/>
            </a:xfrm>
            <a:prstGeom prst="rect">
              <a:avLst/>
            </a:prstGeom>
            <a:noFill/>
            <a:ln>
              <a:noFill/>
            </a:ln>
          </p:spPr>
        </p:pic>
        <p:sp>
          <p:nvSpPr>
            <p:cNvPr id="647" name="Google Shape;647;p23"/>
            <p:cNvSpPr txBox="1"/>
            <p:nvPr/>
          </p:nvSpPr>
          <p:spPr>
            <a:xfrm>
              <a:off x="8753528" y="3359372"/>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sp>
        <p:nvSpPr>
          <p:cNvPr id="648" name="Google Shape;648;p23"/>
          <p:cNvSpPr/>
          <p:nvPr/>
        </p:nvSpPr>
        <p:spPr>
          <a:xfrm>
            <a:off x="6530803" y="4639620"/>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649" name="Google Shape;649;p23"/>
          <p:cNvSpPr/>
          <p:nvPr/>
        </p:nvSpPr>
        <p:spPr>
          <a:xfrm>
            <a:off x="6530803" y="6748398"/>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650" name="Google Shape;650;p23"/>
          <p:cNvSpPr/>
          <p:nvPr/>
        </p:nvSpPr>
        <p:spPr>
          <a:xfrm>
            <a:off x="12223906" y="4646250"/>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651" name="Google Shape;651;p23"/>
          <p:cNvSpPr/>
          <p:nvPr/>
        </p:nvSpPr>
        <p:spPr>
          <a:xfrm>
            <a:off x="12223906" y="3804825"/>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652" name="Google Shape;652;p23"/>
          <p:cNvGrpSpPr/>
          <p:nvPr/>
        </p:nvGrpSpPr>
        <p:grpSpPr>
          <a:xfrm>
            <a:off x="9789528" y="6792844"/>
            <a:ext cx="772250" cy="717557"/>
            <a:chOff x="5864687" y="4350740"/>
            <a:chExt cx="463350" cy="430534"/>
          </a:xfrm>
        </p:grpSpPr>
        <p:pic>
          <p:nvPicPr>
            <p:cNvPr id="653" name="Google Shape;653;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014066" y="4350740"/>
              <a:ext cx="164592" cy="274320"/>
            </a:xfrm>
            <a:prstGeom prst="rect">
              <a:avLst/>
            </a:prstGeom>
            <a:noFill/>
            <a:ln>
              <a:noFill/>
            </a:ln>
          </p:spPr>
        </p:pic>
        <p:sp>
          <p:nvSpPr>
            <p:cNvPr id="654" name="Google Shape;654;p23"/>
            <p:cNvSpPr txBox="1"/>
            <p:nvPr/>
          </p:nvSpPr>
          <p:spPr>
            <a:xfrm>
              <a:off x="5864687"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55" name="Google Shape;655;p23"/>
          <p:cNvGrpSpPr/>
          <p:nvPr/>
        </p:nvGrpSpPr>
        <p:grpSpPr>
          <a:xfrm>
            <a:off x="9302665" y="6792844"/>
            <a:ext cx="772250" cy="717557"/>
            <a:chOff x="5429650" y="4350740"/>
            <a:chExt cx="463350" cy="430534"/>
          </a:xfrm>
        </p:grpSpPr>
        <p:pic>
          <p:nvPicPr>
            <p:cNvPr id="656" name="Google Shape;656;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579029" y="4350740"/>
              <a:ext cx="164592" cy="274320"/>
            </a:xfrm>
            <a:prstGeom prst="rect">
              <a:avLst/>
            </a:prstGeom>
            <a:noFill/>
            <a:ln>
              <a:noFill/>
            </a:ln>
          </p:spPr>
        </p:pic>
        <p:sp>
          <p:nvSpPr>
            <p:cNvPr id="657" name="Google Shape;657;p23"/>
            <p:cNvSpPr txBox="1"/>
            <p:nvPr/>
          </p:nvSpPr>
          <p:spPr>
            <a:xfrm>
              <a:off x="5429650"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58" name="Google Shape;658;p23"/>
          <p:cNvGrpSpPr/>
          <p:nvPr/>
        </p:nvGrpSpPr>
        <p:grpSpPr>
          <a:xfrm>
            <a:off x="8815803" y="6805951"/>
            <a:ext cx="772250" cy="717557"/>
            <a:chOff x="5066340" y="4350740"/>
            <a:chExt cx="463350" cy="430534"/>
          </a:xfrm>
        </p:grpSpPr>
        <p:pic>
          <p:nvPicPr>
            <p:cNvPr id="659" name="Google Shape;659;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215719" y="4350740"/>
              <a:ext cx="164592" cy="274320"/>
            </a:xfrm>
            <a:prstGeom prst="rect">
              <a:avLst/>
            </a:prstGeom>
            <a:noFill/>
            <a:ln>
              <a:noFill/>
            </a:ln>
          </p:spPr>
        </p:pic>
        <p:sp>
          <p:nvSpPr>
            <p:cNvPr id="660" name="Google Shape;660;p23"/>
            <p:cNvSpPr txBox="1"/>
            <p:nvPr/>
          </p:nvSpPr>
          <p:spPr>
            <a:xfrm>
              <a:off x="5066340"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61" name="Google Shape;661;p23"/>
          <p:cNvGrpSpPr/>
          <p:nvPr/>
        </p:nvGrpSpPr>
        <p:grpSpPr>
          <a:xfrm>
            <a:off x="8328942" y="6805951"/>
            <a:ext cx="772250" cy="717557"/>
            <a:chOff x="4745585" y="4350740"/>
            <a:chExt cx="463350" cy="430534"/>
          </a:xfrm>
        </p:grpSpPr>
        <p:pic>
          <p:nvPicPr>
            <p:cNvPr id="662" name="Google Shape;662;p2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894964" y="4350740"/>
              <a:ext cx="164592" cy="274320"/>
            </a:xfrm>
            <a:prstGeom prst="rect">
              <a:avLst/>
            </a:prstGeom>
            <a:noFill/>
            <a:ln>
              <a:noFill/>
            </a:ln>
          </p:spPr>
        </p:pic>
        <p:sp>
          <p:nvSpPr>
            <p:cNvPr id="663" name="Google Shape;663;p23"/>
            <p:cNvSpPr txBox="1"/>
            <p:nvPr/>
          </p:nvSpPr>
          <p:spPr>
            <a:xfrm>
              <a:off x="4745585"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64" name="Google Shape;664;p23"/>
          <p:cNvGrpSpPr/>
          <p:nvPr/>
        </p:nvGrpSpPr>
        <p:grpSpPr>
          <a:xfrm>
            <a:off x="9810513" y="4678412"/>
            <a:ext cx="772250" cy="738465"/>
            <a:chOff x="5853629" y="3082082"/>
            <a:chExt cx="463350" cy="443079"/>
          </a:xfrm>
        </p:grpSpPr>
        <p:pic>
          <p:nvPicPr>
            <p:cNvPr id="665" name="Google Shape;665;p23"/>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5978468" y="3082082"/>
              <a:ext cx="164592" cy="274320"/>
            </a:xfrm>
            <a:prstGeom prst="rect">
              <a:avLst/>
            </a:prstGeom>
            <a:noFill/>
            <a:ln>
              <a:noFill/>
            </a:ln>
          </p:spPr>
        </p:pic>
        <p:sp>
          <p:nvSpPr>
            <p:cNvPr id="666" name="Google Shape;666;p23"/>
            <p:cNvSpPr txBox="1"/>
            <p:nvPr/>
          </p:nvSpPr>
          <p:spPr>
            <a:xfrm>
              <a:off x="5853629" y="3335880"/>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67" name="Google Shape;667;p23"/>
          <p:cNvGrpSpPr/>
          <p:nvPr/>
        </p:nvGrpSpPr>
        <p:grpSpPr>
          <a:xfrm>
            <a:off x="9321540" y="4678412"/>
            <a:ext cx="772250" cy="738465"/>
            <a:chOff x="5553648" y="3082082"/>
            <a:chExt cx="463350" cy="443079"/>
          </a:xfrm>
        </p:grpSpPr>
        <p:pic>
          <p:nvPicPr>
            <p:cNvPr id="668" name="Google Shape;668;p23"/>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690651" y="3082082"/>
              <a:ext cx="164592" cy="274320"/>
            </a:xfrm>
            <a:prstGeom prst="rect">
              <a:avLst/>
            </a:prstGeom>
            <a:noFill/>
            <a:ln>
              <a:noFill/>
            </a:ln>
          </p:spPr>
        </p:pic>
        <p:sp>
          <p:nvSpPr>
            <p:cNvPr id="669" name="Google Shape;669;p23"/>
            <p:cNvSpPr txBox="1"/>
            <p:nvPr/>
          </p:nvSpPr>
          <p:spPr>
            <a:xfrm>
              <a:off x="5553648" y="3335880"/>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70" name="Google Shape;670;p23"/>
          <p:cNvGrpSpPr/>
          <p:nvPr/>
        </p:nvGrpSpPr>
        <p:grpSpPr>
          <a:xfrm>
            <a:off x="8832565" y="4678412"/>
            <a:ext cx="772250" cy="738465"/>
            <a:chOff x="5267208" y="3082082"/>
            <a:chExt cx="463350" cy="443079"/>
          </a:xfrm>
        </p:grpSpPr>
        <p:pic>
          <p:nvPicPr>
            <p:cNvPr id="671" name="Google Shape;671;p23"/>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416730" y="3082082"/>
              <a:ext cx="164592" cy="274320"/>
            </a:xfrm>
            <a:prstGeom prst="rect">
              <a:avLst/>
            </a:prstGeom>
            <a:noFill/>
            <a:ln>
              <a:noFill/>
            </a:ln>
          </p:spPr>
        </p:pic>
        <p:sp>
          <p:nvSpPr>
            <p:cNvPr id="672" name="Google Shape;672;p23"/>
            <p:cNvSpPr txBox="1"/>
            <p:nvPr/>
          </p:nvSpPr>
          <p:spPr>
            <a:xfrm>
              <a:off x="5267208" y="3335880"/>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grpSp>
        <p:nvGrpSpPr>
          <p:cNvPr id="673" name="Google Shape;673;p23"/>
          <p:cNvGrpSpPr/>
          <p:nvPr/>
        </p:nvGrpSpPr>
        <p:grpSpPr>
          <a:xfrm>
            <a:off x="8343590" y="4678414"/>
            <a:ext cx="772250" cy="743764"/>
            <a:chOff x="4997124" y="3082082"/>
            <a:chExt cx="463350" cy="446258"/>
          </a:xfrm>
        </p:grpSpPr>
        <p:pic>
          <p:nvPicPr>
            <p:cNvPr id="674" name="Google Shape;674;p23"/>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129346" y="3082082"/>
              <a:ext cx="168613" cy="274320"/>
            </a:xfrm>
            <a:prstGeom prst="rect">
              <a:avLst/>
            </a:prstGeom>
            <a:noFill/>
            <a:ln>
              <a:noFill/>
            </a:ln>
          </p:spPr>
        </p:pic>
        <p:sp>
          <p:nvSpPr>
            <p:cNvPr id="675" name="Google Shape;675;p23"/>
            <p:cNvSpPr txBox="1"/>
            <p:nvPr/>
          </p:nvSpPr>
          <p:spPr>
            <a:xfrm>
              <a:off x="4997124" y="3339059"/>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sp>
        <p:nvSpPr>
          <p:cNvPr id="676" name="Google Shape;676;p23"/>
          <p:cNvSpPr txBox="1"/>
          <p:nvPr/>
        </p:nvSpPr>
        <p:spPr>
          <a:xfrm>
            <a:off x="6360345" y="4203034"/>
            <a:ext cx="1540527"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DeepSpeech2</a:t>
            </a:r>
            <a:endParaRPr/>
          </a:p>
        </p:txBody>
      </p:sp>
      <p:sp>
        <p:nvSpPr>
          <p:cNvPr id="677" name="Google Shape;677;p23"/>
          <p:cNvSpPr txBox="1"/>
          <p:nvPr/>
        </p:nvSpPr>
        <p:spPr>
          <a:xfrm>
            <a:off x="6384415" y="6396234"/>
            <a:ext cx="1540527"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Wave2Letter</a:t>
            </a:r>
            <a:endParaRPr/>
          </a:p>
        </p:txBody>
      </p:sp>
      <p:sp>
        <p:nvSpPr>
          <p:cNvPr id="678" name="Google Shape;678;p23"/>
          <p:cNvSpPr txBox="1"/>
          <p:nvPr/>
        </p:nvSpPr>
        <p:spPr>
          <a:xfrm>
            <a:off x="6808583" y="3616399"/>
            <a:ext cx="3416590" cy="407674"/>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833">
                <a:solidFill>
                  <a:srgbClr val="7F7F7F"/>
                </a:solidFill>
                <a:latin typeface="Trebuchet MS"/>
                <a:ea typeface="Trebuchet MS"/>
                <a:cs typeface="Trebuchet MS"/>
                <a:sym typeface="Trebuchet MS"/>
              </a:rPr>
              <a:t>Per Model Request Queues</a:t>
            </a:r>
            <a:endParaRPr/>
          </a:p>
        </p:txBody>
      </p:sp>
      <p:sp>
        <p:nvSpPr>
          <p:cNvPr id="679" name="Google Shape;679;p23"/>
          <p:cNvSpPr/>
          <p:nvPr/>
        </p:nvSpPr>
        <p:spPr>
          <a:xfrm>
            <a:off x="12221846" y="7657047"/>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680" name="Google Shape;680;p23"/>
          <p:cNvGrpSpPr/>
          <p:nvPr/>
        </p:nvGrpSpPr>
        <p:grpSpPr>
          <a:xfrm>
            <a:off x="15493175" y="7696576"/>
            <a:ext cx="772250" cy="691964"/>
            <a:chOff x="9130009" y="4916627"/>
            <a:chExt cx="463350" cy="415178"/>
          </a:xfrm>
        </p:grpSpPr>
        <p:pic>
          <p:nvPicPr>
            <p:cNvPr id="681" name="Google Shape;681;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266612" y="4916627"/>
              <a:ext cx="164592" cy="274320"/>
            </a:xfrm>
            <a:prstGeom prst="rect">
              <a:avLst/>
            </a:prstGeom>
            <a:noFill/>
            <a:ln>
              <a:noFill/>
            </a:ln>
          </p:spPr>
        </p:pic>
        <p:sp>
          <p:nvSpPr>
            <p:cNvPr id="682" name="Google Shape;682;p23"/>
            <p:cNvSpPr txBox="1"/>
            <p:nvPr/>
          </p:nvSpPr>
          <p:spPr>
            <a:xfrm>
              <a:off x="9130009"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83" name="Google Shape;683;p23"/>
          <p:cNvGrpSpPr/>
          <p:nvPr/>
        </p:nvGrpSpPr>
        <p:grpSpPr>
          <a:xfrm>
            <a:off x="15061710" y="7696576"/>
            <a:ext cx="772250" cy="691964"/>
            <a:chOff x="8749778" y="4916627"/>
            <a:chExt cx="463350" cy="415178"/>
          </a:xfrm>
        </p:grpSpPr>
        <p:pic>
          <p:nvPicPr>
            <p:cNvPr id="684" name="Google Shape;684;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886381" y="4916627"/>
              <a:ext cx="164592" cy="274320"/>
            </a:xfrm>
            <a:prstGeom prst="rect">
              <a:avLst/>
            </a:prstGeom>
            <a:noFill/>
            <a:ln>
              <a:noFill/>
            </a:ln>
          </p:spPr>
        </p:pic>
        <p:sp>
          <p:nvSpPr>
            <p:cNvPr id="685" name="Google Shape;685;p23"/>
            <p:cNvSpPr txBox="1"/>
            <p:nvPr/>
          </p:nvSpPr>
          <p:spPr>
            <a:xfrm>
              <a:off x="8749778"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86" name="Google Shape;686;p23"/>
          <p:cNvGrpSpPr/>
          <p:nvPr/>
        </p:nvGrpSpPr>
        <p:grpSpPr>
          <a:xfrm>
            <a:off x="14630247" y="7696576"/>
            <a:ext cx="772250" cy="691964"/>
            <a:chOff x="8369547" y="4916627"/>
            <a:chExt cx="463350" cy="415178"/>
          </a:xfrm>
        </p:grpSpPr>
        <p:pic>
          <p:nvPicPr>
            <p:cNvPr id="687" name="Google Shape;687;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8506150" y="4916627"/>
              <a:ext cx="164592" cy="274320"/>
            </a:xfrm>
            <a:prstGeom prst="rect">
              <a:avLst/>
            </a:prstGeom>
            <a:noFill/>
            <a:ln>
              <a:noFill/>
            </a:ln>
          </p:spPr>
        </p:pic>
        <p:sp>
          <p:nvSpPr>
            <p:cNvPr id="688" name="Google Shape;688;p23"/>
            <p:cNvSpPr txBox="1"/>
            <p:nvPr/>
          </p:nvSpPr>
          <p:spPr>
            <a:xfrm>
              <a:off x="8369547"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89" name="Google Shape;689;p23"/>
          <p:cNvGrpSpPr/>
          <p:nvPr/>
        </p:nvGrpSpPr>
        <p:grpSpPr>
          <a:xfrm>
            <a:off x="14198783" y="7696576"/>
            <a:ext cx="772250" cy="691964"/>
            <a:chOff x="7989316" y="4916627"/>
            <a:chExt cx="463350" cy="415178"/>
          </a:xfrm>
        </p:grpSpPr>
        <p:pic>
          <p:nvPicPr>
            <p:cNvPr id="690" name="Google Shape;690;p2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8125919" y="4916627"/>
              <a:ext cx="164592" cy="274320"/>
            </a:xfrm>
            <a:prstGeom prst="rect">
              <a:avLst/>
            </a:prstGeom>
            <a:noFill/>
            <a:ln>
              <a:noFill/>
            </a:ln>
          </p:spPr>
        </p:pic>
        <p:sp>
          <p:nvSpPr>
            <p:cNvPr id="691" name="Google Shape;691;p23"/>
            <p:cNvSpPr txBox="1"/>
            <p:nvPr/>
          </p:nvSpPr>
          <p:spPr>
            <a:xfrm>
              <a:off x="7989316"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sp>
        <p:nvSpPr>
          <p:cNvPr id="692" name="Google Shape;692;p23"/>
          <p:cNvSpPr txBox="1"/>
          <p:nvPr/>
        </p:nvSpPr>
        <p:spPr>
          <a:xfrm>
            <a:off x="12057994" y="3479441"/>
            <a:ext cx="3231388"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DeepSpeech2 Sequence Batcher</a:t>
            </a:r>
            <a:endParaRPr/>
          </a:p>
        </p:txBody>
      </p:sp>
      <p:sp>
        <p:nvSpPr>
          <p:cNvPr id="693" name="Google Shape;693;p23"/>
          <p:cNvSpPr txBox="1"/>
          <p:nvPr/>
        </p:nvSpPr>
        <p:spPr>
          <a:xfrm>
            <a:off x="12051504" y="6840656"/>
            <a:ext cx="3348168"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Wav2Letter Sequence Batcher</a:t>
            </a:r>
            <a:endParaRPr/>
          </a:p>
        </p:txBody>
      </p:sp>
      <p:cxnSp>
        <p:nvCxnSpPr>
          <p:cNvPr id="694" name="Google Shape;694;p23"/>
          <p:cNvCxnSpPr>
            <a:stCxn id="649" idx="3"/>
            <a:endCxn id="679" idx="1"/>
          </p:cNvCxnSpPr>
          <p:nvPr/>
        </p:nvCxnSpPr>
        <p:spPr>
          <a:xfrm>
            <a:off x="10437147" y="7106538"/>
            <a:ext cx="1784500" cy="908500"/>
          </a:xfrm>
          <a:prstGeom prst="bentConnector3">
            <a:avLst>
              <a:gd name="adj1" fmla="val 50006"/>
            </a:avLst>
          </a:prstGeom>
          <a:noFill/>
          <a:ln w="9525" cap="flat" cmpd="sng">
            <a:solidFill>
              <a:schemeClr val="dk1"/>
            </a:solidFill>
            <a:prstDash val="solid"/>
            <a:round/>
            <a:headEnd type="none" w="sm" len="sm"/>
            <a:tailEnd type="triangle" w="med" len="med"/>
          </a:ln>
        </p:spPr>
      </p:cxnSp>
      <p:cxnSp>
        <p:nvCxnSpPr>
          <p:cNvPr id="695" name="Google Shape;695;p23"/>
          <p:cNvCxnSpPr>
            <a:stCxn id="648" idx="3"/>
            <a:endCxn id="650" idx="1"/>
          </p:cNvCxnSpPr>
          <p:nvPr/>
        </p:nvCxnSpPr>
        <p:spPr>
          <a:xfrm>
            <a:off x="10437147" y="4997760"/>
            <a:ext cx="1787000" cy="6500"/>
          </a:xfrm>
          <a:prstGeom prst="bentConnector3">
            <a:avLst>
              <a:gd name="adj1" fmla="val 49993"/>
            </a:avLst>
          </a:prstGeom>
          <a:noFill/>
          <a:ln w="9525" cap="flat" cmpd="sng">
            <a:solidFill>
              <a:schemeClr val="dk1"/>
            </a:solidFill>
            <a:prstDash val="solid"/>
            <a:round/>
            <a:headEnd type="none" w="sm" len="sm"/>
            <a:tailEnd type="triangle" w="med" len="med"/>
          </a:ln>
        </p:spPr>
      </p:cxnSp>
      <p:cxnSp>
        <p:nvCxnSpPr>
          <p:cNvPr id="696" name="Google Shape;696;p23"/>
          <p:cNvCxnSpPr>
            <a:stCxn id="648" idx="3"/>
            <a:endCxn id="651" idx="1"/>
          </p:cNvCxnSpPr>
          <p:nvPr/>
        </p:nvCxnSpPr>
        <p:spPr>
          <a:xfrm rot="10800000" flipH="1">
            <a:off x="10437147" y="4162760"/>
            <a:ext cx="1787000" cy="835000"/>
          </a:xfrm>
          <a:prstGeom prst="bentConnector3">
            <a:avLst>
              <a:gd name="adj1" fmla="val 49993"/>
            </a:avLst>
          </a:prstGeom>
          <a:noFill/>
          <a:ln w="9525" cap="flat" cmpd="sng">
            <a:solidFill>
              <a:schemeClr val="dk1"/>
            </a:solidFill>
            <a:prstDash val="solid"/>
            <a:round/>
            <a:headEnd type="none" w="sm" len="sm"/>
            <a:tailEnd type="triangle" w="med" len="med"/>
          </a:ln>
        </p:spPr>
      </p:cxnSp>
      <p:grpSp>
        <p:nvGrpSpPr>
          <p:cNvPr id="697" name="Google Shape;697;p23"/>
          <p:cNvGrpSpPr/>
          <p:nvPr/>
        </p:nvGrpSpPr>
        <p:grpSpPr>
          <a:xfrm>
            <a:off x="10224723" y="2213929"/>
            <a:ext cx="801130" cy="728842"/>
            <a:chOff x="6125804" y="1508797"/>
            <a:chExt cx="480678" cy="437305"/>
          </a:xfrm>
        </p:grpSpPr>
        <p:pic>
          <p:nvPicPr>
            <p:cNvPr id="698" name="Google Shape;698;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283847" y="1508797"/>
              <a:ext cx="164592" cy="274320"/>
            </a:xfrm>
            <a:prstGeom prst="rect">
              <a:avLst/>
            </a:prstGeom>
            <a:noFill/>
            <a:ln>
              <a:noFill/>
            </a:ln>
          </p:spPr>
        </p:pic>
        <p:sp>
          <p:nvSpPr>
            <p:cNvPr id="699" name="Google Shape;699;p23"/>
            <p:cNvSpPr txBox="1"/>
            <p:nvPr/>
          </p:nvSpPr>
          <p:spPr>
            <a:xfrm>
              <a:off x="6125804" y="1756821"/>
              <a:ext cx="480678"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0" name="Google Shape;700;p23"/>
          <p:cNvGrpSpPr/>
          <p:nvPr/>
        </p:nvGrpSpPr>
        <p:grpSpPr>
          <a:xfrm>
            <a:off x="9633988" y="2213929"/>
            <a:ext cx="801130" cy="728842"/>
            <a:chOff x="5783986" y="1508797"/>
            <a:chExt cx="480678" cy="437305"/>
          </a:xfrm>
        </p:grpSpPr>
        <p:pic>
          <p:nvPicPr>
            <p:cNvPr id="701" name="Google Shape;701;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942029" y="1508797"/>
              <a:ext cx="164592" cy="274320"/>
            </a:xfrm>
            <a:prstGeom prst="rect">
              <a:avLst/>
            </a:prstGeom>
            <a:noFill/>
            <a:ln>
              <a:noFill/>
            </a:ln>
          </p:spPr>
        </p:pic>
        <p:sp>
          <p:nvSpPr>
            <p:cNvPr id="702" name="Google Shape;702;p23"/>
            <p:cNvSpPr txBox="1"/>
            <p:nvPr/>
          </p:nvSpPr>
          <p:spPr>
            <a:xfrm>
              <a:off x="5783986" y="1756821"/>
              <a:ext cx="480678"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3" name="Google Shape;703;p23"/>
          <p:cNvGrpSpPr/>
          <p:nvPr/>
        </p:nvGrpSpPr>
        <p:grpSpPr>
          <a:xfrm>
            <a:off x="9043252" y="2213929"/>
            <a:ext cx="801130" cy="728842"/>
            <a:chOff x="5409776" y="1508797"/>
            <a:chExt cx="480678" cy="437305"/>
          </a:xfrm>
        </p:grpSpPr>
        <p:pic>
          <p:nvPicPr>
            <p:cNvPr id="704" name="Google Shape;704;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567819" y="1508797"/>
              <a:ext cx="164592" cy="274320"/>
            </a:xfrm>
            <a:prstGeom prst="rect">
              <a:avLst/>
            </a:prstGeom>
            <a:noFill/>
            <a:ln>
              <a:noFill/>
            </a:ln>
          </p:spPr>
        </p:pic>
        <p:sp>
          <p:nvSpPr>
            <p:cNvPr id="705" name="Google Shape;705;p23"/>
            <p:cNvSpPr txBox="1"/>
            <p:nvPr/>
          </p:nvSpPr>
          <p:spPr>
            <a:xfrm>
              <a:off x="5409776" y="1756821"/>
              <a:ext cx="480678"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6" name="Google Shape;706;p23"/>
          <p:cNvGrpSpPr/>
          <p:nvPr/>
        </p:nvGrpSpPr>
        <p:grpSpPr>
          <a:xfrm>
            <a:off x="8498322" y="2213929"/>
            <a:ext cx="755323" cy="728842"/>
            <a:chOff x="5089963" y="1508797"/>
            <a:chExt cx="453194" cy="437305"/>
          </a:xfrm>
        </p:grpSpPr>
        <p:pic>
          <p:nvPicPr>
            <p:cNvPr id="707" name="Google Shape;707;p2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234264" y="1508797"/>
              <a:ext cx="164592" cy="274320"/>
            </a:xfrm>
            <a:prstGeom prst="rect">
              <a:avLst/>
            </a:prstGeom>
            <a:noFill/>
            <a:ln>
              <a:noFill/>
            </a:ln>
          </p:spPr>
        </p:pic>
        <p:sp>
          <p:nvSpPr>
            <p:cNvPr id="708" name="Google Shape;708;p23"/>
            <p:cNvSpPr txBox="1"/>
            <p:nvPr/>
          </p:nvSpPr>
          <p:spPr>
            <a:xfrm>
              <a:off x="5089963" y="1756821"/>
              <a:ext cx="453194"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9" name="Google Shape;709;p23"/>
          <p:cNvGrpSpPr/>
          <p:nvPr/>
        </p:nvGrpSpPr>
        <p:grpSpPr>
          <a:xfrm>
            <a:off x="11181225" y="2213929"/>
            <a:ext cx="780793" cy="728842"/>
            <a:chOff x="6699705" y="1508797"/>
            <a:chExt cx="468476" cy="437305"/>
          </a:xfrm>
        </p:grpSpPr>
        <p:pic>
          <p:nvPicPr>
            <p:cNvPr id="710" name="Google Shape;710;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851647" y="1508797"/>
              <a:ext cx="164592" cy="269172"/>
            </a:xfrm>
            <a:prstGeom prst="rect">
              <a:avLst/>
            </a:prstGeom>
            <a:noFill/>
            <a:ln>
              <a:noFill/>
            </a:ln>
          </p:spPr>
        </p:pic>
        <p:sp>
          <p:nvSpPr>
            <p:cNvPr id="711" name="Google Shape;711;p23"/>
            <p:cNvSpPr txBox="1"/>
            <p:nvPr/>
          </p:nvSpPr>
          <p:spPr>
            <a:xfrm>
              <a:off x="6699705"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712" name="Google Shape;712;p23"/>
          <p:cNvGrpSpPr/>
          <p:nvPr/>
        </p:nvGrpSpPr>
        <p:grpSpPr>
          <a:xfrm>
            <a:off x="11722955" y="2213929"/>
            <a:ext cx="780793" cy="728842"/>
            <a:chOff x="7024743" y="1508797"/>
            <a:chExt cx="468476" cy="437305"/>
          </a:xfrm>
        </p:grpSpPr>
        <p:pic>
          <p:nvPicPr>
            <p:cNvPr id="713" name="Google Shape;713;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176685" y="1508797"/>
              <a:ext cx="164592" cy="264264"/>
            </a:xfrm>
            <a:prstGeom prst="rect">
              <a:avLst/>
            </a:prstGeom>
            <a:noFill/>
            <a:ln>
              <a:noFill/>
            </a:ln>
          </p:spPr>
        </p:pic>
        <p:sp>
          <p:nvSpPr>
            <p:cNvPr id="714" name="Google Shape;714;p23"/>
            <p:cNvSpPr txBox="1"/>
            <p:nvPr/>
          </p:nvSpPr>
          <p:spPr>
            <a:xfrm>
              <a:off x="7024743"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715" name="Google Shape;715;p23"/>
          <p:cNvGrpSpPr/>
          <p:nvPr/>
        </p:nvGrpSpPr>
        <p:grpSpPr>
          <a:xfrm>
            <a:off x="12264685" y="2213929"/>
            <a:ext cx="780793" cy="728842"/>
            <a:chOff x="7349781" y="1508797"/>
            <a:chExt cx="468476" cy="437305"/>
          </a:xfrm>
        </p:grpSpPr>
        <p:pic>
          <p:nvPicPr>
            <p:cNvPr id="716" name="Google Shape;716;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501723" y="1508797"/>
              <a:ext cx="164592" cy="269172"/>
            </a:xfrm>
            <a:prstGeom prst="rect">
              <a:avLst/>
            </a:prstGeom>
            <a:noFill/>
            <a:ln>
              <a:noFill/>
            </a:ln>
          </p:spPr>
        </p:pic>
        <p:sp>
          <p:nvSpPr>
            <p:cNvPr id="717" name="Google Shape;717;p23"/>
            <p:cNvSpPr txBox="1"/>
            <p:nvPr/>
          </p:nvSpPr>
          <p:spPr>
            <a:xfrm>
              <a:off x="7349781"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grpSp>
        <p:nvGrpSpPr>
          <p:cNvPr id="718" name="Google Shape;718;p23"/>
          <p:cNvGrpSpPr/>
          <p:nvPr/>
        </p:nvGrpSpPr>
        <p:grpSpPr>
          <a:xfrm>
            <a:off x="12806417" y="2213929"/>
            <a:ext cx="780793" cy="728842"/>
            <a:chOff x="7674820" y="1508797"/>
            <a:chExt cx="468476" cy="437305"/>
          </a:xfrm>
        </p:grpSpPr>
        <p:pic>
          <p:nvPicPr>
            <p:cNvPr id="719" name="Google Shape;719;p2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826762" y="1508797"/>
              <a:ext cx="164592" cy="274320"/>
            </a:xfrm>
            <a:prstGeom prst="rect">
              <a:avLst/>
            </a:prstGeom>
            <a:noFill/>
            <a:ln>
              <a:noFill/>
            </a:ln>
          </p:spPr>
        </p:pic>
        <p:sp>
          <p:nvSpPr>
            <p:cNvPr id="720" name="Google Shape;720;p23"/>
            <p:cNvSpPr txBox="1"/>
            <p:nvPr/>
          </p:nvSpPr>
          <p:spPr>
            <a:xfrm>
              <a:off x="7674820"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sp>
        <p:nvSpPr>
          <p:cNvPr id="721" name="Google Shape;721;p23"/>
          <p:cNvSpPr/>
          <p:nvPr/>
        </p:nvSpPr>
        <p:spPr>
          <a:xfrm rot="10800000">
            <a:off x="10633981" y="3234583"/>
            <a:ext cx="746595" cy="300278"/>
          </a:xfrm>
          <a:prstGeom prst="triangle">
            <a:avLst>
              <a:gd name="adj" fmla="val 50000"/>
            </a:avLst>
          </a:prstGeom>
          <a:solidFill>
            <a:schemeClr val="dk1"/>
          </a:solidFill>
          <a:ln>
            <a:noFill/>
          </a:ln>
        </p:spPr>
        <p:txBody>
          <a:bodyPr spcFirstLastPara="1" wrap="square" lIns="152375" tIns="76167" rIns="152375" bIns="76167" anchor="ctr" anchorCtr="0">
            <a:noAutofit/>
          </a:bodyPr>
          <a:lstStyle/>
          <a:p>
            <a:pPr algn="ctr">
              <a:spcBef>
                <a:spcPts val="0"/>
              </a:spcBef>
              <a:spcAft>
                <a:spcPts val="0"/>
              </a:spcAft>
            </a:pPr>
            <a:endParaRPr sz="1167">
              <a:solidFill>
                <a:schemeClr val="lt1"/>
              </a:solidFill>
              <a:latin typeface="Arial"/>
              <a:ea typeface="Arial"/>
              <a:cs typeface="Arial"/>
              <a:sym typeface="Arial"/>
            </a:endParaRPr>
          </a:p>
        </p:txBody>
      </p:sp>
      <p:sp>
        <p:nvSpPr>
          <p:cNvPr id="722" name="Google Shape;722;p23"/>
          <p:cNvSpPr txBox="1"/>
          <p:nvPr/>
        </p:nvSpPr>
        <p:spPr>
          <a:xfrm>
            <a:off x="541254" y="3985566"/>
            <a:ext cx="5348863" cy="3952045"/>
          </a:xfrm>
          <a:prstGeom prst="rect">
            <a:avLst/>
          </a:prstGeom>
          <a:noFill/>
          <a:ln>
            <a:noFill/>
          </a:ln>
        </p:spPr>
        <p:txBody>
          <a:bodyPr spcFirstLastPara="1" wrap="square" lIns="182833" tIns="182833" rIns="182833" bIns="182833" anchor="t" anchorCtr="0">
            <a:noAutofit/>
          </a:bodyPr>
          <a:lstStyle/>
          <a:p>
            <a:pPr algn="ctr">
              <a:lnSpc>
                <a:spcPct val="115000"/>
              </a:lnSpc>
              <a:spcBef>
                <a:spcPts val="0"/>
              </a:spcBef>
              <a:spcAft>
                <a:spcPts val="0"/>
              </a:spcAft>
              <a:buClr>
                <a:schemeClr val="dk2"/>
              </a:buClr>
              <a:buSzPts val="2000"/>
            </a:pPr>
            <a:r>
              <a:rPr lang="en-US" sz="3333">
                <a:solidFill>
                  <a:schemeClr val="dk2"/>
                </a:solidFill>
                <a:latin typeface="Trebuchet MS"/>
                <a:ea typeface="Trebuchet MS"/>
                <a:cs typeface="Trebuchet MS"/>
                <a:sym typeface="Trebuchet MS"/>
              </a:rPr>
              <a:t>New Streaming API</a:t>
            </a:r>
            <a:endParaRPr sz="3333">
              <a:solidFill>
                <a:schemeClr val="dk2"/>
              </a:solidFill>
              <a:latin typeface="Trebuchet MS"/>
              <a:ea typeface="Trebuchet MS"/>
              <a:cs typeface="Trebuchet MS"/>
              <a:sym typeface="Trebuchet MS"/>
            </a:endParaRPr>
          </a:p>
          <a:p>
            <a:pPr marL="910185" algn="ctr">
              <a:lnSpc>
                <a:spcPct val="115000"/>
              </a:lnSpc>
              <a:spcBef>
                <a:spcPts val="0"/>
              </a:spcBef>
              <a:spcAft>
                <a:spcPts val="0"/>
              </a:spcAft>
              <a:buClr>
                <a:schemeClr val="lt1"/>
              </a:buClr>
              <a:buSzPts val="1700"/>
            </a:pPr>
            <a:endParaRPr sz="2833">
              <a:solidFill>
                <a:schemeClr val="dk2"/>
              </a:solidFill>
              <a:latin typeface="Trebuchet MS"/>
              <a:ea typeface="Trebuchet MS"/>
              <a:cs typeface="Trebuchet MS"/>
              <a:sym typeface="Trebuchet MS"/>
            </a:endParaRPr>
          </a:p>
          <a:p>
            <a:pPr algn="ctr">
              <a:lnSpc>
                <a:spcPct val="115000"/>
              </a:lnSpc>
              <a:spcBef>
                <a:spcPts val="0"/>
              </a:spcBef>
              <a:spcAft>
                <a:spcPts val="0"/>
              </a:spcAft>
            </a:pPr>
            <a:r>
              <a:rPr lang="en-US" sz="2333">
                <a:solidFill>
                  <a:schemeClr val="dk2"/>
                </a:solidFill>
                <a:latin typeface="Trebuchet MS"/>
                <a:ea typeface="Trebuchet MS"/>
                <a:cs typeface="Trebuchet MS"/>
                <a:sym typeface="Trebuchet MS"/>
              </a:rPr>
              <a:t>Based on the correlation ID, the audio requests are sent to the appropriate batch slot in the sequence batcher*</a:t>
            </a:r>
            <a:endParaRPr/>
          </a:p>
          <a:p>
            <a:pPr algn="ctr">
              <a:lnSpc>
                <a:spcPct val="115000"/>
              </a:lnSpc>
              <a:spcBef>
                <a:spcPts val="0"/>
              </a:spcBef>
              <a:spcAft>
                <a:spcPts val="0"/>
              </a:spcAft>
            </a:pPr>
            <a:br>
              <a:rPr lang="en-US" sz="2833">
                <a:solidFill>
                  <a:schemeClr val="dk2"/>
                </a:solidFill>
                <a:latin typeface="Trebuchet MS"/>
                <a:ea typeface="Trebuchet MS"/>
                <a:cs typeface="Trebuchet MS"/>
                <a:sym typeface="Trebuchet MS"/>
              </a:rPr>
            </a:br>
            <a:endParaRPr sz="2833">
              <a:solidFill>
                <a:schemeClr val="dk2"/>
              </a:solidFill>
              <a:latin typeface="Trebuchet MS"/>
              <a:ea typeface="Trebuchet MS"/>
              <a:cs typeface="Trebuchet MS"/>
              <a:sym typeface="Trebuchet MS"/>
            </a:endParaRPr>
          </a:p>
        </p:txBody>
      </p:sp>
      <p:sp>
        <p:nvSpPr>
          <p:cNvPr id="723" name="Google Shape;723;p23"/>
          <p:cNvSpPr txBox="1"/>
          <p:nvPr/>
        </p:nvSpPr>
        <p:spPr>
          <a:xfrm>
            <a:off x="514979" y="8756625"/>
            <a:ext cx="3859425" cy="846512"/>
          </a:xfrm>
          <a:prstGeom prst="rect">
            <a:avLst/>
          </a:prstGeom>
          <a:noFill/>
          <a:ln>
            <a:noFill/>
          </a:ln>
        </p:spPr>
        <p:txBody>
          <a:bodyPr spcFirstLastPara="1" wrap="square" lIns="152375" tIns="76167" rIns="152375" bIns="76167" anchor="ctr" anchorCtr="0">
            <a:spAutoFit/>
          </a:bodyPr>
          <a:lstStyle/>
          <a:p>
            <a:pPr>
              <a:lnSpc>
                <a:spcPct val="90000"/>
              </a:lnSpc>
              <a:spcBef>
                <a:spcPts val="0"/>
              </a:spcBef>
              <a:spcAft>
                <a:spcPts val="0"/>
              </a:spcAft>
            </a:pPr>
            <a:r>
              <a:rPr lang="en-US" sz="1667">
                <a:solidFill>
                  <a:schemeClr val="dk2"/>
                </a:solidFill>
                <a:latin typeface="Trebuchet MS"/>
                <a:ea typeface="Trebuchet MS"/>
                <a:cs typeface="Trebuchet MS"/>
                <a:sym typeface="Trebuchet MS"/>
              </a:rPr>
              <a:t>*Correct order of requests is assumed at entry into the endpoint</a:t>
            </a:r>
            <a:endParaRPr/>
          </a:p>
          <a:p>
            <a:pPr>
              <a:lnSpc>
                <a:spcPct val="90000"/>
              </a:lnSpc>
              <a:spcBef>
                <a:spcPts val="0"/>
              </a:spcBef>
              <a:spcAft>
                <a:spcPts val="0"/>
              </a:spcAft>
            </a:pPr>
            <a:r>
              <a:rPr lang="en-US" sz="1667">
                <a:solidFill>
                  <a:schemeClr val="dk2"/>
                </a:solidFill>
                <a:latin typeface="Trebuchet MS"/>
                <a:ea typeface="Trebuchet MS"/>
                <a:cs typeface="Trebuchet MS"/>
                <a:sym typeface="Trebuchet MS"/>
              </a:rPr>
              <a:t>Note: Corr = Correlation ID</a:t>
            </a:r>
            <a:endParaRPr/>
          </a:p>
        </p:txBody>
      </p:sp>
      <p:sp>
        <p:nvSpPr>
          <p:cNvPr id="724" name="Google Shape;724;p23"/>
          <p:cNvSpPr txBox="1"/>
          <p:nvPr/>
        </p:nvSpPr>
        <p:spPr>
          <a:xfrm>
            <a:off x="9284850" y="2863974"/>
            <a:ext cx="3416590" cy="43082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000">
                <a:solidFill>
                  <a:schemeClr val="dk2"/>
                </a:solidFill>
                <a:latin typeface="Trebuchet MS"/>
                <a:ea typeface="Trebuchet MS"/>
                <a:cs typeface="Trebuchet MS"/>
                <a:sym typeface="Trebuchet MS"/>
              </a:rPr>
              <a:t>Inference Request</a:t>
            </a:r>
            <a:endParaRPr/>
          </a:p>
        </p:txBody>
      </p:sp>
      <p:sp>
        <p:nvSpPr>
          <p:cNvPr id="725" name="Google Shape;725;p23"/>
          <p:cNvSpPr/>
          <p:nvPr/>
        </p:nvSpPr>
        <p:spPr>
          <a:xfrm>
            <a:off x="12223906" y="5487676"/>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6" name="Google Shape;726;p23"/>
          <p:cNvSpPr/>
          <p:nvPr/>
        </p:nvSpPr>
        <p:spPr>
          <a:xfrm>
            <a:off x="12223906" y="6007368"/>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7" name="Google Shape;727;p23"/>
          <p:cNvSpPr/>
          <p:nvPr/>
        </p:nvSpPr>
        <p:spPr>
          <a:xfrm>
            <a:off x="12221846" y="7167594"/>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8" name="Google Shape;728;p23"/>
          <p:cNvSpPr/>
          <p:nvPr/>
        </p:nvSpPr>
        <p:spPr>
          <a:xfrm>
            <a:off x="12221846" y="8957689"/>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9" name="Google Shape;729;p23"/>
          <p:cNvSpPr/>
          <p:nvPr/>
        </p:nvSpPr>
        <p:spPr>
          <a:xfrm>
            <a:off x="12221846" y="8468236"/>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30" name="Google Shape;730;p23"/>
          <p:cNvSpPr/>
          <p:nvPr/>
        </p:nvSpPr>
        <p:spPr>
          <a:xfrm rot="5400000">
            <a:off x="16227444" y="6111113"/>
            <a:ext cx="746595" cy="300278"/>
          </a:xfrm>
          <a:prstGeom prst="triangle">
            <a:avLst>
              <a:gd name="adj" fmla="val 50000"/>
            </a:avLst>
          </a:prstGeom>
          <a:solidFill>
            <a:schemeClr val="dk1"/>
          </a:solidFill>
          <a:ln>
            <a:noFill/>
          </a:ln>
        </p:spPr>
        <p:txBody>
          <a:bodyPr spcFirstLastPara="1" wrap="square" lIns="152375" tIns="76167" rIns="152375" bIns="76167" anchor="ctr" anchorCtr="0">
            <a:noAutofit/>
          </a:bodyPr>
          <a:lstStyle/>
          <a:p>
            <a:pPr algn="ctr">
              <a:spcBef>
                <a:spcPts val="0"/>
              </a:spcBef>
              <a:spcAft>
                <a:spcPts val="0"/>
              </a:spcAft>
            </a:pPr>
            <a:endParaRPr sz="1167">
              <a:solidFill>
                <a:schemeClr val="lt1"/>
              </a:solidFill>
              <a:latin typeface="Arial"/>
              <a:ea typeface="Arial"/>
              <a:cs typeface="Arial"/>
              <a:sym typeface="Arial"/>
            </a:endParaRPr>
          </a:p>
        </p:txBody>
      </p:sp>
      <p:sp>
        <p:nvSpPr>
          <p:cNvPr id="731" name="Google Shape;731;p23"/>
          <p:cNvSpPr txBox="1"/>
          <p:nvPr/>
        </p:nvSpPr>
        <p:spPr>
          <a:xfrm>
            <a:off x="16616367" y="6306066"/>
            <a:ext cx="1682107" cy="984818"/>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000">
                <a:solidFill>
                  <a:schemeClr val="dk2"/>
                </a:solidFill>
                <a:latin typeface="Trebuchet MS"/>
                <a:ea typeface="Trebuchet MS"/>
                <a:cs typeface="Trebuchet MS"/>
                <a:sym typeface="Trebuchet MS"/>
              </a:rPr>
              <a:t>Framework </a:t>
            </a:r>
            <a:endParaRPr/>
          </a:p>
          <a:p>
            <a:pPr algn="ctr">
              <a:lnSpc>
                <a:spcPct val="90000"/>
              </a:lnSpc>
              <a:spcBef>
                <a:spcPts val="0"/>
              </a:spcBef>
              <a:spcAft>
                <a:spcPts val="0"/>
              </a:spcAft>
            </a:pPr>
            <a:r>
              <a:rPr lang="en-US" sz="2000">
                <a:solidFill>
                  <a:schemeClr val="dk2"/>
                </a:solidFill>
                <a:latin typeface="Trebuchet MS"/>
                <a:ea typeface="Trebuchet MS"/>
                <a:cs typeface="Trebuchet MS"/>
                <a:sym typeface="Trebuchet MS"/>
              </a:rPr>
              <a:t>Inference Backend</a:t>
            </a:r>
            <a:endParaRPr/>
          </a:p>
        </p:txBody>
      </p:sp>
      <p:sp>
        <p:nvSpPr>
          <p:cNvPr id="732" name="Google Shape;732;p23"/>
          <p:cNvSpPr/>
          <p:nvPr/>
        </p:nvSpPr>
        <p:spPr>
          <a:xfrm>
            <a:off x="14995079" y="3185678"/>
            <a:ext cx="622632" cy="609600"/>
          </a:xfrm>
          <a:prstGeom prst="star32">
            <a:avLst>
              <a:gd name="adj" fmla="val 37500"/>
            </a:avLst>
          </a:prstGeom>
          <a:solidFill>
            <a:srgbClr val="FFC000"/>
          </a:solidFill>
          <a:ln>
            <a:noFill/>
          </a:ln>
        </p:spPr>
        <p:txBody>
          <a:bodyPr spcFirstLastPara="1" wrap="square" lIns="0" tIns="76167" rIns="0" bIns="76167" anchor="ctr" anchorCtr="0">
            <a:noAutofit/>
          </a:bodyPr>
          <a:lstStyle/>
          <a:p>
            <a:pPr algn="ctr">
              <a:spcBef>
                <a:spcPts val="0"/>
              </a:spcBef>
              <a:spcAft>
                <a:spcPts val="0"/>
              </a:spcAft>
            </a:pPr>
            <a:r>
              <a:rPr lang="en-US" sz="1000" dirty="0">
                <a:solidFill>
                  <a:schemeClr val="dk2"/>
                </a:solidFill>
                <a:latin typeface="Arial"/>
                <a:ea typeface="Arial"/>
                <a:cs typeface="Arial"/>
                <a:sym typeface="Arial"/>
              </a:rPr>
              <a:t>NEW</a:t>
            </a:r>
            <a:endParaRPr sz="2667" dirty="0"/>
          </a:p>
        </p:txBody>
      </p:sp>
      <p:sp>
        <p:nvSpPr>
          <p:cNvPr id="733" name="Google Shape;733;p23"/>
          <p:cNvSpPr/>
          <p:nvPr/>
        </p:nvSpPr>
        <p:spPr>
          <a:xfrm>
            <a:off x="14978066" y="6570457"/>
            <a:ext cx="622632" cy="609600"/>
          </a:xfrm>
          <a:prstGeom prst="star32">
            <a:avLst>
              <a:gd name="adj" fmla="val 37500"/>
            </a:avLst>
          </a:prstGeom>
          <a:solidFill>
            <a:srgbClr val="FFC000"/>
          </a:solidFill>
          <a:ln>
            <a:noFill/>
          </a:ln>
        </p:spPr>
        <p:txBody>
          <a:bodyPr spcFirstLastPara="1" wrap="square" lIns="0" tIns="76167" rIns="0" bIns="76167" anchor="ctr" anchorCtr="0">
            <a:noAutofit/>
          </a:bodyPr>
          <a:lstStyle/>
          <a:p>
            <a:pPr algn="ctr">
              <a:spcBef>
                <a:spcPts val="0"/>
              </a:spcBef>
              <a:spcAft>
                <a:spcPts val="0"/>
              </a:spcAft>
            </a:pPr>
            <a:r>
              <a:rPr lang="en-US" sz="1000" dirty="0">
                <a:solidFill>
                  <a:schemeClr val="dk2"/>
                </a:solidFill>
                <a:latin typeface="Arial"/>
                <a:ea typeface="Arial"/>
                <a:cs typeface="Arial"/>
                <a:sym typeface="Arial"/>
              </a:rPr>
              <a:t>NEW</a:t>
            </a:r>
            <a:endParaRPr sz="2667" dirty="0"/>
          </a:p>
        </p:txBody>
      </p:sp>
      <p:sp>
        <p:nvSpPr>
          <p:cNvPr id="734" name="Google Shape;734;p23"/>
          <p:cNvSpPr/>
          <p:nvPr/>
        </p:nvSpPr>
        <p:spPr>
          <a:xfrm>
            <a:off x="8951729" y="4377331"/>
            <a:ext cx="414643" cy="615486"/>
          </a:xfrm>
          <a:prstGeom prst="rect">
            <a:avLst/>
          </a:prstGeom>
          <a:noFill/>
          <a:ln>
            <a:noFill/>
          </a:ln>
        </p:spPr>
        <p:txBody>
          <a:bodyPr spcFirstLastPara="1" wrap="square" lIns="152375" tIns="76167" rIns="152375" bIns="76167" anchor="t" anchorCtr="0">
            <a:spAutoFit/>
          </a:bodyPr>
          <a:lstStyle/>
          <a:p>
            <a:pPr>
              <a:spcBef>
                <a:spcPts val="0"/>
              </a:spcBef>
              <a:spcAft>
                <a:spcPts val="0"/>
              </a:spcAft>
            </a:pPr>
            <a:r>
              <a:rPr lang="en-US" sz="3000">
                <a:solidFill>
                  <a:schemeClr val="lt1"/>
                </a:solidFill>
                <a:latin typeface="Arial"/>
                <a:ea typeface="Arial"/>
                <a:cs typeface="Arial"/>
                <a:sym typeface="Arial"/>
              </a:rPr>
              <a:t> </a:t>
            </a:r>
            <a:endParaRPr/>
          </a:p>
        </p:txBody>
      </p:sp>
      <p:sp>
        <p:nvSpPr>
          <p:cNvPr id="735" name="Google Shape;735;p23"/>
          <p:cNvSpPr/>
          <p:nvPr/>
        </p:nvSpPr>
        <p:spPr>
          <a:xfrm>
            <a:off x="8951729" y="4377331"/>
            <a:ext cx="414643" cy="615486"/>
          </a:xfrm>
          <a:prstGeom prst="rect">
            <a:avLst/>
          </a:prstGeom>
          <a:noFill/>
          <a:ln>
            <a:noFill/>
          </a:ln>
        </p:spPr>
        <p:txBody>
          <a:bodyPr spcFirstLastPara="1" wrap="square" lIns="152375" tIns="76167" rIns="152375" bIns="76167" anchor="t" anchorCtr="0">
            <a:spAutoFit/>
          </a:bodyPr>
          <a:lstStyle/>
          <a:p>
            <a:pPr>
              <a:spcBef>
                <a:spcPts val="0"/>
              </a:spcBef>
              <a:spcAft>
                <a:spcPts val="0"/>
              </a:spcAft>
            </a:pPr>
            <a:r>
              <a:rPr lang="en-US" sz="3000">
                <a:solidFill>
                  <a:schemeClr val="lt1"/>
                </a:solidFill>
                <a:latin typeface="Arial"/>
                <a:ea typeface="Arial"/>
                <a:cs typeface="Arial"/>
                <a:sym typeface="Arial"/>
              </a:rPr>
              <a:t> </a:t>
            </a:r>
            <a:endParaRPr/>
          </a:p>
        </p:txBody>
      </p:sp>
    </p:spTree>
    <p:extLst>
      <p:ext uri="{BB962C8B-B14F-4D97-AF65-F5344CB8AC3E}">
        <p14:creationId xmlns:p14="http://schemas.microsoft.com/office/powerpoint/2010/main" val="291074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24"/>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a:t>MODEL ENSEMBLING</a:t>
            </a:r>
            <a:endParaRPr/>
          </a:p>
        </p:txBody>
      </p:sp>
      <p:pic>
        <p:nvPicPr>
          <p:cNvPr id="742" name="Google Shape;742;p24" descr="https://lh5.googleusercontent.com/6q5EsGUh5stXemV8bYzvXvdQ9wIwQ6aDa3P0b8g45AM7Kx4tkiICoAXcQ8XofGzpLyGjEFNsLr0rBinHWeifFm7t4aYa8I1Y30-P2rQn4ailPa9NdJrTUhHQfBs4vWkzHWBXI2slTyk"/>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463730" y="2213929"/>
            <a:ext cx="6336837" cy="7477743"/>
          </a:xfrm>
          <a:prstGeom prst="rect">
            <a:avLst/>
          </a:prstGeom>
          <a:noFill/>
          <a:ln>
            <a:noFill/>
          </a:ln>
        </p:spPr>
      </p:pic>
      <p:sp>
        <p:nvSpPr>
          <p:cNvPr id="743" name="Google Shape;743;p24"/>
          <p:cNvSpPr/>
          <p:nvPr/>
        </p:nvSpPr>
        <p:spPr>
          <a:xfrm>
            <a:off x="830580" y="3040097"/>
            <a:ext cx="9144000" cy="6155465"/>
          </a:xfrm>
          <a:prstGeom prst="rect">
            <a:avLst/>
          </a:prstGeom>
          <a:noFill/>
          <a:ln>
            <a:noFill/>
          </a:ln>
        </p:spPr>
        <p:txBody>
          <a:bodyPr spcFirstLastPara="1" wrap="square" lIns="152375" tIns="76167" rIns="152375" bIns="76167" anchor="t" anchorCtr="0">
            <a:spAutoFit/>
          </a:bodyPr>
          <a:lstStyle/>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Pipeline of one or more models and the connection of input and output tensors between those models</a:t>
            </a:r>
            <a:endParaRPr/>
          </a:p>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Use for model stitching or data flow of multiple models such as data preprocessing → inference → data post-processing</a:t>
            </a:r>
            <a:endParaRPr/>
          </a:p>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Collects the output tensors in each step, provides them as input tensors for other steps according to the specification</a:t>
            </a:r>
            <a:endParaRPr/>
          </a:p>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Ensemble models will inherit the characteristics of the models involved, so the meta-data in the request header must comply with the models within the ensemble</a:t>
            </a:r>
            <a:endParaRPr sz="300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402816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0"/>
          <p:cNvSpPr txBox="1">
            <a:spLocks noGrp="1"/>
          </p:cNvSpPr>
          <p:nvPr>
            <p:ph type="title"/>
          </p:nvPr>
        </p:nvSpPr>
        <p:spPr>
          <a:xfrm>
            <a:off x="830580" y="479639"/>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cap="none" dirty="0" err="1">
                <a:latin typeface="Courier New" panose="02070309020205020404" pitchFamily="49" charset="0"/>
                <a:cs typeface="Courier New" panose="02070309020205020404" pitchFamily="49" charset="0"/>
              </a:rPr>
              <a:t>perf_client</a:t>
            </a:r>
            <a:r>
              <a:rPr lang="en-US" cap="none" dirty="0">
                <a:latin typeface="Courier New" panose="02070309020205020404" pitchFamily="49" charset="0"/>
                <a:cs typeface="Courier New" panose="02070309020205020404" pitchFamily="49" charset="0"/>
              </a:rPr>
              <a:t> </a:t>
            </a:r>
            <a:r>
              <a:rPr lang="en-US" dirty="0"/>
              <a:t>TOOL</a:t>
            </a:r>
            <a:endParaRPr dirty="0"/>
          </a:p>
        </p:txBody>
      </p:sp>
      <p:pic>
        <p:nvPicPr>
          <p:cNvPr id="784" name="Google Shape;784;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86983" y="1464524"/>
            <a:ext cx="10823168" cy="6856913"/>
          </a:xfrm>
          <a:prstGeom prst="rect">
            <a:avLst/>
          </a:prstGeom>
          <a:noFill/>
          <a:ln>
            <a:noFill/>
          </a:ln>
        </p:spPr>
      </p:pic>
      <p:pic>
        <p:nvPicPr>
          <p:cNvPr id="785" name="Google Shape;785;p3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86982" y="4892980"/>
            <a:ext cx="6109062" cy="4434913"/>
          </a:xfrm>
          <a:prstGeom prst="rect">
            <a:avLst/>
          </a:prstGeom>
          <a:noFill/>
          <a:ln>
            <a:noFill/>
          </a:ln>
        </p:spPr>
      </p:pic>
      <p:sp>
        <p:nvSpPr>
          <p:cNvPr id="786" name="Google Shape;786;p30"/>
          <p:cNvSpPr txBox="1"/>
          <p:nvPr/>
        </p:nvSpPr>
        <p:spPr>
          <a:xfrm>
            <a:off x="830580" y="2820714"/>
            <a:ext cx="5752600" cy="5964643"/>
          </a:xfrm>
          <a:prstGeom prst="rect">
            <a:avLst/>
          </a:prstGeom>
          <a:noFill/>
          <a:ln>
            <a:noFill/>
          </a:ln>
        </p:spPr>
        <p:txBody>
          <a:bodyPr spcFirstLastPara="1" wrap="square" lIns="152375" tIns="76167" rIns="152375" bIns="76167" anchor="t" anchorCtr="0">
            <a:spAutoFit/>
          </a:bodyPr>
          <a:lstStyle/>
          <a:p>
            <a:pPr marL="476260" indent="-476260">
              <a:lnSpc>
                <a:spcPct val="90000"/>
              </a:lnSpc>
              <a:spcBef>
                <a:spcPts val="0"/>
              </a:spcBef>
              <a:spcAft>
                <a:spcPts val="0"/>
              </a:spcAft>
              <a:buClr>
                <a:schemeClr val="dk2"/>
              </a:buClr>
              <a:buSzPts val="1400"/>
              <a:buFont typeface="Arial"/>
              <a:buChar char="•"/>
            </a:pPr>
            <a:r>
              <a:rPr lang="en-US" sz="2333" dirty="0">
                <a:solidFill>
                  <a:schemeClr val="dk2"/>
                </a:solidFill>
                <a:latin typeface="Trebuchet MS"/>
                <a:ea typeface="Trebuchet MS"/>
                <a:cs typeface="Trebuchet MS"/>
                <a:sym typeface="Trebuchet MS"/>
              </a:rPr>
              <a:t>Measures throughput (inf/s) and latency under varying client loads</a:t>
            </a:r>
            <a:endParaRPr dirty="0"/>
          </a:p>
          <a:p>
            <a:pPr marL="476260" indent="-476260">
              <a:lnSpc>
                <a:spcPct val="90000"/>
              </a:lnSpc>
              <a:spcBef>
                <a:spcPts val="1000"/>
              </a:spcBef>
              <a:spcAft>
                <a:spcPts val="0"/>
              </a:spcAft>
              <a:buClr>
                <a:schemeClr val="dk2"/>
              </a:buClr>
              <a:buSzPts val="1400"/>
              <a:buFont typeface="Arial"/>
              <a:buChar char="•"/>
            </a:pPr>
            <a:r>
              <a:rPr lang="en-US" sz="2333" b="1" dirty="0" err="1">
                <a:solidFill>
                  <a:schemeClr val="dk2"/>
                </a:solidFill>
                <a:latin typeface="Courier New" panose="02070309020205020404" pitchFamily="49" charset="0"/>
                <a:ea typeface="Trebuchet MS"/>
                <a:cs typeface="Courier New" panose="02070309020205020404" pitchFamily="49" charset="0"/>
                <a:sym typeface="Trebuchet MS"/>
              </a:rPr>
              <a:t>perf_client</a:t>
            </a:r>
            <a:r>
              <a:rPr lang="en-US" sz="2333" b="1" dirty="0">
                <a:solidFill>
                  <a:schemeClr val="dk2"/>
                </a:solidFill>
                <a:latin typeface="Courier New" panose="02070309020205020404" pitchFamily="49" charset="0"/>
                <a:ea typeface="Trebuchet MS"/>
                <a:cs typeface="Courier New" panose="02070309020205020404" pitchFamily="49" charset="0"/>
                <a:sym typeface="Trebuchet MS"/>
              </a:rPr>
              <a:t> </a:t>
            </a:r>
            <a:r>
              <a:rPr lang="en-US" sz="2333" dirty="0">
                <a:solidFill>
                  <a:schemeClr val="dk2"/>
                </a:solidFill>
                <a:latin typeface="Trebuchet MS"/>
                <a:ea typeface="Trebuchet MS"/>
                <a:cs typeface="Trebuchet MS"/>
                <a:sym typeface="Trebuchet MS"/>
              </a:rPr>
              <a:t>Modes</a:t>
            </a:r>
            <a:endParaRPr dirty="0"/>
          </a:p>
          <a:p>
            <a:pPr marL="1333527" lvl="1" indent="-571511">
              <a:lnSpc>
                <a:spcPct val="90000"/>
              </a:lnSpc>
              <a:spcBef>
                <a:spcPts val="1000"/>
              </a:spcBef>
              <a:spcAft>
                <a:spcPts val="0"/>
              </a:spcAft>
              <a:buClr>
                <a:schemeClr val="dk2"/>
              </a:buClr>
              <a:buSzPts val="1400"/>
              <a:buFont typeface="Trebuchet MS"/>
              <a:buAutoNum type="arabicPeriod"/>
            </a:pPr>
            <a:r>
              <a:rPr lang="en-US" sz="2333" dirty="0">
                <a:solidFill>
                  <a:schemeClr val="dk2"/>
                </a:solidFill>
                <a:latin typeface="Trebuchet MS"/>
                <a:ea typeface="Trebuchet MS"/>
                <a:cs typeface="Trebuchet MS"/>
                <a:sym typeface="Trebuchet MS"/>
              </a:rPr>
              <a:t>Specify how many concurrent outstanding requests and it will find a stable latency and throughput for that level</a:t>
            </a:r>
            <a:endParaRPr dirty="0"/>
          </a:p>
          <a:p>
            <a:pPr marL="1333527" lvl="1" indent="-571511">
              <a:lnSpc>
                <a:spcPct val="90000"/>
              </a:lnSpc>
              <a:spcBef>
                <a:spcPts val="1000"/>
              </a:spcBef>
              <a:spcAft>
                <a:spcPts val="0"/>
              </a:spcAft>
              <a:buClr>
                <a:schemeClr val="dk2"/>
              </a:buClr>
              <a:buSzPts val="1400"/>
              <a:buFont typeface="Trebuchet MS"/>
              <a:buAutoNum type="arabicPeriod"/>
            </a:pPr>
            <a:r>
              <a:rPr lang="en-US" sz="2333" dirty="0">
                <a:solidFill>
                  <a:schemeClr val="dk2"/>
                </a:solidFill>
                <a:latin typeface="Trebuchet MS"/>
                <a:ea typeface="Trebuchet MS"/>
                <a:cs typeface="Trebuchet MS"/>
                <a:sym typeface="Trebuchet MS"/>
              </a:rPr>
              <a:t>Generate through</a:t>
            </a:r>
            <a:r>
              <a:rPr lang="en-US" dirty="0">
                <a:solidFill>
                  <a:schemeClr val="dk2"/>
                </a:solidFill>
                <a:latin typeface="Trebuchet MS"/>
                <a:ea typeface="Trebuchet MS"/>
                <a:cs typeface="Trebuchet MS"/>
                <a:sym typeface="Trebuchet MS"/>
              </a:rPr>
              <a:t>p</a:t>
            </a:r>
            <a:r>
              <a:rPr lang="en-US" sz="2333" dirty="0">
                <a:solidFill>
                  <a:schemeClr val="dk2"/>
                </a:solidFill>
                <a:latin typeface="Trebuchet MS"/>
                <a:ea typeface="Trebuchet MS"/>
                <a:cs typeface="Trebuchet MS"/>
                <a:sym typeface="Trebuchet MS"/>
              </a:rPr>
              <a:t>ut vs latency curve by increasing the request concurrency until a specific latency or concurrency limit is reached</a:t>
            </a:r>
            <a:endParaRPr dirty="0"/>
          </a:p>
          <a:p>
            <a:pPr marL="476260" indent="-476260">
              <a:lnSpc>
                <a:spcPct val="90000"/>
              </a:lnSpc>
              <a:spcBef>
                <a:spcPts val="1000"/>
              </a:spcBef>
              <a:spcAft>
                <a:spcPts val="0"/>
              </a:spcAft>
              <a:buClr>
                <a:schemeClr val="dk2"/>
              </a:buClr>
              <a:buSzPts val="1400"/>
              <a:buFont typeface="Arial"/>
              <a:buChar char="•"/>
            </a:pPr>
            <a:r>
              <a:rPr lang="en-US" sz="2333" dirty="0">
                <a:solidFill>
                  <a:schemeClr val="dk2"/>
                </a:solidFill>
                <a:latin typeface="Trebuchet MS"/>
                <a:ea typeface="Trebuchet MS"/>
                <a:cs typeface="Trebuchet MS"/>
                <a:sym typeface="Trebuchet MS"/>
              </a:rPr>
              <a:t>Generates a file containing CSV output of the results</a:t>
            </a:r>
            <a:endParaRPr dirty="0"/>
          </a:p>
          <a:p>
            <a:pPr marL="476260" indent="-476260">
              <a:lnSpc>
                <a:spcPct val="90000"/>
              </a:lnSpc>
              <a:spcBef>
                <a:spcPts val="1000"/>
              </a:spcBef>
              <a:spcAft>
                <a:spcPts val="0"/>
              </a:spcAft>
              <a:buClr>
                <a:schemeClr val="dk2"/>
              </a:buClr>
              <a:buSzPts val="1400"/>
              <a:buFont typeface="Arial"/>
              <a:buChar char="•"/>
            </a:pPr>
            <a:r>
              <a:rPr lang="en-US" sz="2333" dirty="0">
                <a:solidFill>
                  <a:schemeClr val="dk2"/>
                </a:solidFill>
                <a:latin typeface="Trebuchet MS"/>
                <a:ea typeface="Trebuchet MS"/>
                <a:cs typeface="Trebuchet MS"/>
                <a:sym typeface="Trebuchet MS"/>
              </a:rPr>
              <a:t>Easy steps to help visualize the throughput vs latency tradeoffs</a:t>
            </a:r>
            <a:endParaRPr dirty="0"/>
          </a:p>
        </p:txBody>
      </p:sp>
    </p:spTree>
    <p:extLst>
      <p:ext uri="{BB962C8B-B14F-4D97-AF65-F5344CB8AC3E}">
        <p14:creationId xmlns:p14="http://schemas.microsoft.com/office/powerpoint/2010/main" val="1450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9533955-D880-48BE-B8E3-263BB55139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77407" y="2613983"/>
            <a:ext cx="5619623" cy="7105950"/>
          </a:xfrm>
          <a:prstGeom prst="rect">
            <a:avLst/>
          </a:prstGeom>
        </p:spPr>
      </p:pic>
      <p:sp>
        <p:nvSpPr>
          <p:cNvPr id="792" name="Google Shape;792;p31"/>
          <p:cNvSpPr txBox="1">
            <a:spLocks noGrp="1"/>
          </p:cNvSpPr>
          <p:nvPr>
            <p:ph type="title"/>
          </p:nvPr>
        </p:nvSpPr>
        <p:spPr>
          <a:xfrm>
            <a:off x="623400" y="89005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r>
              <a:rPr lang="en-US"/>
              <a:t>ALL CPU WORKLOADS SUPPORTED</a:t>
            </a:r>
            <a:endParaRPr/>
          </a:p>
        </p:txBody>
      </p:sp>
      <p:sp>
        <p:nvSpPr>
          <p:cNvPr id="793" name="Google Shape;793;p31"/>
          <p:cNvSpPr txBox="1">
            <a:spLocks noGrp="1"/>
          </p:cNvSpPr>
          <p:nvPr>
            <p:ph type="sldNum" idx="12"/>
          </p:nvPr>
        </p:nvSpPr>
        <p:spPr>
          <a:xfrm>
            <a:off x="16944915" y="9326433"/>
            <a:ext cx="1097500" cy="787000"/>
          </a:xfrm>
          <a:prstGeom prst="rect">
            <a:avLst/>
          </a:prstGeom>
          <a:noFill/>
          <a:ln>
            <a:noFill/>
          </a:ln>
        </p:spPr>
        <p:txBody>
          <a:bodyPr spcFirstLastPara="1" wrap="square" lIns="182833" tIns="182833" rIns="182833" bIns="182833" anchor="ctr" anchorCtr="0">
            <a:noAutofit/>
          </a:bodyPr>
          <a:lstStyle/>
          <a:p>
            <a:fld id="{00000000-1234-1234-1234-123412341234}" type="slidenum">
              <a:rPr lang="en-US"/>
              <a:pPr/>
              <a:t>99</a:t>
            </a:fld>
            <a:endParaRPr/>
          </a:p>
        </p:txBody>
      </p:sp>
      <p:sp>
        <p:nvSpPr>
          <p:cNvPr id="794" name="Google Shape;794;p31"/>
          <p:cNvSpPr/>
          <p:nvPr/>
        </p:nvSpPr>
        <p:spPr>
          <a:xfrm>
            <a:off x="2588612" y="2035551"/>
            <a:ext cx="13110577" cy="2000481"/>
          </a:xfrm>
          <a:prstGeom prst="rect">
            <a:avLst/>
          </a:prstGeom>
          <a:noFill/>
          <a:ln>
            <a:noFill/>
          </a:ln>
        </p:spPr>
        <p:txBody>
          <a:bodyPr spcFirstLastPara="1" wrap="square" lIns="152375" tIns="76167" rIns="152375" bIns="76167" anchor="t" anchorCtr="0">
            <a:spAutoFit/>
          </a:bodyPr>
          <a:lstStyle/>
          <a:p>
            <a:pPr algn="ctr">
              <a:spcBef>
                <a:spcPts val="0"/>
              </a:spcBef>
              <a:spcAft>
                <a:spcPts val="0"/>
              </a:spcAft>
            </a:pPr>
            <a:r>
              <a:rPr lang="en-US" sz="3000">
                <a:solidFill>
                  <a:srgbClr val="76B900"/>
                </a:solidFill>
                <a:latin typeface="Trebuchet MS"/>
                <a:ea typeface="Trebuchet MS"/>
                <a:cs typeface="Trebuchet MS"/>
                <a:sym typeface="Trebuchet MS"/>
              </a:rPr>
              <a:t>Deploy the CPU workloads used today and benefit from Triton Inference Server features (TRT not required)</a:t>
            </a:r>
            <a:endParaRPr sz="3000">
              <a:solidFill>
                <a:schemeClr val="lt1"/>
              </a:solidFill>
              <a:latin typeface="Arial"/>
              <a:ea typeface="Arial"/>
              <a:cs typeface="Arial"/>
              <a:sym typeface="Arial"/>
            </a:endParaRPr>
          </a:p>
          <a:p>
            <a:pPr>
              <a:spcBef>
                <a:spcPts val="0"/>
              </a:spcBef>
              <a:spcAft>
                <a:spcPts val="0"/>
              </a:spcAft>
            </a:pPr>
            <a:br>
              <a:rPr lang="en-US" sz="3000">
                <a:solidFill>
                  <a:schemeClr val="lt1"/>
                </a:solidFill>
                <a:latin typeface="Arial"/>
                <a:ea typeface="Arial"/>
                <a:cs typeface="Arial"/>
                <a:sym typeface="Arial"/>
              </a:rPr>
            </a:br>
            <a:endParaRPr sz="3000">
              <a:solidFill>
                <a:schemeClr val="lt1"/>
              </a:solidFill>
              <a:latin typeface="Arial"/>
              <a:ea typeface="Arial"/>
              <a:cs typeface="Arial"/>
              <a:sym typeface="Arial"/>
            </a:endParaRPr>
          </a:p>
        </p:txBody>
      </p:sp>
      <p:sp>
        <p:nvSpPr>
          <p:cNvPr id="795" name="Google Shape;795;p31"/>
          <p:cNvSpPr/>
          <p:nvPr/>
        </p:nvSpPr>
        <p:spPr>
          <a:xfrm>
            <a:off x="1002083" y="3035823"/>
            <a:ext cx="10375725" cy="8362479"/>
          </a:xfrm>
          <a:prstGeom prst="rect">
            <a:avLst/>
          </a:prstGeom>
          <a:noFill/>
          <a:ln>
            <a:noFill/>
          </a:ln>
        </p:spPr>
        <p:txBody>
          <a:bodyPr spcFirstLastPara="1" wrap="square" lIns="152375" tIns="76167" rIns="152375" bIns="76167" anchor="t" anchorCtr="0">
            <a:spAutoFit/>
          </a:bodyPr>
          <a:lstStyle/>
          <a:p>
            <a:pPr>
              <a:spcBef>
                <a:spcPts val="0"/>
              </a:spcBef>
              <a:spcAft>
                <a:spcPts val="0"/>
              </a:spcAft>
            </a:pPr>
            <a:br>
              <a:rPr lang="en-US" sz="2667" dirty="0">
                <a:solidFill>
                  <a:schemeClr val="lt1"/>
                </a:solidFill>
                <a:latin typeface="Arial"/>
                <a:ea typeface="Arial"/>
                <a:cs typeface="Arial"/>
                <a:sym typeface="Arial"/>
              </a:rPr>
            </a:br>
            <a:r>
              <a:rPr lang="en-US" sz="2667" dirty="0">
                <a:solidFill>
                  <a:schemeClr val="bg1"/>
                </a:solidFill>
                <a:latin typeface="Trebuchet MS"/>
                <a:ea typeface="Trebuchet MS"/>
                <a:cs typeface="Trebuchet MS"/>
                <a:sym typeface="Trebuchet MS"/>
              </a:rPr>
              <a:t>Triton relies </a:t>
            </a:r>
            <a:r>
              <a:rPr lang="en-US" sz="2667" dirty="0">
                <a:solidFill>
                  <a:srgbClr val="000000"/>
                </a:solidFill>
                <a:latin typeface="Trebuchet MS"/>
                <a:ea typeface="Trebuchet MS"/>
                <a:cs typeface="Trebuchet MS"/>
                <a:sym typeface="Trebuchet MS"/>
              </a:rPr>
              <a:t>on framework backends (</a:t>
            </a:r>
            <a:r>
              <a:rPr lang="en-US" sz="2667" dirty="0" err="1">
                <a:solidFill>
                  <a:srgbClr val="000000"/>
                </a:solidFill>
                <a:latin typeface="Trebuchet MS"/>
                <a:ea typeface="Trebuchet MS"/>
                <a:cs typeface="Trebuchet MS"/>
                <a:sym typeface="Trebuchet MS"/>
              </a:rPr>
              <a:t>Tensorflow</a:t>
            </a:r>
            <a:r>
              <a:rPr lang="en-US" sz="2667" dirty="0">
                <a:solidFill>
                  <a:srgbClr val="000000"/>
                </a:solidFill>
                <a:latin typeface="Trebuchet MS"/>
                <a:ea typeface="Trebuchet MS"/>
                <a:cs typeface="Trebuchet MS"/>
                <a:sym typeface="Trebuchet MS"/>
              </a:rPr>
              <a:t>, Caffe2, </a:t>
            </a:r>
            <a:r>
              <a:rPr lang="en-US" sz="2667" dirty="0" err="1">
                <a:solidFill>
                  <a:srgbClr val="000000"/>
                </a:solidFill>
                <a:latin typeface="Trebuchet MS"/>
                <a:ea typeface="Trebuchet MS"/>
                <a:cs typeface="Trebuchet MS"/>
                <a:sym typeface="Trebuchet MS"/>
              </a:rPr>
              <a:t>PyTorch</a:t>
            </a:r>
            <a:r>
              <a:rPr lang="en-US" sz="2667" dirty="0">
                <a:solidFill>
                  <a:srgbClr val="000000"/>
                </a:solidFill>
                <a:latin typeface="Trebuchet MS"/>
                <a:ea typeface="Trebuchet MS"/>
                <a:cs typeface="Trebuchet MS"/>
                <a:sym typeface="Trebuchet MS"/>
              </a:rPr>
              <a:t>) to execute the inference request on CPU</a:t>
            </a:r>
            <a:endParaRPr sz="2667" dirty="0">
              <a:solidFill>
                <a:schemeClr val="lt1"/>
              </a:solidFill>
              <a:latin typeface="Arial"/>
              <a:ea typeface="Arial"/>
              <a:cs typeface="Arial"/>
              <a:sym typeface="Arial"/>
            </a:endParaRPr>
          </a:p>
          <a:p>
            <a:pPr>
              <a:spcBef>
                <a:spcPts val="0"/>
              </a:spcBef>
              <a:spcAft>
                <a:spcPts val="0"/>
              </a:spcAft>
            </a:pPr>
            <a:br>
              <a:rPr lang="en-US" sz="2667" dirty="0">
                <a:solidFill>
                  <a:schemeClr val="lt1"/>
                </a:solidFill>
                <a:latin typeface="Arial"/>
                <a:ea typeface="Arial"/>
                <a:cs typeface="Arial"/>
                <a:sym typeface="Arial"/>
              </a:rPr>
            </a:br>
            <a:r>
              <a:rPr lang="en-US" sz="2667" dirty="0">
                <a:solidFill>
                  <a:srgbClr val="000000"/>
                </a:solidFill>
                <a:latin typeface="Trebuchet MS"/>
                <a:ea typeface="Trebuchet MS"/>
                <a:cs typeface="Trebuchet MS"/>
                <a:sym typeface="Trebuchet MS"/>
              </a:rPr>
              <a:t>Support for </a:t>
            </a:r>
            <a:r>
              <a:rPr lang="en-US" sz="2667" dirty="0" err="1">
                <a:solidFill>
                  <a:srgbClr val="000000"/>
                </a:solidFill>
                <a:latin typeface="Trebuchet MS"/>
                <a:ea typeface="Trebuchet MS"/>
                <a:cs typeface="Trebuchet MS"/>
                <a:sym typeface="Trebuchet MS"/>
              </a:rPr>
              <a:t>Tensorflow</a:t>
            </a:r>
            <a:r>
              <a:rPr lang="en-US" sz="2667" dirty="0">
                <a:solidFill>
                  <a:srgbClr val="000000"/>
                </a:solidFill>
                <a:latin typeface="Trebuchet MS"/>
                <a:ea typeface="Trebuchet MS"/>
                <a:cs typeface="Trebuchet MS"/>
                <a:sym typeface="Trebuchet MS"/>
              </a:rPr>
              <a:t> and Caffe2 CPU optimizations using Intel MKL-DNN library</a:t>
            </a:r>
            <a:endParaRPr dirty="0"/>
          </a:p>
          <a:p>
            <a:pPr>
              <a:spcBef>
                <a:spcPts val="0"/>
              </a:spcBef>
              <a:spcAft>
                <a:spcPts val="0"/>
              </a:spcAft>
            </a:pPr>
            <a:endParaRPr sz="2667" dirty="0">
              <a:solidFill>
                <a:srgbClr val="000000"/>
              </a:solidFill>
              <a:latin typeface="Trebuchet MS"/>
              <a:ea typeface="Trebuchet MS"/>
              <a:cs typeface="Trebuchet MS"/>
              <a:sym typeface="Trebuchet MS"/>
            </a:endParaRPr>
          </a:p>
          <a:p>
            <a:pPr>
              <a:spcBef>
                <a:spcPts val="0"/>
              </a:spcBef>
              <a:spcAft>
                <a:spcPts val="0"/>
              </a:spcAft>
            </a:pPr>
            <a:r>
              <a:rPr lang="en-US" sz="2667" dirty="0">
                <a:solidFill>
                  <a:srgbClr val="000000"/>
                </a:solidFill>
                <a:latin typeface="Trebuchet MS"/>
                <a:ea typeface="Trebuchet MS"/>
                <a:cs typeface="Trebuchet MS"/>
                <a:sym typeface="Trebuchet MS"/>
              </a:rPr>
              <a:t>Allows frameworks backends to make use of multiple CPUs and cores</a:t>
            </a:r>
            <a:br>
              <a:rPr lang="en-US" sz="2667" dirty="0">
                <a:solidFill>
                  <a:schemeClr val="lt1"/>
                </a:solidFill>
                <a:latin typeface="Arial"/>
                <a:ea typeface="Arial"/>
                <a:cs typeface="Arial"/>
                <a:sym typeface="Arial"/>
              </a:rPr>
            </a:br>
            <a:br>
              <a:rPr lang="en-US" sz="2667" dirty="0">
                <a:solidFill>
                  <a:schemeClr val="lt1"/>
                </a:solidFill>
                <a:latin typeface="Arial"/>
                <a:ea typeface="Arial"/>
                <a:cs typeface="Arial"/>
                <a:sym typeface="Arial"/>
              </a:rPr>
            </a:br>
            <a:r>
              <a:rPr lang="en-US" sz="2667" dirty="0">
                <a:solidFill>
                  <a:srgbClr val="000000"/>
                </a:solidFill>
                <a:latin typeface="Trebuchet MS"/>
                <a:ea typeface="Trebuchet MS"/>
                <a:cs typeface="Trebuchet MS"/>
                <a:sym typeface="Trebuchet MS"/>
              </a:rPr>
              <a:t>Benefit from </a:t>
            </a:r>
            <a:r>
              <a:rPr lang="en-US" sz="2667" dirty="0">
                <a:latin typeface="Trebuchet MS"/>
                <a:ea typeface="Trebuchet MS"/>
                <a:cs typeface="Trebuchet MS"/>
                <a:sym typeface="Trebuchet MS"/>
              </a:rPr>
              <a:t>Triton</a:t>
            </a:r>
            <a:r>
              <a:rPr lang="en-US" sz="2667" dirty="0">
                <a:solidFill>
                  <a:srgbClr val="000000"/>
                </a:solidFill>
                <a:latin typeface="Trebuchet MS"/>
                <a:ea typeface="Trebuchet MS"/>
                <a:cs typeface="Trebuchet MS"/>
                <a:sym typeface="Trebuchet MS"/>
              </a:rPr>
              <a:t> features:</a:t>
            </a:r>
            <a:endParaRPr sz="2667" dirty="0">
              <a:solidFill>
                <a:schemeClr val="lt1"/>
              </a:solidFill>
              <a:latin typeface="Arial"/>
              <a:ea typeface="Arial"/>
              <a:cs typeface="Arial"/>
              <a:sym typeface="Arial"/>
            </a:endParaRPr>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Multiple Model Framework Support</a:t>
            </a:r>
            <a:endParaRPr dirty="0"/>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Dynamic batching</a:t>
            </a:r>
            <a:endParaRPr dirty="0"/>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Custom backend</a:t>
            </a:r>
            <a:endParaRPr dirty="0"/>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Model </a:t>
            </a:r>
            <a:r>
              <a:rPr lang="en-US" sz="2667" dirty="0" err="1">
                <a:solidFill>
                  <a:srgbClr val="000000"/>
                </a:solidFill>
                <a:latin typeface="Trebuchet MS"/>
                <a:ea typeface="Trebuchet MS"/>
                <a:cs typeface="Trebuchet MS"/>
                <a:sym typeface="Trebuchet MS"/>
              </a:rPr>
              <a:t>Ensembling</a:t>
            </a:r>
            <a:endParaRPr sz="2667" dirty="0">
              <a:solidFill>
                <a:srgbClr val="000000"/>
              </a:solidFill>
              <a:latin typeface="Trebuchet MS"/>
              <a:ea typeface="Trebuchet MS"/>
              <a:cs typeface="Trebuchet MS"/>
              <a:sym typeface="Trebuchet MS"/>
            </a:endParaRPr>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Audio Streaming API</a:t>
            </a:r>
            <a:endParaRPr dirty="0"/>
          </a:p>
          <a:p>
            <a:pPr>
              <a:spcBef>
                <a:spcPts val="0"/>
              </a:spcBef>
              <a:spcAft>
                <a:spcPts val="0"/>
              </a:spcAft>
            </a:pPr>
            <a:br>
              <a:rPr lang="en-US" sz="2667" dirty="0">
                <a:solidFill>
                  <a:schemeClr val="lt1"/>
                </a:solidFill>
                <a:latin typeface="Arial"/>
                <a:ea typeface="Arial"/>
                <a:cs typeface="Arial"/>
                <a:sym typeface="Arial"/>
              </a:rPr>
            </a:br>
            <a:br>
              <a:rPr lang="en-US" sz="2667" dirty="0">
                <a:solidFill>
                  <a:schemeClr val="lt1"/>
                </a:solidFill>
                <a:latin typeface="Arial"/>
                <a:ea typeface="Arial"/>
                <a:cs typeface="Arial"/>
                <a:sym typeface="Arial"/>
              </a:rPr>
            </a:br>
            <a:br>
              <a:rPr lang="en-US" sz="2667" dirty="0">
                <a:solidFill>
                  <a:schemeClr val="lt1"/>
                </a:solidFill>
                <a:latin typeface="Arial"/>
                <a:ea typeface="Arial"/>
                <a:cs typeface="Arial"/>
                <a:sym typeface="Arial"/>
              </a:rPr>
            </a:br>
            <a:endParaRPr sz="2667" dirty="0">
              <a:solidFill>
                <a:schemeClr val="lt1"/>
              </a:solidFill>
              <a:latin typeface="Arial"/>
              <a:ea typeface="Arial"/>
              <a:cs typeface="Arial"/>
              <a:sym typeface="Arial"/>
            </a:endParaRPr>
          </a:p>
        </p:txBody>
      </p:sp>
      <p:sp>
        <p:nvSpPr>
          <p:cNvPr id="797" name="Google Shape;797;p31"/>
          <p:cNvSpPr/>
          <p:nvPr/>
        </p:nvSpPr>
        <p:spPr>
          <a:xfrm>
            <a:off x="14287218" y="7361689"/>
            <a:ext cx="1294457" cy="709808"/>
          </a:xfrm>
          <a:prstGeom prst="rect">
            <a:avLst/>
          </a:prstGeom>
          <a:noFill/>
          <a:ln w="25400" cap="flat" cmpd="sng">
            <a:solidFill>
              <a:srgbClr val="FF0000"/>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Tree>
    <p:extLst>
      <p:ext uri="{BB962C8B-B14F-4D97-AF65-F5344CB8AC3E}">
        <p14:creationId xmlns:p14="http://schemas.microsoft.com/office/powerpoint/2010/main" val="267323070"/>
      </p:ext>
    </p:extLst>
  </p:cSld>
  <p:clrMapOvr>
    <a:masterClrMapping/>
  </p:clrMapOvr>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AD9AFCB3CFA43A4683D77F696D1D9" ma:contentTypeVersion="13" ma:contentTypeDescription="Create a new document." ma:contentTypeScope="" ma:versionID="ce51e622306bf1f56fb0c21dfa8c3e08">
  <xsd:schema xmlns:xsd="http://www.w3.org/2001/XMLSchema" xmlns:xs="http://www.w3.org/2001/XMLSchema" xmlns:p="http://schemas.microsoft.com/office/2006/metadata/properties" xmlns:ns3="b0ad6956-b349-48c7-ae7a-d99a0cccd676" xmlns:ns4="61067666-0b2e-4bd6-a188-d369e95c6475" targetNamespace="http://schemas.microsoft.com/office/2006/metadata/properties" ma:root="true" ma:fieldsID="bff0e5052d8f6902b4a9bfe2c6b1a14c" ns3:_="" ns4:_="">
    <xsd:import namespace="b0ad6956-b349-48c7-ae7a-d99a0cccd676"/>
    <xsd:import namespace="61067666-0b2e-4bd6-a188-d369e95c647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ad6956-b349-48c7-ae7a-d99a0cccd67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067666-0b2e-4bd6-a188-d369e95c647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schemas.microsoft.com/office/infopath/2007/PartnerControls"/>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http://purl.org/dc/dcmitype/"/>
    <ds:schemaRef ds:uri="61067666-0b2e-4bd6-a188-d369e95c6475"/>
    <ds:schemaRef ds:uri="b0ad6956-b349-48c7-ae7a-d99a0cccd676"/>
    <ds:schemaRef ds:uri="http://schemas.microsoft.com/office/2006/metadata/properties"/>
  </ds:schemaRefs>
</ds:datastoreItem>
</file>

<file path=customXml/itemProps3.xml><?xml version="1.0" encoding="utf-8"?>
<ds:datastoreItem xmlns:ds="http://schemas.openxmlformats.org/officeDocument/2006/customXml" ds:itemID="{100D97B6-753E-43BA-9078-2E337C4774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ad6956-b349-48c7-ae7a-d99a0cccd676"/>
    <ds:schemaRef ds:uri="61067666-0b2e-4bd6-a188-d369e95c64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NVIDIA_DLI_Corp_PPT_Template_LIGHT_2020</Template>
  <TotalTime>226</TotalTime>
  <Words>6896</Words>
  <Application>Microsoft Office PowerPoint</Application>
  <PresentationFormat>Custom</PresentationFormat>
  <Paragraphs>1079</Paragraphs>
  <Slides>113</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113</vt:i4>
      </vt:variant>
    </vt:vector>
  </HeadingPairs>
  <TitlesOfParts>
    <vt:vector size="125" baseType="lpstr">
      <vt:lpstr>Arial</vt:lpstr>
      <vt:lpstr>Calibri</vt:lpstr>
      <vt:lpstr>Courier New</vt:lpstr>
      <vt:lpstr>DINPro-Bold</vt:lpstr>
      <vt:lpstr>DINPro-Regular</vt:lpstr>
      <vt:lpstr>DINWebPro</vt:lpstr>
      <vt:lpstr>Helvetica</vt:lpstr>
      <vt:lpstr>Noto Sans Symbols</vt:lpstr>
      <vt:lpstr>Roboto</vt:lpstr>
      <vt:lpstr>Trebuchet MS</vt:lpstr>
      <vt:lpstr>Wingdings</vt:lpstr>
      <vt:lpstr>Title &amp; Bullet</vt:lpstr>
      <vt:lpstr>Production Deployment</vt:lpstr>
      <vt:lpstr>PowerPoint Presentation</vt:lpstr>
      <vt:lpstr>PowerPoint Presentation</vt:lpstr>
      <vt:lpstr>Your Network is trained</vt:lpstr>
      <vt:lpstr>Your network is trained</vt:lpstr>
      <vt:lpstr>Meeting requirements of your business </vt:lpstr>
      <vt:lpstr>NLP models are large</vt:lpstr>
      <vt:lpstr>They do not live in isolation</vt:lpstr>
      <vt:lpstr>They do not live in isolation</vt:lpstr>
      <vt:lpstr>They do not live in isolation</vt:lpstr>
      <vt:lpstr>They do not live in isolation</vt:lpstr>
      <vt:lpstr>And They need to evolve over time</vt:lpstr>
      <vt:lpstr>There’s More to an application than just the model</vt:lpstr>
      <vt:lpstr>There’s More to an application than just the model</vt:lpstr>
      <vt:lpstr>PowerPoint Presentation</vt:lpstr>
      <vt:lpstr>Model Selection</vt:lpstr>
      <vt:lpstr>Model Selection</vt:lpstr>
      <vt:lpstr>Model Selection</vt:lpstr>
      <vt:lpstr>Direct implications</vt:lpstr>
      <vt:lpstr>Increasing importance of Pruning and quantization</vt:lpstr>
      <vt:lpstr>Increasing importance of Pruning and quantization</vt:lpstr>
      <vt:lpstr>PowerPoint Presentation</vt:lpstr>
      <vt:lpstr>Quantization</vt:lpstr>
      <vt:lpstr>Quantization</vt:lpstr>
      <vt:lpstr>Quantization</vt:lpstr>
      <vt:lpstr>Quantization</vt:lpstr>
      <vt:lpstr>Quantization</vt:lpstr>
      <vt:lpstr>Impact on accuracy</vt:lpstr>
      <vt:lpstr>Impact of model design</vt:lpstr>
      <vt:lpstr>Impact of model design</vt:lpstr>
      <vt:lpstr>Loss of accuracy</vt:lpstr>
      <vt:lpstr>Learn more</vt:lpstr>
      <vt:lpstr>Quantization Tools</vt:lpstr>
      <vt:lpstr>NVIDIA TENSORRT</vt:lpstr>
      <vt:lpstr>INT8 Quantization example</vt:lpstr>
      <vt:lpstr>Pruning</vt:lpstr>
      <vt:lpstr>Pruning</vt:lpstr>
      <vt:lpstr>Difficult to get to work reliably</vt:lpstr>
      <vt:lpstr>Structured Sparsity</vt:lpstr>
      <vt:lpstr>Sparsity in A100 gpu</vt:lpstr>
      <vt:lpstr>Pruning</vt:lpstr>
      <vt:lpstr>Reliable approach</vt:lpstr>
      <vt:lpstr>Pruning</vt:lpstr>
      <vt:lpstr>Pruning</vt:lpstr>
      <vt:lpstr>Pruning</vt:lpstr>
      <vt:lpstr>Impact on NLP</vt:lpstr>
      <vt:lpstr>Network Performance</vt:lpstr>
      <vt:lpstr>Training Recipe</vt:lpstr>
      <vt:lpstr>Recipe for 2:4 sparse network training</vt:lpstr>
      <vt:lpstr>Example learning rate schedule</vt:lpstr>
      <vt:lpstr>Bert squad example</vt:lpstr>
      <vt:lpstr>APEX: Automatic Sparsity</vt:lpstr>
      <vt:lpstr>Taking advantage of Structured Sparsity</vt:lpstr>
      <vt:lpstr>PowerPoint Presentation</vt:lpstr>
      <vt:lpstr>Quantization</vt:lpstr>
      <vt:lpstr>Extreme model compression</vt:lpstr>
      <vt:lpstr>PowerPoint Presentation</vt:lpstr>
      <vt:lpstr>PowerPoint Presentation</vt:lpstr>
      <vt:lpstr>Knowledge Distillation</vt:lpstr>
      <vt:lpstr>Knowledge Distillation</vt:lpstr>
      <vt:lpstr>PowerPoint Presentation</vt:lpstr>
      <vt:lpstr>Not All models have the same code quality</vt:lpstr>
      <vt:lpstr>Compute matters</vt:lpstr>
      <vt:lpstr>NGC: GPU-optimized Software Hub</vt:lpstr>
      <vt:lpstr>Pretrained models &amp; model scripts</vt:lpstr>
      <vt:lpstr>This applies not only to training but inference as well</vt:lpstr>
      <vt:lpstr>Code quality is key</vt:lpstr>
      <vt:lpstr>OPTIMIzING inference with TensorRT</vt:lpstr>
      <vt:lpstr>NVIDIA TENSORRT</vt:lpstr>
      <vt:lpstr>TensorRT</vt:lpstr>
      <vt:lpstr>TensorRT ONNX PARSER</vt:lpstr>
      <vt:lpstr>TensorRT</vt:lpstr>
      <vt:lpstr>Widely Adopted</vt:lpstr>
      <vt:lpstr>Impact on NLP</vt:lpstr>
      <vt:lpstr>TensorRT</vt:lpstr>
      <vt:lpstr>Custom plugins</vt:lpstr>
      <vt:lpstr>Custom plugins</vt:lpstr>
      <vt:lpstr>Implications</vt:lpstr>
      <vt:lpstr>Implications</vt:lpstr>
      <vt:lpstr>Beyond BERT</vt:lpstr>
      <vt:lpstr>Faster Transformer</vt:lpstr>
      <vt:lpstr>Consider using TensorRT</vt:lpstr>
      <vt:lpstr>PowerPoint Presentation</vt:lpstr>
      <vt:lpstr>INEFFICIENCY LIMITS INNOVATION</vt:lpstr>
      <vt:lpstr>NVIDIA TRITON INFERENCE SERVER</vt:lpstr>
      <vt:lpstr>FEATURES</vt:lpstr>
      <vt:lpstr>DYNAMIC BATCHING SCHEDULER</vt:lpstr>
      <vt:lpstr>DYNAMIC BATCHING SCHEDULER</vt:lpstr>
      <vt:lpstr>DYNAMIC BATCHING</vt:lpstr>
      <vt:lpstr>CONCURRENT MODEL EXECUTION - RESNET 50</vt:lpstr>
      <vt:lpstr>CONCURRENT MODEL EXECUTION - RESNET 50</vt:lpstr>
      <vt:lpstr>CONCURRENT MODEL EXECUTION RESNET 50 &amp; DEEP RECOMMENDER</vt:lpstr>
      <vt:lpstr>CONCURRENT MODEL EXECUTION RESNET 50 &amp; DEEP RECOMMENDER</vt:lpstr>
      <vt:lpstr>TRITON INFERENCE SERVER METRICS FOR AUTOSCALING</vt:lpstr>
      <vt:lpstr>TRITON INFERENCE SERVER METRICS FOR AUTOSCALING</vt:lpstr>
      <vt:lpstr>STREAMING INFERENCE REQUESTS</vt:lpstr>
      <vt:lpstr>MODEL ENSEMBLING</vt:lpstr>
      <vt:lpstr>perf_client TOOL</vt:lpstr>
      <vt:lpstr>ALL CPU WORKLOADS SUPPORTED</vt:lpstr>
      <vt:lpstr>TRITON INFERENCE SERVER COLLABORATION WITH KUBEFLOW</vt:lpstr>
      <vt:lpstr>Triton Inference Server Helm Chart</vt:lpstr>
      <vt:lpstr>PowerPoint Presentation</vt:lpstr>
      <vt:lpstr>Application != Single Model</vt:lpstr>
      <vt:lpstr>The application</vt:lpstr>
      <vt:lpstr>RIVA</vt:lpstr>
      <vt:lpstr>Nvidia Riva</vt:lpstr>
      <vt:lpstr>PRETRAINED MODELS AND AI TOOLKIT</vt:lpstr>
      <vt:lpstr>MULTIMODAL SKILLS</vt:lpstr>
      <vt:lpstr>BUILD CONVERSATIONAL AI SERVICES</vt:lpstr>
      <vt:lpstr>Deploy Models AS Real-Time Services</vt:lpstr>
      <vt:lpstr>Riva Samples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Dana Sheahen</dc:creator>
  <cp:lastModifiedBy>Dana Sheahen</cp:lastModifiedBy>
  <cp:revision>6</cp:revision>
  <dcterms:created xsi:type="dcterms:W3CDTF">2020-08-13T21:01:19Z</dcterms:created>
  <dcterms:modified xsi:type="dcterms:W3CDTF">2021-07-09T17:05:47Z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0x010100691AD9AFCB3CFA43A4683D77F696D1D9</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